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  <p:sldMasterId id="2147483687" r:id="rId3"/>
    <p:sldMasterId id="214748366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5" r:id="rId6"/>
    <p:sldId id="284" r:id="rId7"/>
    <p:sldId id="305" r:id="rId8"/>
    <p:sldId id="306" r:id="rId9"/>
    <p:sldId id="307" r:id="rId10"/>
    <p:sldId id="308" r:id="rId11"/>
    <p:sldId id="304" r:id="rId12"/>
    <p:sldId id="278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116"/>
    <a:srgbClr val="E34E2C"/>
    <a:srgbClr val="00A79D"/>
    <a:srgbClr val="8DC63F"/>
    <a:srgbClr val="003399"/>
    <a:srgbClr val="000099"/>
    <a:srgbClr val="00CC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>
        <p:scale>
          <a:sx n="68" d="100"/>
          <a:sy n="68" d="100"/>
        </p:scale>
        <p:origin x="-1872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71E6B-86A8-46F5-8E4B-F8F9CADA7FF7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E00060E-6484-432F-A7F8-738AAFBDF966}">
      <dgm:prSet phldrT="[Text]" custT="1"/>
      <dgm:spPr/>
      <dgm:t>
        <a:bodyPr/>
        <a:lstStyle/>
        <a:p>
          <a:r>
            <a:rPr lang="en-US" sz="2000" dirty="0" smtClean="0"/>
            <a:t>Graduates Ready for Career/College/Civic Life</a:t>
          </a:r>
        </a:p>
        <a:p>
          <a:r>
            <a:rPr lang="en-US" sz="1600" dirty="0" smtClean="0"/>
            <a:t>Academic Learning Skills</a:t>
          </a:r>
        </a:p>
        <a:p>
          <a:r>
            <a:rPr lang="en-US" sz="1600" dirty="0" smtClean="0"/>
            <a:t>Transferable Work-Readiness Skills</a:t>
          </a:r>
        </a:p>
        <a:p>
          <a:r>
            <a:rPr lang="en-US" sz="1600" dirty="0" smtClean="0"/>
            <a:t>Career Navigation Skills</a:t>
          </a:r>
        </a:p>
      </dgm:t>
    </dgm:pt>
    <dgm:pt modelId="{642DD305-8327-4A6E-BC49-F4EF53C2D64F}" type="parTrans" cxnId="{9ABA7EAB-D6A0-40AC-B469-B1A745C0E642}">
      <dgm:prSet/>
      <dgm:spPr/>
      <dgm:t>
        <a:bodyPr/>
        <a:lstStyle/>
        <a:p>
          <a:endParaRPr lang="en-US"/>
        </a:p>
      </dgm:t>
    </dgm:pt>
    <dgm:pt modelId="{FD6F3072-D781-416A-B31F-D1AE7F075E57}" type="sibTrans" cxnId="{9ABA7EAB-D6A0-40AC-B469-B1A745C0E642}">
      <dgm:prSet/>
      <dgm:spPr/>
      <dgm:t>
        <a:bodyPr/>
        <a:lstStyle/>
        <a:p>
          <a:endParaRPr lang="en-US"/>
        </a:p>
      </dgm:t>
    </dgm:pt>
    <dgm:pt modelId="{6C1ABE4C-A212-4874-BB8A-F06649DEA304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ctr"/>
          <a:r>
            <a:rPr lang="en-US" sz="2400" b="1" dirty="0" smtClean="0"/>
            <a:t>1.  Community Integration</a:t>
          </a:r>
        </a:p>
      </dgm:t>
    </dgm:pt>
    <dgm:pt modelId="{EC89F4C8-CDEC-4F2E-8694-8011DF473BBF}" type="parTrans" cxnId="{44B99261-D577-4E47-BCCF-7F0CA92CF216}">
      <dgm:prSet/>
      <dgm:spPr/>
      <dgm:t>
        <a:bodyPr/>
        <a:lstStyle/>
        <a:p>
          <a:endParaRPr lang="en-US"/>
        </a:p>
      </dgm:t>
    </dgm:pt>
    <dgm:pt modelId="{009F237D-CBA0-4ED0-9865-4A6CCB4E98B6}" type="sibTrans" cxnId="{44B99261-D577-4E47-BCCF-7F0CA92CF216}">
      <dgm:prSet/>
      <dgm:spPr/>
      <dgm:t>
        <a:bodyPr/>
        <a:lstStyle/>
        <a:p>
          <a:endParaRPr lang="en-US"/>
        </a:p>
      </dgm:t>
    </dgm:pt>
    <dgm:pt modelId="{D53D9547-1F16-4E56-8CF5-07F089D6760C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ctr"/>
          <a:r>
            <a:rPr lang="en-US" sz="2400" b="1" dirty="0" smtClean="0"/>
            <a:t>2.  Middle School Exploration</a:t>
          </a:r>
        </a:p>
      </dgm:t>
    </dgm:pt>
    <dgm:pt modelId="{64E159A8-EAC8-426E-BA42-6594C846F252}" type="parTrans" cxnId="{94047BA1-D473-4F99-B6EE-75E53EF342B7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2D060FA-52E6-4D52-91C4-C912E43522E9}" type="sibTrans" cxnId="{94047BA1-D473-4F99-B6EE-75E53EF342B7}">
      <dgm:prSet/>
      <dgm:spPr/>
      <dgm:t>
        <a:bodyPr/>
        <a:lstStyle/>
        <a:p>
          <a:endParaRPr lang="en-US"/>
        </a:p>
      </dgm:t>
    </dgm:pt>
    <dgm:pt modelId="{B5BC5255-FE0F-4287-995C-DE4B147BBFE7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ctr"/>
          <a:r>
            <a:rPr lang="en-US" sz="2400" b="1" dirty="0" smtClean="0"/>
            <a:t>3.  Career-College Pathways</a:t>
          </a:r>
          <a:endParaRPr lang="en-US" sz="2400" b="1" dirty="0"/>
        </a:p>
      </dgm:t>
    </dgm:pt>
    <dgm:pt modelId="{B8B987CB-77D3-4171-A286-3B9D6ABB311B}" type="parTrans" cxnId="{058EEF22-209E-4172-B5BD-BA013C91CE7F}">
      <dgm:prSet/>
      <dgm:spPr/>
      <dgm:t>
        <a:bodyPr/>
        <a:lstStyle/>
        <a:p>
          <a:endParaRPr lang="en-US"/>
        </a:p>
      </dgm:t>
    </dgm:pt>
    <dgm:pt modelId="{F44B9C7E-CDB2-4A80-8981-E7C44B4E1F07}" type="sibTrans" cxnId="{058EEF22-209E-4172-B5BD-BA013C91CE7F}">
      <dgm:prSet/>
      <dgm:spPr/>
      <dgm:t>
        <a:bodyPr/>
        <a:lstStyle/>
        <a:p>
          <a:endParaRPr lang="en-US"/>
        </a:p>
      </dgm:t>
    </dgm:pt>
    <dgm:pt modelId="{4F1037D9-A55E-4BE2-BF0D-4BD4E94FD5FC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l"/>
          <a:endParaRPr lang="en-US" sz="1200" b="1" dirty="0" smtClean="0"/>
        </a:p>
        <a:p>
          <a:pPr algn="l"/>
          <a:endParaRPr lang="en-US" sz="1200" b="1" dirty="0" smtClean="0"/>
        </a:p>
        <a:p>
          <a:pPr algn="l"/>
          <a:endParaRPr lang="en-US" sz="1200" b="1" dirty="0"/>
        </a:p>
      </dgm:t>
    </dgm:pt>
    <dgm:pt modelId="{14751B01-79A5-4656-B750-0D942893A3DB}" type="parTrans" cxnId="{1DE75E52-D347-4EDF-BA2F-2DBEE0226A09}">
      <dgm:prSet/>
      <dgm:spPr/>
      <dgm:t>
        <a:bodyPr/>
        <a:lstStyle/>
        <a:p>
          <a:endParaRPr lang="en-US"/>
        </a:p>
      </dgm:t>
    </dgm:pt>
    <dgm:pt modelId="{60EA6466-AD5C-4E2B-9CF1-8CA2C5D3448B}" type="sibTrans" cxnId="{1DE75E52-D347-4EDF-BA2F-2DBEE0226A09}">
      <dgm:prSet/>
      <dgm:spPr/>
      <dgm:t>
        <a:bodyPr/>
        <a:lstStyle/>
        <a:p>
          <a:endParaRPr lang="en-US"/>
        </a:p>
      </dgm:t>
    </dgm:pt>
    <dgm:pt modelId="{6067323F-7A59-4316-B3FA-B01F2E1152F4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Shared Vision for Youth</a:t>
          </a:r>
          <a:endParaRPr lang="en-US" sz="1600" b="0" dirty="0"/>
        </a:p>
      </dgm:t>
    </dgm:pt>
    <dgm:pt modelId="{553973E8-5400-4AB4-9AF8-2595D877D8DB}" type="parTrans" cxnId="{D693E6A0-66BF-420C-88BD-89C7C8A6582F}">
      <dgm:prSet/>
      <dgm:spPr/>
      <dgm:t>
        <a:bodyPr/>
        <a:lstStyle/>
        <a:p>
          <a:endParaRPr lang="en-US"/>
        </a:p>
      </dgm:t>
    </dgm:pt>
    <dgm:pt modelId="{67E9C198-747C-4B93-BE2B-B4E278A21BBE}" type="sibTrans" cxnId="{D693E6A0-66BF-420C-88BD-89C7C8A6582F}">
      <dgm:prSet/>
      <dgm:spPr/>
      <dgm:t>
        <a:bodyPr/>
        <a:lstStyle/>
        <a:p>
          <a:endParaRPr lang="en-US"/>
        </a:p>
      </dgm:t>
    </dgm:pt>
    <dgm:pt modelId="{341DAC5B-D5DD-4076-BF15-FA987775F7D1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Themed Pathways that Address Needs and Interests of All Students</a:t>
          </a:r>
          <a:endParaRPr lang="en-US" sz="1600" b="0" dirty="0"/>
        </a:p>
      </dgm:t>
    </dgm:pt>
    <dgm:pt modelId="{E0752AB0-F972-4BA2-9265-D246193D10D9}" type="parTrans" cxnId="{2FD59D52-119B-4A71-A233-0EA129E11371}">
      <dgm:prSet/>
      <dgm:spPr/>
      <dgm:t>
        <a:bodyPr/>
        <a:lstStyle/>
        <a:p>
          <a:endParaRPr lang="en-US"/>
        </a:p>
      </dgm:t>
    </dgm:pt>
    <dgm:pt modelId="{F14EAA72-82F9-4ADD-B70C-81876C3FD6D3}" type="sibTrans" cxnId="{2FD59D52-119B-4A71-A233-0EA129E11371}">
      <dgm:prSet/>
      <dgm:spPr/>
      <dgm:t>
        <a:bodyPr/>
        <a:lstStyle/>
        <a:p>
          <a:endParaRPr lang="en-US"/>
        </a:p>
      </dgm:t>
    </dgm:pt>
    <dgm:pt modelId="{C8CE1B44-B2D9-BE43-9CFD-617D928AEAAD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l"/>
          <a:r>
            <a:rPr lang="en-US" sz="1600" b="0" dirty="0" smtClean="0"/>
            <a:t>Career Exploration</a:t>
          </a:r>
          <a:endParaRPr lang="en-US" sz="1600" b="0" dirty="0"/>
        </a:p>
      </dgm:t>
    </dgm:pt>
    <dgm:pt modelId="{2167F190-8C2D-3A45-9662-0F6673430F32}" type="parTrans" cxnId="{A506AEC8-1B0E-6946-B41D-DC9ADB78044A}">
      <dgm:prSet/>
      <dgm:spPr/>
      <dgm:t>
        <a:bodyPr/>
        <a:lstStyle/>
        <a:p>
          <a:endParaRPr lang="en-US"/>
        </a:p>
      </dgm:t>
    </dgm:pt>
    <dgm:pt modelId="{0F539DCC-0542-344E-A887-9E22ACFD700F}" type="sibTrans" cxnId="{A506AEC8-1B0E-6946-B41D-DC9ADB78044A}">
      <dgm:prSet/>
      <dgm:spPr/>
      <dgm:t>
        <a:bodyPr/>
        <a:lstStyle/>
        <a:p>
          <a:endParaRPr lang="en-US"/>
        </a:p>
      </dgm:t>
    </dgm:pt>
    <dgm:pt modelId="{C954FDD0-28B1-C04E-A69C-A7971DD9E93F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Leadership Structure</a:t>
          </a:r>
          <a:endParaRPr lang="en-US" sz="1600" b="0" dirty="0"/>
        </a:p>
      </dgm:t>
    </dgm:pt>
    <dgm:pt modelId="{189AF5DA-75EB-714D-9826-94F37DCE60B8}" type="parTrans" cxnId="{11178450-33B8-1140-A016-C35E722F5FDE}">
      <dgm:prSet/>
      <dgm:spPr/>
      <dgm:t>
        <a:bodyPr/>
        <a:lstStyle/>
        <a:p>
          <a:endParaRPr lang="en-US"/>
        </a:p>
      </dgm:t>
    </dgm:pt>
    <dgm:pt modelId="{9B558DBB-2410-6644-8DFB-B69CD048748D}" type="sibTrans" cxnId="{11178450-33B8-1140-A016-C35E722F5FDE}">
      <dgm:prSet/>
      <dgm:spPr/>
      <dgm:t>
        <a:bodyPr/>
        <a:lstStyle/>
        <a:p>
          <a:endParaRPr lang="en-US"/>
        </a:p>
      </dgm:t>
    </dgm:pt>
    <dgm:pt modelId="{BD3C3286-6AF7-054F-BC8A-E9153762DBDB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Employer/Community Engagement</a:t>
          </a:r>
          <a:endParaRPr lang="en-US" sz="1600" b="0" dirty="0"/>
        </a:p>
      </dgm:t>
    </dgm:pt>
    <dgm:pt modelId="{7B38B1AB-5838-234A-B0FC-35C98196A629}" type="parTrans" cxnId="{2161BA16-E5A1-844A-8E43-F3E3B38E53D3}">
      <dgm:prSet/>
      <dgm:spPr/>
      <dgm:t>
        <a:bodyPr/>
        <a:lstStyle/>
        <a:p>
          <a:endParaRPr lang="en-US"/>
        </a:p>
      </dgm:t>
    </dgm:pt>
    <dgm:pt modelId="{3F713FF9-73B3-2345-B715-1341151E7F47}" type="sibTrans" cxnId="{2161BA16-E5A1-844A-8E43-F3E3B38E53D3}">
      <dgm:prSet/>
      <dgm:spPr/>
      <dgm:t>
        <a:bodyPr/>
        <a:lstStyle/>
        <a:p>
          <a:endParaRPr lang="en-US"/>
        </a:p>
      </dgm:t>
    </dgm:pt>
    <dgm:pt modelId="{CC90ECB4-66E9-3C4F-87AB-F815D08D49FB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Workforce Alignment</a:t>
          </a:r>
          <a:endParaRPr lang="en-US" sz="1600" b="0" dirty="0"/>
        </a:p>
      </dgm:t>
    </dgm:pt>
    <dgm:pt modelId="{971DDC38-7F46-8E40-B4B6-2EB16BEE7FD1}" type="parTrans" cxnId="{F836C2A0-5658-2947-A44E-F2C4773553AB}">
      <dgm:prSet/>
      <dgm:spPr/>
      <dgm:t>
        <a:bodyPr/>
        <a:lstStyle/>
        <a:p>
          <a:endParaRPr lang="en-US"/>
        </a:p>
      </dgm:t>
    </dgm:pt>
    <dgm:pt modelId="{8F1A6A81-26A4-C54F-8BA1-8894924B3E16}" type="sibTrans" cxnId="{F836C2A0-5658-2947-A44E-F2C4773553AB}">
      <dgm:prSet/>
      <dgm:spPr/>
      <dgm:t>
        <a:bodyPr/>
        <a:lstStyle/>
        <a:p>
          <a:endParaRPr lang="en-US"/>
        </a:p>
      </dgm:t>
    </dgm:pt>
    <dgm:pt modelId="{7385E20A-5E75-AE4D-9A00-9DE73DEA8626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Postsecondary Connections</a:t>
          </a:r>
          <a:endParaRPr lang="en-US" sz="1600" b="0" dirty="0"/>
        </a:p>
      </dgm:t>
    </dgm:pt>
    <dgm:pt modelId="{AC2FF662-F9C8-2540-AC32-383DB4DE03F7}" type="parTrans" cxnId="{B27D033C-995F-F240-8AD8-2A8D91805B2A}">
      <dgm:prSet/>
      <dgm:spPr/>
      <dgm:t>
        <a:bodyPr/>
        <a:lstStyle/>
        <a:p>
          <a:endParaRPr lang="en-US"/>
        </a:p>
      </dgm:t>
    </dgm:pt>
    <dgm:pt modelId="{AF7919D8-2F79-C34E-B0A4-C4377167F9DF}" type="sibTrans" cxnId="{B27D033C-995F-F240-8AD8-2A8D91805B2A}">
      <dgm:prSet/>
      <dgm:spPr/>
      <dgm:t>
        <a:bodyPr/>
        <a:lstStyle/>
        <a:p>
          <a:endParaRPr lang="en-US"/>
        </a:p>
      </dgm:t>
    </dgm:pt>
    <dgm:pt modelId="{B437C8AC-8912-BB4C-9AAB-BECE6FA94E24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System Measurement</a:t>
          </a:r>
          <a:endParaRPr lang="en-US" sz="1600" b="0" dirty="0"/>
        </a:p>
      </dgm:t>
    </dgm:pt>
    <dgm:pt modelId="{6A2DE9DF-9FCF-D341-84CB-69607CEB9BA9}" type="parTrans" cxnId="{6B546C11-B56A-D545-8D02-38212F455BBB}">
      <dgm:prSet/>
      <dgm:spPr/>
      <dgm:t>
        <a:bodyPr/>
        <a:lstStyle/>
        <a:p>
          <a:endParaRPr lang="en-US"/>
        </a:p>
      </dgm:t>
    </dgm:pt>
    <dgm:pt modelId="{8BAD9F74-3C83-5646-92FF-B4A833667FD3}" type="sibTrans" cxnId="{6B546C11-B56A-D545-8D02-38212F455BBB}">
      <dgm:prSet/>
      <dgm:spPr/>
      <dgm:t>
        <a:bodyPr/>
        <a:lstStyle/>
        <a:p>
          <a:endParaRPr lang="en-US"/>
        </a:p>
      </dgm:t>
    </dgm:pt>
    <dgm:pt modelId="{E0653B7A-8EFD-1640-A891-62EDD5203BEF}">
      <dgm:prSet phldrT="[Text]" custT="1"/>
      <dgm:spPr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</dgm:spPr>
      <dgm:t>
        <a:bodyPr/>
        <a:lstStyle/>
        <a:p>
          <a:pPr algn="l"/>
          <a:r>
            <a:rPr lang="en-US" sz="1600" b="0" dirty="0" smtClean="0"/>
            <a:t>Communication Strategy</a:t>
          </a:r>
          <a:endParaRPr lang="en-US" sz="1600" b="0" dirty="0"/>
        </a:p>
      </dgm:t>
    </dgm:pt>
    <dgm:pt modelId="{723B7C64-602A-D046-AA95-4A2A7A6C5CB9}" type="parTrans" cxnId="{F977C1EC-26A1-0441-B760-9CF78301825F}">
      <dgm:prSet/>
      <dgm:spPr/>
      <dgm:t>
        <a:bodyPr/>
        <a:lstStyle/>
        <a:p>
          <a:endParaRPr lang="en-US"/>
        </a:p>
      </dgm:t>
    </dgm:pt>
    <dgm:pt modelId="{440D55B2-562A-9947-8BB8-098FA0AC0AAD}" type="sibTrans" cxnId="{F977C1EC-26A1-0441-B760-9CF78301825F}">
      <dgm:prSet/>
      <dgm:spPr/>
      <dgm:t>
        <a:bodyPr/>
        <a:lstStyle/>
        <a:p>
          <a:endParaRPr lang="en-US"/>
        </a:p>
      </dgm:t>
    </dgm:pt>
    <dgm:pt modelId="{9E3DBFD0-8828-6E4D-BB4A-7441336251BE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l"/>
          <a:r>
            <a:rPr lang="en-US" sz="1600" b="0" dirty="0" smtClean="0"/>
            <a:t>21</a:t>
          </a:r>
          <a:r>
            <a:rPr lang="en-US" sz="1600" b="0" baseline="30000" dirty="0" smtClean="0"/>
            <a:t>st</a:t>
          </a:r>
          <a:r>
            <a:rPr lang="en-US" sz="1600" b="0" dirty="0" smtClean="0"/>
            <a:t> Century Skills</a:t>
          </a:r>
          <a:endParaRPr lang="en-US" sz="1600" b="0" dirty="0"/>
        </a:p>
      </dgm:t>
    </dgm:pt>
    <dgm:pt modelId="{80139272-987F-434B-802A-FC31ED7B4844}" type="parTrans" cxnId="{0BB98CED-8382-7043-ADD9-D99F29C9FA30}">
      <dgm:prSet/>
      <dgm:spPr/>
      <dgm:t>
        <a:bodyPr/>
        <a:lstStyle/>
        <a:p>
          <a:endParaRPr lang="en-US"/>
        </a:p>
      </dgm:t>
    </dgm:pt>
    <dgm:pt modelId="{7640E699-53B5-C14D-93CC-31BDF680DD56}" type="sibTrans" cxnId="{0BB98CED-8382-7043-ADD9-D99F29C9FA30}">
      <dgm:prSet/>
      <dgm:spPr/>
      <dgm:t>
        <a:bodyPr/>
        <a:lstStyle/>
        <a:p>
          <a:endParaRPr lang="en-US"/>
        </a:p>
      </dgm:t>
    </dgm:pt>
    <dgm:pt modelId="{0CB80EB6-9D62-B34F-870E-0F6AD440A5C6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l"/>
          <a:r>
            <a:rPr lang="en-US" sz="1600" b="0" dirty="0" smtClean="0"/>
            <a:t>Financial and Enterprise Literacy</a:t>
          </a:r>
          <a:endParaRPr lang="en-US" sz="1600" b="0" dirty="0"/>
        </a:p>
      </dgm:t>
    </dgm:pt>
    <dgm:pt modelId="{B068D145-B71F-7D4B-9EE9-5880F20A4EA3}" type="parTrans" cxnId="{99ECA78C-A51F-844E-BF77-531C7618D383}">
      <dgm:prSet/>
      <dgm:spPr/>
      <dgm:t>
        <a:bodyPr/>
        <a:lstStyle/>
        <a:p>
          <a:endParaRPr lang="en-US"/>
        </a:p>
      </dgm:t>
    </dgm:pt>
    <dgm:pt modelId="{6D5B0BBA-D5E6-0E45-A2F1-517173588C32}" type="sibTrans" cxnId="{99ECA78C-A51F-844E-BF77-531C7618D383}">
      <dgm:prSet/>
      <dgm:spPr/>
      <dgm:t>
        <a:bodyPr/>
        <a:lstStyle/>
        <a:p>
          <a:endParaRPr lang="en-US"/>
        </a:p>
      </dgm:t>
    </dgm:pt>
    <dgm:pt modelId="{E2430888-6D6C-044C-BEB5-0A0DC91D2525}">
      <dgm:prSet phldrT="[Text]" custT="1"/>
      <dgm:spPr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</dgm:spPr>
      <dgm:t>
        <a:bodyPr/>
        <a:lstStyle/>
        <a:p>
          <a:pPr algn="l"/>
          <a:r>
            <a:rPr lang="en-US" sz="1600" b="0" dirty="0" smtClean="0"/>
            <a:t>Exploration of 9-14/16 Pathways </a:t>
          </a:r>
          <a:endParaRPr lang="en-US" sz="1600" b="0" dirty="0"/>
        </a:p>
      </dgm:t>
    </dgm:pt>
    <dgm:pt modelId="{676EE4DC-0821-A849-BE18-317B2E027DFD}" type="parTrans" cxnId="{22CE7D1A-6DC9-2142-95F9-E3F861C7C99C}">
      <dgm:prSet/>
      <dgm:spPr/>
      <dgm:t>
        <a:bodyPr/>
        <a:lstStyle/>
        <a:p>
          <a:endParaRPr lang="en-US"/>
        </a:p>
      </dgm:t>
    </dgm:pt>
    <dgm:pt modelId="{1439A922-541C-E74E-AE86-491785E4725F}" type="sibTrans" cxnId="{22CE7D1A-6DC9-2142-95F9-E3F861C7C99C}">
      <dgm:prSet/>
      <dgm:spPr/>
      <dgm:t>
        <a:bodyPr/>
        <a:lstStyle/>
        <a:p>
          <a:endParaRPr lang="en-US"/>
        </a:p>
      </dgm:t>
    </dgm:pt>
    <dgm:pt modelId="{87545123-73E3-B341-9927-5A1B58C430A0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Academic and Social Supports</a:t>
          </a:r>
          <a:endParaRPr lang="en-US" sz="1600" b="0" dirty="0"/>
        </a:p>
      </dgm:t>
    </dgm:pt>
    <dgm:pt modelId="{50A03B36-A32F-7740-B43D-FEB0E623A698}" type="parTrans" cxnId="{96A4BF07-5916-E24B-9315-6C85EDA6843A}">
      <dgm:prSet/>
      <dgm:spPr/>
      <dgm:t>
        <a:bodyPr/>
        <a:lstStyle/>
        <a:p>
          <a:endParaRPr lang="en-US"/>
        </a:p>
      </dgm:t>
    </dgm:pt>
    <dgm:pt modelId="{D09D153C-BB3D-6748-B094-597F20052C20}" type="sibTrans" cxnId="{96A4BF07-5916-E24B-9315-6C85EDA6843A}">
      <dgm:prSet/>
      <dgm:spPr/>
      <dgm:t>
        <a:bodyPr/>
        <a:lstStyle/>
        <a:p>
          <a:endParaRPr lang="en-US"/>
        </a:p>
      </dgm:t>
    </dgm:pt>
    <dgm:pt modelId="{B680750B-CCDB-D444-AFB7-8F5BD580972E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Personalization</a:t>
          </a:r>
          <a:endParaRPr lang="en-US" sz="1600" b="0" dirty="0"/>
        </a:p>
      </dgm:t>
    </dgm:pt>
    <dgm:pt modelId="{21C22905-5758-084C-A21C-315C9EE32506}" type="parTrans" cxnId="{252840BA-723E-7E49-9B25-3557BB81CE0B}">
      <dgm:prSet/>
      <dgm:spPr/>
      <dgm:t>
        <a:bodyPr/>
        <a:lstStyle/>
        <a:p>
          <a:endParaRPr lang="en-US"/>
        </a:p>
      </dgm:t>
    </dgm:pt>
    <dgm:pt modelId="{4E97F9BA-2393-F143-A8CA-87BB4D42DC67}" type="sibTrans" cxnId="{252840BA-723E-7E49-9B25-3557BB81CE0B}">
      <dgm:prSet/>
      <dgm:spPr/>
      <dgm:t>
        <a:bodyPr/>
        <a:lstStyle/>
        <a:p>
          <a:endParaRPr lang="en-US"/>
        </a:p>
      </dgm:t>
    </dgm:pt>
    <dgm:pt modelId="{F9F100FC-CE0C-F449-A2C8-540B3D9CA288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Teacher and Counselor Collaboration</a:t>
          </a:r>
          <a:endParaRPr lang="en-US" sz="1600" b="0" dirty="0"/>
        </a:p>
      </dgm:t>
    </dgm:pt>
    <dgm:pt modelId="{8FFC1F67-73B9-9F42-BDD0-9952F2264BD5}" type="parTrans" cxnId="{54D5B9B8-B1CC-7849-BBA7-C5329698291A}">
      <dgm:prSet/>
      <dgm:spPr/>
      <dgm:t>
        <a:bodyPr/>
        <a:lstStyle/>
        <a:p>
          <a:endParaRPr lang="en-US"/>
        </a:p>
      </dgm:t>
    </dgm:pt>
    <dgm:pt modelId="{5DC11ECD-F9B7-CA4F-A044-6EF5943D398E}" type="sibTrans" cxnId="{54D5B9B8-B1CC-7849-BBA7-C5329698291A}">
      <dgm:prSet/>
      <dgm:spPr/>
      <dgm:t>
        <a:bodyPr/>
        <a:lstStyle/>
        <a:p>
          <a:endParaRPr lang="en-US"/>
        </a:p>
      </dgm:t>
    </dgm:pt>
    <dgm:pt modelId="{C771AB6E-9BA4-C84C-A760-49B2FA39962C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Employer-Connectedness</a:t>
          </a:r>
          <a:endParaRPr lang="en-US" sz="1600" b="0" dirty="0"/>
        </a:p>
      </dgm:t>
    </dgm:pt>
    <dgm:pt modelId="{FC71602A-DD7A-5441-AD6A-B1E5BE492388}" type="parTrans" cxnId="{D9E00E58-58A6-A54A-B897-8CBAB1D25E66}">
      <dgm:prSet/>
      <dgm:spPr/>
      <dgm:t>
        <a:bodyPr/>
        <a:lstStyle/>
        <a:p>
          <a:endParaRPr lang="en-US"/>
        </a:p>
      </dgm:t>
    </dgm:pt>
    <dgm:pt modelId="{CC72E9F6-75A8-D440-836B-7AFEDCD8E6E5}" type="sibTrans" cxnId="{D9E00E58-58A6-A54A-B897-8CBAB1D25E66}">
      <dgm:prSet/>
      <dgm:spPr/>
      <dgm:t>
        <a:bodyPr/>
        <a:lstStyle/>
        <a:p>
          <a:endParaRPr lang="en-US"/>
        </a:p>
      </dgm:t>
    </dgm:pt>
    <dgm:pt modelId="{F94CD36B-C34F-AF49-888E-505129BA5775}">
      <dgm:prSet phldrT="[Text]" custT="1"/>
      <dgm:spPr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</dgm:spPr>
      <dgm:t>
        <a:bodyPr/>
        <a:lstStyle/>
        <a:p>
          <a:pPr algn="l"/>
          <a:r>
            <a:rPr lang="en-US" sz="1600" b="0" dirty="0" smtClean="0"/>
            <a:t>Student Leadership Development</a:t>
          </a:r>
          <a:endParaRPr lang="en-US" sz="1600" b="0" dirty="0"/>
        </a:p>
      </dgm:t>
    </dgm:pt>
    <dgm:pt modelId="{790CA290-8B44-6E4A-905B-039453FE0DF5}" type="parTrans" cxnId="{2E84FBF1-6336-1147-AB9C-0A8DE9761549}">
      <dgm:prSet/>
      <dgm:spPr/>
      <dgm:t>
        <a:bodyPr/>
        <a:lstStyle/>
        <a:p>
          <a:endParaRPr lang="en-US"/>
        </a:p>
      </dgm:t>
    </dgm:pt>
    <dgm:pt modelId="{D5623CD3-9D78-F94C-AF23-CCFCBF219001}" type="sibTrans" cxnId="{2E84FBF1-6336-1147-AB9C-0A8DE9761549}">
      <dgm:prSet/>
      <dgm:spPr/>
      <dgm:t>
        <a:bodyPr/>
        <a:lstStyle/>
        <a:p>
          <a:endParaRPr lang="en-US"/>
        </a:p>
      </dgm:t>
    </dgm:pt>
    <dgm:pt modelId="{F214B84D-CF39-4B60-94F2-2BF77F3F763F}" type="pres">
      <dgm:prSet presAssocID="{34C71E6B-86A8-46F5-8E4B-F8F9CADA7FF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CDE7D8-E575-43A1-B7F1-6F8586B4C22E}" type="pres">
      <dgm:prSet presAssocID="{6E00060E-6484-432F-A7F8-738AAFBDF966}" presName="centerShape" presStyleLbl="node0" presStyleIdx="0" presStyleCnt="1" custScaleX="147527" custScaleY="73599" custLinFactNeighborX="-185" custLinFactNeighborY="7442"/>
      <dgm:spPr/>
      <dgm:t>
        <a:bodyPr/>
        <a:lstStyle/>
        <a:p>
          <a:endParaRPr lang="en-US"/>
        </a:p>
      </dgm:t>
    </dgm:pt>
    <dgm:pt modelId="{F34B986D-0B1D-4823-83AE-8AFCD7997A97}" type="pres">
      <dgm:prSet presAssocID="{EC89F4C8-CDEC-4F2E-8694-8011DF473BBF}" presName="parTrans" presStyleLbl="bgSibTrans2D1" presStyleIdx="0" presStyleCnt="3" custScaleX="70492" custLinFactY="-1902" custLinFactNeighborX="6764" custLinFactNeighborY="-100000"/>
      <dgm:spPr/>
      <dgm:t>
        <a:bodyPr/>
        <a:lstStyle/>
        <a:p>
          <a:endParaRPr lang="en-US"/>
        </a:p>
      </dgm:t>
    </dgm:pt>
    <dgm:pt modelId="{88E54173-0BE1-4F43-91D0-80FED8FAD0AA}" type="pres">
      <dgm:prSet presAssocID="{6C1ABE4C-A212-4874-BB8A-F06649DEA304}" presName="node" presStyleLbl="node1" presStyleIdx="0" presStyleCnt="3" custScaleX="108395" custScaleY="159493" custRadScaleRad="99148" custRadScaleInc="2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F7F06-C97E-4941-8D15-ABC02AA1C933}" type="pres">
      <dgm:prSet presAssocID="{64E159A8-EAC8-426E-BA42-6594C846F252}" presName="parTrans" presStyleLbl="bgSibTrans2D1" presStyleIdx="1" presStyleCnt="3" custAng="16880" custScaleX="18352" custScaleY="122239" custLinFactNeighborX="-3058" custLinFactNeighborY="-64055"/>
      <dgm:spPr/>
      <dgm:t>
        <a:bodyPr/>
        <a:lstStyle/>
        <a:p>
          <a:endParaRPr lang="en-US"/>
        </a:p>
      </dgm:t>
    </dgm:pt>
    <dgm:pt modelId="{9E2A32AC-06EA-4C4D-B64E-19A8137A307C}" type="pres">
      <dgm:prSet presAssocID="{D53D9547-1F16-4E56-8CF5-07F089D6760C}" presName="node" presStyleLbl="node1" presStyleIdx="1" presStyleCnt="3" custScaleX="144520" custScaleY="80119" custRadScaleRad="95502" custRadScaleInc="-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97E94-F34E-4E2E-8FF1-699F83AB78BD}" type="pres">
      <dgm:prSet presAssocID="{B8B987CB-77D3-4171-A286-3B9D6ABB311B}" presName="parTrans" presStyleLbl="bgSibTrans2D1" presStyleIdx="2" presStyleCnt="3" custLinFactY="-24326" custLinFactNeighborX="9715" custLinFactNeighborY="-100000" custRadScaleRad="211678" custRadScaleInc="-2147483648"/>
      <dgm:spPr/>
      <dgm:t>
        <a:bodyPr/>
        <a:lstStyle/>
        <a:p>
          <a:endParaRPr lang="en-US"/>
        </a:p>
      </dgm:t>
    </dgm:pt>
    <dgm:pt modelId="{523917B7-280B-40DA-BFC1-F7EC88624E98}" type="pres">
      <dgm:prSet presAssocID="{B5BC5255-FE0F-4287-995C-DE4B147BBFE7}" presName="node" presStyleLbl="node1" presStyleIdx="2" presStyleCnt="3" custScaleX="105597" custScaleY="165484" custRadScaleRad="98988" custRadScaleInc="-2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D6D896-D744-1440-8E90-BD8897DF6C96}" type="presOf" srcId="{F9F100FC-CE0C-F449-A2C8-540B3D9CA288}" destId="{523917B7-280B-40DA-BFC1-F7EC88624E98}" srcOrd="0" destOrd="4" presId="urn:microsoft.com/office/officeart/2005/8/layout/radial4"/>
    <dgm:cxn modelId="{A279BDDC-6BEB-6E47-A069-ADC24BEF4D8E}" type="presOf" srcId="{87545123-73E3-B341-9927-5A1B58C430A0}" destId="{523917B7-280B-40DA-BFC1-F7EC88624E98}" srcOrd="0" destOrd="2" presId="urn:microsoft.com/office/officeart/2005/8/layout/radial4"/>
    <dgm:cxn modelId="{2161BA16-E5A1-844A-8E43-F3E3B38E53D3}" srcId="{6C1ABE4C-A212-4874-BB8A-F06649DEA304}" destId="{BD3C3286-6AF7-054F-BC8A-E9153762DBDB}" srcOrd="2" destOrd="0" parTransId="{7B38B1AB-5838-234A-B0FC-35C98196A629}" sibTransId="{3F713FF9-73B3-2345-B715-1341151E7F47}"/>
    <dgm:cxn modelId="{92E7E062-B45C-2847-A90F-BC012EE875E0}" type="presOf" srcId="{341DAC5B-D5DD-4076-BF15-FA987775F7D1}" destId="{523917B7-280B-40DA-BFC1-F7EC88624E98}" srcOrd="0" destOrd="1" presId="urn:microsoft.com/office/officeart/2005/8/layout/radial4"/>
    <dgm:cxn modelId="{99ECA78C-A51F-844E-BF77-531C7618D383}" srcId="{D53D9547-1F16-4E56-8CF5-07F089D6760C}" destId="{0CB80EB6-9D62-B34F-870E-0F6AD440A5C6}" srcOrd="2" destOrd="0" parTransId="{B068D145-B71F-7D4B-9EE9-5880F20A4EA3}" sibTransId="{6D5B0BBA-D5E6-0E45-A2F1-517173588C32}"/>
    <dgm:cxn modelId="{62D45F28-1BE5-DA4B-A98F-E552D2256D26}" type="presOf" srcId="{C954FDD0-28B1-C04E-A69C-A7971DD9E93F}" destId="{88E54173-0BE1-4F43-91D0-80FED8FAD0AA}" srcOrd="0" destOrd="2" presId="urn:microsoft.com/office/officeart/2005/8/layout/radial4"/>
    <dgm:cxn modelId="{0AD2FA30-988E-8740-923E-99135EC2DD66}" type="presOf" srcId="{E2430888-6D6C-044C-BEB5-0A0DC91D2525}" destId="{9E2A32AC-06EA-4C4D-B64E-19A8137A307C}" srcOrd="0" destOrd="4" presId="urn:microsoft.com/office/officeart/2005/8/layout/radial4"/>
    <dgm:cxn modelId="{4611C9F8-B283-0141-B662-09448AA93367}" type="presOf" srcId="{C771AB6E-9BA4-C84C-A760-49B2FA39962C}" destId="{523917B7-280B-40DA-BFC1-F7EC88624E98}" srcOrd="0" destOrd="5" presId="urn:microsoft.com/office/officeart/2005/8/layout/radial4"/>
    <dgm:cxn modelId="{6D0376B1-C93F-B944-9977-0111E6B71081}" type="presOf" srcId="{E0653B7A-8EFD-1640-A891-62EDD5203BEF}" destId="{88E54173-0BE1-4F43-91D0-80FED8FAD0AA}" srcOrd="0" destOrd="7" presId="urn:microsoft.com/office/officeart/2005/8/layout/radial4"/>
    <dgm:cxn modelId="{9709B155-71E9-0541-AC70-78322EC3EBDD}" type="presOf" srcId="{7385E20A-5E75-AE4D-9A00-9DE73DEA8626}" destId="{88E54173-0BE1-4F43-91D0-80FED8FAD0AA}" srcOrd="0" destOrd="5" presId="urn:microsoft.com/office/officeart/2005/8/layout/radial4"/>
    <dgm:cxn modelId="{B5BC4144-834D-9D45-840D-B4E74C732826}" type="presOf" srcId="{EC89F4C8-CDEC-4F2E-8694-8011DF473BBF}" destId="{F34B986D-0B1D-4823-83AE-8AFCD7997A97}" srcOrd="0" destOrd="0" presId="urn:microsoft.com/office/officeart/2005/8/layout/radial4"/>
    <dgm:cxn modelId="{44B99261-D577-4E47-BCCF-7F0CA92CF216}" srcId="{6E00060E-6484-432F-A7F8-738AAFBDF966}" destId="{6C1ABE4C-A212-4874-BB8A-F06649DEA304}" srcOrd="0" destOrd="0" parTransId="{EC89F4C8-CDEC-4F2E-8694-8011DF473BBF}" sibTransId="{009F237D-CBA0-4ED0-9865-4A6CCB4E98B6}"/>
    <dgm:cxn modelId="{29EDC443-59D6-C342-8B95-C939BB589B5E}" type="presOf" srcId="{0CB80EB6-9D62-B34F-870E-0F6AD440A5C6}" destId="{9E2A32AC-06EA-4C4D-B64E-19A8137A307C}" srcOrd="0" destOrd="3" presId="urn:microsoft.com/office/officeart/2005/8/layout/radial4"/>
    <dgm:cxn modelId="{7B82FB54-7990-9944-8E7C-8F1336CF49C9}" type="presOf" srcId="{34C71E6B-86A8-46F5-8E4B-F8F9CADA7FF7}" destId="{F214B84D-CF39-4B60-94F2-2BF77F3F763F}" srcOrd="0" destOrd="0" presId="urn:microsoft.com/office/officeart/2005/8/layout/radial4"/>
    <dgm:cxn modelId="{7C43B375-D739-F240-AAE7-DACA3EBBFECD}" type="presOf" srcId="{B437C8AC-8912-BB4C-9AAB-BECE6FA94E24}" destId="{88E54173-0BE1-4F43-91D0-80FED8FAD0AA}" srcOrd="0" destOrd="6" presId="urn:microsoft.com/office/officeart/2005/8/layout/radial4"/>
    <dgm:cxn modelId="{BBDC7DAE-9A9A-3341-B3C8-7B3BE2F4139D}" type="presOf" srcId="{6E00060E-6484-432F-A7F8-738AAFBDF966}" destId="{00CDE7D8-E575-43A1-B7F1-6F8586B4C22E}" srcOrd="0" destOrd="0" presId="urn:microsoft.com/office/officeart/2005/8/layout/radial4"/>
    <dgm:cxn modelId="{A506AEC8-1B0E-6946-B41D-DC9ADB78044A}" srcId="{D53D9547-1F16-4E56-8CF5-07F089D6760C}" destId="{C8CE1B44-B2D9-BE43-9CFD-617D928AEAAD}" srcOrd="0" destOrd="0" parTransId="{2167F190-8C2D-3A45-9662-0F6673430F32}" sibTransId="{0F539DCC-0542-344E-A887-9E22ACFD700F}"/>
    <dgm:cxn modelId="{96A4BF07-5916-E24B-9315-6C85EDA6843A}" srcId="{B5BC5255-FE0F-4287-995C-DE4B147BBFE7}" destId="{87545123-73E3-B341-9927-5A1B58C430A0}" srcOrd="1" destOrd="0" parTransId="{50A03B36-A32F-7740-B43D-FEB0E623A698}" sibTransId="{D09D153C-BB3D-6748-B094-597F20052C20}"/>
    <dgm:cxn modelId="{AAED96B2-4809-2C42-B6C2-2AA433F325C5}" type="presOf" srcId="{4F1037D9-A55E-4BE2-BF0D-4BD4E94FD5FC}" destId="{9E2A32AC-06EA-4C4D-B64E-19A8137A307C}" srcOrd="0" destOrd="5" presId="urn:microsoft.com/office/officeart/2005/8/layout/radial4"/>
    <dgm:cxn modelId="{54D5B9B8-B1CC-7849-BBA7-C5329698291A}" srcId="{B5BC5255-FE0F-4287-995C-DE4B147BBFE7}" destId="{F9F100FC-CE0C-F449-A2C8-540B3D9CA288}" srcOrd="3" destOrd="0" parTransId="{8FFC1F67-73B9-9F42-BDD0-9952F2264BD5}" sibTransId="{5DC11ECD-F9B7-CA4F-A044-6EF5943D398E}"/>
    <dgm:cxn modelId="{5D3EFE3C-2F55-544D-9EDE-B4C6232B404C}" type="presOf" srcId="{6067323F-7A59-4316-B3FA-B01F2E1152F4}" destId="{88E54173-0BE1-4F43-91D0-80FED8FAD0AA}" srcOrd="0" destOrd="1" presId="urn:microsoft.com/office/officeart/2005/8/layout/radial4"/>
    <dgm:cxn modelId="{252840BA-723E-7E49-9B25-3557BB81CE0B}" srcId="{B5BC5255-FE0F-4287-995C-DE4B147BBFE7}" destId="{B680750B-CCDB-D444-AFB7-8F5BD580972E}" srcOrd="2" destOrd="0" parTransId="{21C22905-5758-084C-A21C-315C9EE32506}" sibTransId="{4E97F9BA-2393-F143-A8CA-87BB4D42DC67}"/>
    <dgm:cxn modelId="{058EEF22-209E-4172-B5BD-BA013C91CE7F}" srcId="{6E00060E-6484-432F-A7F8-738AAFBDF966}" destId="{B5BC5255-FE0F-4287-995C-DE4B147BBFE7}" srcOrd="2" destOrd="0" parTransId="{B8B987CB-77D3-4171-A286-3B9D6ABB311B}" sibTransId="{F44B9C7E-CDB2-4A80-8981-E7C44B4E1F07}"/>
    <dgm:cxn modelId="{B27D033C-995F-F240-8AD8-2A8D91805B2A}" srcId="{6C1ABE4C-A212-4874-BB8A-F06649DEA304}" destId="{7385E20A-5E75-AE4D-9A00-9DE73DEA8626}" srcOrd="4" destOrd="0" parTransId="{AC2FF662-F9C8-2540-AC32-383DB4DE03F7}" sibTransId="{AF7919D8-2F79-C34E-B0A4-C4377167F9DF}"/>
    <dgm:cxn modelId="{9ABA7EAB-D6A0-40AC-B469-B1A745C0E642}" srcId="{34C71E6B-86A8-46F5-8E4B-F8F9CADA7FF7}" destId="{6E00060E-6484-432F-A7F8-738AAFBDF966}" srcOrd="0" destOrd="0" parTransId="{642DD305-8327-4A6E-BC49-F4EF53C2D64F}" sibTransId="{FD6F3072-D781-416A-B31F-D1AE7F075E57}"/>
    <dgm:cxn modelId="{5A90784E-142E-ED49-972B-6A8260A5CF42}" type="presOf" srcId="{C8CE1B44-B2D9-BE43-9CFD-617D928AEAAD}" destId="{9E2A32AC-06EA-4C4D-B64E-19A8137A307C}" srcOrd="0" destOrd="1" presId="urn:microsoft.com/office/officeart/2005/8/layout/radial4"/>
    <dgm:cxn modelId="{5113D374-2679-E949-A3FF-F8B6AD14FE08}" type="presOf" srcId="{CC90ECB4-66E9-3C4F-87AB-F815D08D49FB}" destId="{88E54173-0BE1-4F43-91D0-80FED8FAD0AA}" srcOrd="0" destOrd="4" presId="urn:microsoft.com/office/officeart/2005/8/layout/radial4"/>
    <dgm:cxn modelId="{7EA2A607-154E-5347-B801-0BD95ED45D86}" type="presOf" srcId="{9E3DBFD0-8828-6E4D-BB4A-7441336251BE}" destId="{9E2A32AC-06EA-4C4D-B64E-19A8137A307C}" srcOrd="0" destOrd="2" presId="urn:microsoft.com/office/officeart/2005/8/layout/radial4"/>
    <dgm:cxn modelId="{D9E00E58-58A6-A54A-B897-8CBAB1D25E66}" srcId="{B5BC5255-FE0F-4287-995C-DE4B147BBFE7}" destId="{C771AB6E-9BA4-C84C-A760-49B2FA39962C}" srcOrd="4" destOrd="0" parTransId="{FC71602A-DD7A-5441-AD6A-B1E5BE492388}" sibTransId="{CC72E9F6-75A8-D440-836B-7AFEDCD8E6E5}"/>
    <dgm:cxn modelId="{1DE75E52-D347-4EDF-BA2F-2DBEE0226A09}" srcId="{D53D9547-1F16-4E56-8CF5-07F089D6760C}" destId="{4F1037D9-A55E-4BE2-BF0D-4BD4E94FD5FC}" srcOrd="4" destOrd="0" parTransId="{14751B01-79A5-4656-B750-0D942893A3DB}" sibTransId="{60EA6466-AD5C-4E2B-9CF1-8CA2C5D3448B}"/>
    <dgm:cxn modelId="{22CE7D1A-6DC9-2142-95F9-E3F861C7C99C}" srcId="{D53D9547-1F16-4E56-8CF5-07F089D6760C}" destId="{E2430888-6D6C-044C-BEB5-0A0DC91D2525}" srcOrd="3" destOrd="0" parTransId="{676EE4DC-0821-A849-BE18-317B2E027DFD}" sibTransId="{1439A922-541C-E74E-AE86-491785E4725F}"/>
    <dgm:cxn modelId="{2E84FBF1-6336-1147-AB9C-0A8DE9761549}" srcId="{B5BC5255-FE0F-4287-995C-DE4B147BBFE7}" destId="{F94CD36B-C34F-AF49-888E-505129BA5775}" srcOrd="5" destOrd="0" parTransId="{790CA290-8B44-6E4A-905B-039453FE0DF5}" sibTransId="{D5623CD3-9D78-F94C-AF23-CCFCBF219001}"/>
    <dgm:cxn modelId="{D693E6A0-66BF-420C-88BD-89C7C8A6582F}" srcId="{6C1ABE4C-A212-4874-BB8A-F06649DEA304}" destId="{6067323F-7A59-4316-B3FA-B01F2E1152F4}" srcOrd="0" destOrd="0" parTransId="{553973E8-5400-4AB4-9AF8-2595D877D8DB}" sibTransId="{67E9C198-747C-4B93-BE2B-B4E278A21BBE}"/>
    <dgm:cxn modelId="{C5A93490-8A26-9742-B530-10500EE37DD8}" type="presOf" srcId="{D53D9547-1F16-4E56-8CF5-07F089D6760C}" destId="{9E2A32AC-06EA-4C4D-B64E-19A8137A307C}" srcOrd="0" destOrd="0" presId="urn:microsoft.com/office/officeart/2005/8/layout/radial4"/>
    <dgm:cxn modelId="{DB4A6FED-057F-2043-92F0-6D7E888E11CE}" type="presOf" srcId="{B5BC5255-FE0F-4287-995C-DE4B147BBFE7}" destId="{523917B7-280B-40DA-BFC1-F7EC88624E98}" srcOrd="0" destOrd="0" presId="urn:microsoft.com/office/officeart/2005/8/layout/radial4"/>
    <dgm:cxn modelId="{6B546C11-B56A-D545-8D02-38212F455BBB}" srcId="{6C1ABE4C-A212-4874-BB8A-F06649DEA304}" destId="{B437C8AC-8912-BB4C-9AAB-BECE6FA94E24}" srcOrd="5" destOrd="0" parTransId="{6A2DE9DF-9FCF-D341-84CB-69607CEB9BA9}" sibTransId="{8BAD9F74-3C83-5646-92FF-B4A833667FD3}"/>
    <dgm:cxn modelId="{F836C2A0-5658-2947-A44E-F2C4773553AB}" srcId="{6C1ABE4C-A212-4874-BB8A-F06649DEA304}" destId="{CC90ECB4-66E9-3C4F-87AB-F815D08D49FB}" srcOrd="3" destOrd="0" parTransId="{971DDC38-7F46-8E40-B4B6-2EB16BEE7FD1}" sibTransId="{8F1A6A81-26A4-C54F-8BA1-8894924B3E16}"/>
    <dgm:cxn modelId="{2FD59D52-119B-4A71-A233-0EA129E11371}" srcId="{B5BC5255-FE0F-4287-995C-DE4B147BBFE7}" destId="{341DAC5B-D5DD-4076-BF15-FA987775F7D1}" srcOrd="0" destOrd="0" parTransId="{E0752AB0-F972-4BA2-9265-D246193D10D9}" sibTransId="{F14EAA72-82F9-4ADD-B70C-81876C3FD6D3}"/>
    <dgm:cxn modelId="{9F965ACE-BB2B-AB42-B0E0-A28C24A56F90}" type="presOf" srcId="{B8B987CB-77D3-4171-A286-3B9D6ABB311B}" destId="{91197E94-F34E-4E2E-8FF1-699F83AB78BD}" srcOrd="0" destOrd="0" presId="urn:microsoft.com/office/officeart/2005/8/layout/radial4"/>
    <dgm:cxn modelId="{F977C1EC-26A1-0441-B760-9CF78301825F}" srcId="{6C1ABE4C-A212-4874-BB8A-F06649DEA304}" destId="{E0653B7A-8EFD-1640-A891-62EDD5203BEF}" srcOrd="6" destOrd="0" parTransId="{723B7C64-602A-D046-AA95-4A2A7A6C5CB9}" sibTransId="{440D55B2-562A-9947-8BB8-098FA0AC0AAD}"/>
    <dgm:cxn modelId="{8DA9678E-2298-ED4C-98FB-F51078F529B5}" type="presOf" srcId="{B680750B-CCDB-D444-AFB7-8F5BD580972E}" destId="{523917B7-280B-40DA-BFC1-F7EC88624E98}" srcOrd="0" destOrd="3" presId="urn:microsoft.com/office/officeart/2005/8/layout/radial4"/>
    <dgm:cxn modelId="{AA9177C3-24D9-D448-8CAA-AD19CB5CA8BB}" type="presOf" srcId="{BD3C3286-6AF7-054F-BC8A-E9153762DBDB}" destId="{88E54173-0BE1-4F43-91D0-80FED8FAD0AA}" srcOrd="0" destOrd="3" presId="urn:microsoft.com/office/officeart/2005/8/layout/radial4"/>
    <dgm:cxn modelId="{94047BA1-D473-4F99-B6EE-75E53EF342B7}" srcId="{6E00060E-6484-432F-A7F8-738AAFBDF966}" destId="{D53D9547-1F16-4E56-8CF5-07F089D6760C}" srcOrd="1" destOrd="0" parTransId="{64E159A8-EAC8-426E-BA42-6594C846F252}" sibTransId="{12D060FA-52E6-4D52-91C4-C912E43522E9}"/>
    <dgm:cxn modelId="{4D21B39A-19FA-1C46-AD4F-9CCA2CADA0F4}" type="presOf" srcId="{F94CD36B-C34F-AF49-888E-505129BA5775}" destId="{523917B7-280B-40DA-BFC1-F7EC88624E98}" srcOrd="0" destOrd="6" presId="urn:microsoft.com/office/officeart/2005/8/layout/radial4"/>
    <dgm:cxn modelId="{17985480-F0CC-1C49-9EF0-7AABBFB35339}" type="presOf" srcId="{6C1ABE4C-A212-4874-BB8A-F06649DEA304}" destId="{88E54173-0BE1-4F43-91D0-80FED8FAD0AA}" srcOrd="0" destOrd="0" presId="urn:microsoft.com/office/officeart/2005/8/layout/radial4"/>
    <dgm:cxn modelId="{6B746FEE-A274-2143-BDE0-47ADC722E91E}" type="presOf" srcId="{64E159A8-EAC8-426E-BA42-6594C846F252}" destId="{1DCF7F06-C97E-4941-8D15-ABC02AA1C933}" srcOrd="0" destOrd="0" presId="urn:microsoft.com/office/officeart/2005/8/layout/radial4"/>
    <dgm:cxn modelId="{0BB98CED-8382-7043-ADD9-D99F29C9FA30}" srcId="{D53D9547-1F16-4E56-8CF5-07F089D6760C}" destId="{9E3DBFD0-8828-6E4D-BB4A-7441336251BE}" srcOrd="1" destOrd="0" parTransId="{80139272-987F-434B-802A-FC31ED7B4844}" sibTransId="{7640E699-53B5-C14D-93CC-31BDF680DD56}"/>
    <dgm:cxn modelId="{11178450-33B8-1140-A016-C35E722F5FDE}" srcId="{6C1ABE4C-A212-4874-BB8A-F06649DEA304}" destId="{C954FDD0-28B1-C04E-A69C-A7971DD9E93F}" srcOrd="1" destOrd="0" parTransId="{189AF5DA-75EB-714D-9826-94F37DCE60B8}" sibTransId="{9B558DBB-2410-6644-8DFB-B69CD048748D}"/>
    <dgm:cxn modelId="{33B6E785-0DFC-B049-A4FB-3813BF9BD2FF}" type="presParOf" srcId="{F214B84D-CF39-4B60-94F2-2BF77F3F763F}" destId="{00CDE7D8-E575-43A1-B7F1-6F8586B4C22E}" srcOrd="0" destOrd="0" presId="urn:microsoft.com/office/officeart/2005/8/layout/radial4"/>
    <dgm:cxn modelId="{A5B8E7E4-3449-1845-B051-4B65DA25F311}" type="presParOf" srcId="{F214B84D-CF39-4B60-94F2-2BF77F3F763F}" destId="{F34B986D-0B1D-4823-83AE-8AFCD7997A97}" srcOrd="1" destOrd="0" presId="urn:microsoft.com/office/officeart/2005/8/layout/radial4"/>
    <dgm:cxn modelId="{12BAD594-6933-2E42-BF7F-F0DEEB262096}" type="presParOf" srcId="{F214B84D-CF39-4B60-94F2-2BF77F3F763F}" destId="{88E54173-0BE1-4F43-91D0-80FED8FAD0AA}" srcOrd="2" destOrd="0" presId="urn:microsoft.com/office/officeart/2005/8/layout/radial4"/>
    <dgm:cxn modelId="{51EA6C33-7E44-BB4F-B27D-0B6D72321D86}" type="presParOf" srcId="{F214B84D-CF39-4B60-94F2-2BF77F3F763F}" destId="{1DCF7F06-C97E-4941-8D15-ABC02AA1C933}" srcOrd="3" destOrd="0" presId="urn:microsoft.com/office/officeart/2005/8/layout/radial4"/>
    <dgm:cxn modelId="{CA08265C-9E46-E546-AB24-E3130970051F}" type="presParOf" srcId="{F214B84D-CF39-4B60-94F2-2BF77F3F763F}" destId="{9E2A32AC-06EA-4C4D-B64E-19A8137A307C}" srcOrd="4" destOrd="0" presId="urn:microsoft.com/office/officeart/2005/8/layout/radial4"/>
    <dgm:cxn modelId="{B01A01E0-20E0-164A-9BAD-091A13142FB8}" type="presParOf" srcId="{F214B84D-CF39-4B60-94F2-2BF77F3F763F}" destId="{91197E94-F34E-4E2E-8FF1-699F83AB78BD}" srcOrd="5" destOrd="0" presId="urn:microsoft.com/office/officeart/2005/8/layout/radial4"/>
    <dgm:cxn modelId="{A9E8D940-47B1-344D-84D8-6AC85B5412F9}" type="presParOf" srcId="{F214B84D-CF39-4B60-94F2-2BF77F3F763F}" destId="{523917B7-280B-40DA-BFC1-F7EC88624E9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CDE7D8-E575-43A1-B7F1-6F8586B4C22E}">
      <dsp:nvSpPr>
        <dsp:cNvPr id="0" name=""/>
        <dsp:cNvSpPr/>
      </dsp:nvSpPr>
      <dsp:spPr>
        <a:xfrm>
          <a:off x="2447853" y="4733877"/>
          <a:ext cx="4257739" cy="21241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Graduates Ready for Career/College/Civic Life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Learning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Transferable Work-Readiness Skills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Career Navigation Skills</a:t>
          </a:r>
        </a:p>
      </dsp:txBody>
      <dsp:txXfrm>
        <a:off x="3071384" y="5044947"/>
        <a:ext cx="3010677" cy="1501982"/>
      </dsp:txXfrm>
    </dsp:sp>
    <dsp:sp modelId="{F34B986D-0B1D-4823-83AE-8AFCD7997A97}">
      <dsp:nvSpPr>
        <dsp:cNvPr id="0" name=""/>
        <dsp:cNvSpPr/>
      </dsp:nvSpPr>
      <dsp:spPr>
        <a:xfrm rot="13343067">
          <a:off x="1709707" y="2618243"/>
          <a:ext cx="1866517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E54173-0BE1-4F43-91D0-80FED8FAD0AA}">
      <dsp:nvSpPr>
        <dsp:cNvPr id="0" name=""/>
        <dsp:cNvSpPr/>
      </dsp:nvSpPr>
      <dsp:spPr>
        <a:xfrm>
          <a:off x="-4" y="1226053"/>
          <a:ext cx="2971942" cy="3498346"/>
        </a:xfrm>
        <a:prstGeom prst="roundRect">
          <a:avLst>
            <a:gd name="adj" fmla="val 10000"/>
          </a:avLst>
        </a:prstGeom>
        <a:gradFill rotWithShape="0">
          <a:gsLst>
            <a:gs pos="47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7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1.  Community Integration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Shared Vision for Youth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Leadership Structure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Employer/Community Engagement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Workforce Alignment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Postsecondary Connections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System Measurement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Communication Strategy</a:t>
          </a:r>
          <a:endParaRPr lang="en-US" sz="1600" b="0" kern="1200" dirty="0"/>
        </a:p>
      </dsp:txBody>
      <dsp:txXfrm>
        <a:off x="87041" y="1313098"/>
        <a:ext cx="2797852" cy="3324256"/>
      </dsp:txXfrm>
    </dsp:sp>
    <dsp:sp modelId="{1DCF7F06-C97E-4941-8D15-ABC02AA1C933}">
      <dsp:nvSpPr>
        <dsp:cNvPr id="0" name=""/>
        <dsp:cNvSpPr/>
      </dsp:nvSpPr>
      <dsp:spPr>
        <a:xfrm rot="16213074">
          <a:off x="4206724" y="2029904"/>
          <a:ext cx="550484" cy="100545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2A32AC-06EA-4C4D-B64E-19A8137A307C}">
      <dsp:nvSpPr>
        <dsp:cNvPr id="0" name=""/>
        <dsp:cNvSpPr/>
      </dsp:nvSpPr>
      <dsp:spPr>
        <a:xfrm>
          <a:off x="2590830" y="681038"/>
          <a:ext cx="3962407" cy="1757343"/>
        </a:xfrm>
        <a:prstGeom prst="roundRect">
          <a:avLst>
            <a:gd name="adj" fmla="val 10000"/>
          </a:avLst>
        </a:prstGeom>
        <a:gradFill flip="none" rotWithShape="1">
          <a:gsLst>
            <a:gs pos="70000">
              <a:schemeClr val="accent3">
                <a:lumMod val="75000"/>
              </a:schemeClr>
            </a:gs>
            <a:gs pos="100000">
              <a:srgbClr val="FFFFFF"/>
            </a:gs>
          </a:gsLst>
          <a:lin ang="558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2.  Middle School Exploration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Career Exploration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21</a:t>
          </a:r>
          <a:r>
            <a:rPr lang="en-US" sz="1600" b="0" kern="1200" baseline="30000" dirty="0" smtClean="0"/>
            <a:t>st</a:t>
          </a:r>
          <a:r>
            <a:rPr lang="en-US" sz="1600" b="0" kern="1200" dirty="0" smtClean="0"/>
            <a:t> Century Skills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Financial and Enterprise Literacy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Exploration of 9-14/16 Pathways </a:t>
          </a:r>
          <a:endParaRPr lang="en-US" sz="16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</dsp:txBody>
      <dsp:txXfrm>
        <a:off x="2642301" y="732509"/>
        <a:ext cx="3859465" cy="1654401"/>
      </dsp:txXfrm>
    </dsp:sp>
    <dsp:sp modelId="{91197E94-F34E-4E2E-8FF1-699F83AB78BD}">
      <dsp:nvSpPr>
        <dsp:cNvPr id="0" name=""/>
        <dsp:cNvSpPr/>
      </dsp:nvSpPr>
      <dsp:spPr>
        <a:xfrm rot="19079245">
          <a:off x="5639714" y="2440667"/>
          <a:ext cx="2656029" cy="8225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3917B7-280B-40DA-BFC1-F7EC88624E98}">
      <dsp:nvSpPr>
        <dsp:cNvPr id="0" name=""/>
        <dsp:cNvSpPr/>
      </dsp:nvSpPr>
      <dsp:spPr>
        <a:xfrm>
          <a:off x="6248793" y="1170844"/>
          <a:ext cx="2895228" cy="3629754"/>
        </a:xfrm>
        <a:prstGeom prst="roundRect">
          <a:avLst>
            <a:gd name="adj" fmla="val 10000"/>
          </a:avLst>
        </a:prstGeom>
        <a:gradFill rotWithShape="0">
          <a:gsLst>
            <a:gs pos="54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972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3.  Career-College Pathways</a:t>
          </a:r>
          <a:endParaRPr lang="en-US" sz="24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Themed Pathways that Address Needs and Interests of All Students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Academic and Social Supports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Personalization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Teacher and Counselor Collaboration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Employer-Connectedness</a:t>
          </a:r>
          <a:endParaRPr lang="en-US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/>
            <a:t>Student Leadership Development</a:t>
          </a:r>
          <a:endParaRPr lang="en-US" sz="1600" b="0" kern="1200" dirty="0"/>
        </a:p>
      </dsp:txBody>
      <dsp:txXfrm>
        <a:off x="6333591" y="1255642"/>
        <a:ext cx="2725632" cy="3460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3C145771-E518-46F2-9750-581C408FCAC8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DF6A02AE-2283-43B8-86E1-FC800EA40C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303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137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5137"/>
          </a:xfrm>
          <a:prstGeom prst="rect">
            <a:avLst/>
          </a:prstGeom>
        </p:spPr>
        <p:txBody>
          <a:bodyPr vert="horz" lIns="91946" tIns="45972" rIns="91946" bIns="45972" rtlCol="0"/>
          <a:lstStyle>
            <a:lvl1pPr algn="r">
              <a:defRPr sz="1200"/>
            </a:lvl1pPr>
          </a:lstStyle>
          <a:p>
            <a:fld id="{5559B078-45CE-475F-A894-2DE3D7BD6E15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6" tIns="45972" rIns="91946" bIns="459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6"/>
            <a:ext cx="5486400" cy="4183063"/>
          </a:xfrm>
          <a:prstGeom prst="rect">
            <a:avLst/>
          </a:prstGeom>
        </p:spPr>
        <p:txBody>
          <a:bodyPr vert="horz" lIns="91946" tIns="45972" rIns="91946" bIns="4597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2971800" cy="465137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6"/>
            <a:ext cx="2971800" cy="465137"/>
          </a:xfrm>
          <a:prstGeom prst="rect">
            <a:avLst/>
          </a:prstGeom>
        </p:spPr>
        <p:txBody>
          <a:bodyPr vert="horz" lIns="91946" tIns="45972" rIns="91946" bIns="45972" rtlCol="0" anchor="b"/>
          <a:lstStyle>
            <a:lvl1pPr algn="r">
              <a:defRPr sz="1200"/>
            </a:lvl1pPr>
          </a:lstStyle>
          <a:p>
            <a:fld id="{E096BC41-2AF0-4A89-A90C-AD1B58C73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8174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2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2CBB5C-2C87-407F-82D2-2D6B47F1A2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7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9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54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4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4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6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16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9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46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67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5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8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59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068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64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99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8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9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0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6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4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7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2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28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8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378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59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19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44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781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0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0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3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754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7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067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23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28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474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719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216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326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7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8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49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2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10F822-C8A9-4C02-B983-9384FC5B2ED0}" type="datetimeFigureOut">
              <a:rPr lang="en-US" smtClean="0"/>
              <a:t>1/27/14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7365E7-E905-453B-AC35-19B63618B9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08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600200"/>
            <a:ext cx="8229600" cy="0"/>
          </a:xfrm>
          <a:prstGeom prst="line">
            <a:avLst/>
          </a:prstGeom>
          <a:ln>
            <a:solidFill>
              <a:srgbClr val="00A79D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40" y="5974080"/>
            <a:ext cx="173736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8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600200"/>
            <a:ext cx="8229600" cy="0"/>
          </a:xfrm>
          <a:prstGeom prst="line">
            <a:avLst/>
          </a:prstGeom>
          <a:ln>
            <a:solidFill>
              <a:srgbClr val="00A79D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00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2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ans@NC3T.com" TargetMode="External"/><Relationship Id="rId3" Type="http://schemas.openxmlformats.org/officeDocument/2006/relationships/hyperlink" Target="mailto:Brett@NC3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610600" cy="1600201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2000" b="1" i="1" dirty="0" smtClean="0">
                <a:latin typeface="Arial"/>
                <a:cs typeface="Arial"/>
              </a:rPr>
              <a:t>An Informational Webinar</a:t>
            </a:r>
            <a:r>
              <a:rPr lang="en-US" sz="5400" b="1" dirty="0" smtClean="0">
                <a:latin typeface="Arial"/>
                <a:cs typeface="Arial"/>
              </a:rPr>
              <a:t/>
            </a:r>
            <a:br>
              <a:rPr lang="en-US" sz="5400" b="1" dirty="0" smtClean="0">
                <a:latin typeface="Arial"/>
                <a:cs typeface="Arial"/>
              </a:rPr>
            </a:b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3011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ACADEMIES OF NASHVILLE</a:t>
            </a:r>
            <a:endParaRPr lang="en-US" sz="4800" i="1" dirty="0">
              <a:solidFill>
                <a:srgbClr val="C3011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45720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National Center for College &amp; Career Readiness   I   Drexel University School of Education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4191000"/>
            <a:ext cx="8077200" cy="0"/>
          </a:xfrm>
          <a:prstGeom prst="line">
            <a:avLst/>
          </a:prstGeom>
          <a:ln>
            <a:solidFill>
              <a:srgbClr val="00A79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376"/>
          <a:stretch/>
        </p:blipFill>
        <p:spPr>
          <a:xfrm>
            <a:off x="533400" y="5029200"/>
            <a:ext cx="2725881" cy="1223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5029200"/>
            <a:ext cx="4064000" cy="121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56604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January 28, 2014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5350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4419600" y="1905000"/>
            <a:ext cx="3124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38098" tIns="38098" rIns="38098" bIns="38098"/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1pPr>
            <a:lvl2pPr marL="704850" indent="-28575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2pPr>
            <a:lvl3pPr marL="11049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3pPr>
            <a:lvl4pPr marL="15621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4pPr>
            <a:lvl5pPr marL="20193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5pPr>
            <a:lvl6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6pPr>
            <a:lvl7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7pPr>
            <a:lvl8pPr marL="3390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8pPr>
            <a:lvl9pPr marL="3848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2400" dirty="0">
                <a:solidFill>
                  <a:srgbClr val="C30116"/>
                </a:solidFill>
              </a:rPr>
              <a:t>The </a:t>
            </a:r>
            <a:r>
              <a:rPr lang="en-US" sz="2400" b="1" dirty="0">
                <a:solidFill>
                  <a:srgbClr val="C30116"/>
                </a:solidFill>
              </a:rPr>
              <a:t>National Center for College and Career Transitions </a:t>
            </a:r>
            <a:r>
              <a:rPr lang="en-US" sz="2400" b="1" dirty="0"/>
              <a:t>(NC3T)</a:t>
            </a:r>
            <a:r>
              <a:rPr lang="en-US" sz="2400" dirty="0"/>
              <a:t> provides planning, coaching and technical assistance to help community-based leadership teams plan and implement their college-career pathway systems.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1462907" cy="1893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91000"/>
            <a:ext cx="1447799" cy="176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66800" y="3581400"/>
            <a:ext cx="1752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13"/>
              </a:spcBef>
            </a:pPr>
            <a:r>
              <a:rPr lang="en-US" sz="1600" b="1" dirty="0" smtClean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 Bold" charset="0"/>
              </a:rPr>
              <a:t>HANS MEEDER</a:t>
            </a:r>
            <a:endParaRPr lang="en-US" sz="3200" dirty="0">
              <a:latin typeface="Arial"/>
              <a:ea typeface="MS PGothic" pitchFamily="34" charset="-128"/>
              <a:cs typeface="Arial"/>
              <a:sym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5562600"/>
            <a:ext cx="2209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13"/>
              </a:spcBef>
            </a:pPr>
            <a:r>
              <a:rPr lang="en-US" sz="1600" b="1" dirty="0" smtClean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 Bold" charset="0"/>
              </a:rPr>
              <a:t>BRETT PAWLOWSKI</a:t>
            </a:r>
            <a:endParaRPr lang="en-US" sz="1600" dirty="0">
              <a:latin typeface="Arial"/>
              <a:ea typeface="MS PGothic" pitchFamily="34" charset="-128"/>
              <a:cs typeface="Arial"/>
              <a:sym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6858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C30116"/>
                </a:solidFill>
              </a:rPr>
              <a:t>Every Teen with a Dream and Plan,</a:t>
            </a:r>
          </a:p>
          <a:p>
            <a:pPr algn="ctr"/>
            <a:r>
              <a:rPr lang="en-US" sz="2400" b="1" i="1" dirty="0" smtClean="0">
                <a:solidFill>
                  <a:srgbClr val="C30116"/>
                </a:solidFill>
              </a:rPr>
              <a:t>Every Community with a Capable, Ready Workforce</a:t>
            </a:r>
            <a:endParaRPr lang="en-US" sz="2400" b="1" i="1" dirty="0">
              <a:solidFill>
                <a:srgbClr val="C301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558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30116"/>
                </a:solidFill>
              </a:rPr>
              <a:t>Today’s Presenters</a:t>
            </a:r>
            <a:endParaRPr lang="en-US" dirty="0">
              <a:solidFill>
                <a:srgbClr val="C3011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25908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/>
                <a:cs typeface="Arial"/>
              </a:rPr>
              <a:t>Dr. Aimee Wyatt</a:t>
            </a:r>
            <a:endParaRPr lang="en-US" sz="1600" b="1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Executive Lead Principal for High Schools for Metropolitan Nashville Public </a:t>
            </a:r>
            <a:r>
              <a:rPr lang="en-US" sz="1600" dirty="0" smtClean="0">
                <a:latin typeface="Arial"/>
                <a:cs typeface="Arial"/>
              </a:rPr>
              <a:t>Schools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Pioneered the </a:t>
            </a:r>
            <a:r>
              <a:rPr lang="en-US" sz="1600" dirty="0">
                <a:latin typeface="Arial"/>
                <a:cs typeface="Arial"/>
              </a:rPr>
              <a:t>development of small learning communities in the Nashville area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Has served </a:t>
            </a:r>
            <a:r>
              <a:rPr lang="en-US" sz="1600" dirty="0">
                <a:latin typeface="Arial"/>
                <a:cs typeface="Arial"/>
              </a:rPr>
              <a:t>as a middle and high school teacher, assistant principal, and executive principal for 20 years in both Tennessee and Louisiana.  </a:t>
            </a:r>
          </a:p>
          <a:p>
            <a:endParaRPr lang="en-US" sz="1600" dirty="0">
              <a:latin typeface="Arial"/>
              <a:cs typeface="Arial"/>
            </a:endParaRPr>
          </a:p>
        </p:txBody>
      </p:sp>
      <p:pic>
        <p:nvPicPr>
          <p:cNvPr id="6" name="Picture 5" descr="E:\china\Wyatt pi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05000"/>
            <a:ext cx="14478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38800" y="1752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Paula Barkley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943600"/>
            <a:ext cx="2082800" cy="6248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629546" y="4523854"/>
            <a:ext cx="1522957" cy="1466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5638800" y="2133600"/>
            <a:ext cx="2971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Over 31 years of teaching; multiple teaching awards including:</a:t>
            </a:r>
            <a:r>
              <a:rPr lang="en-US" sz="1600" dirty="0">
                <a:latin typeface="Arial"/>
                <a:cs typeface="Arial"/>
              </a:rPr>
              <a:t> </a:t>
            </a:r>
            <a:r>
              <a:rPr lang="en-US" sz="1600" dirty="0" smtClean="0">
                <a:latin typeface="Arial"/>
                <a:cs typeface="Arial"/>
              </a:rPr>
              <a:t>Teacher </a:t>
            </a:r>
            <a:r>
              <a:rPr lang="en-US" sz="1600" dirty="0">
                <a:latin typeface="Arial"/>
                <a:cs typeface="Arial"/>
              </a:rPr>
              <a:t>of the Year at </a:t>
            </a:r>
            <a:r>
              <a:rPr lang="en-US" sz="1600" dirty="0" err="1">
                <a:latin typeface="Arial"/>
                <a:cs typeface="Arial"/>
              </a:rPr>
              <a:t>McGavock</a:t>
            </a:r>
            <a:r>
              <a:rPr lang="en-US" sz="1600" dirty="0">
                <a:latin typeface="Arial"/>
                <a:cs typeface="Arial"/>
              </a:rPr>
              <a:t>, </a:t>
            </a: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1600" dirty="0">
                <a:latin typeface="Arial"/>
                <a:cs typeface="Arial"/>
              </a:rPr>
              <a:t>Metro High School Teacher of the </a:t>
            </a:r>
            <a:r>
              <a:rPr lang="en-US" sz="1600" dirty="0" smtClean="0">
                <a:latin typeface="Arial"/>
                <a:cs typeface="Arial"/>
              </a:rPr>
              <a:t>Year, </a:t>
            </a:r>
            <a:r>
              <a:rPr lang="en-US" sz="1600" dirty="0" err="1" smtClean="0">
                <a:latin typeface="Arial"/>
                <a:cs typeface="Arial"/>
              </a:rPr>
              <a:t>Donelson</a:t>
            </a:r>
            <a:r>
              <a:rPr lang="en-US" sz="1600" dirty="0">
                <a:latin typeface="Arial"/>
                <a:cs typeface="Arial"/>
              </a:rPr>
              <a:t>-Hermitage Teacher of the </a:t>
            </a:r>
            <a:r>
              <a:rPr lang="en-US" sz="1600" dirty="0" smtClean="0">
                <a:latin typeface="Arial"/>
                <a:cs typeface="Arial"/>
              </a:rPr>
              <a:t>Year, Academies </a:t>
            </a:r>
            <a:r>
              <a:rPr lang="en-US" sz="1600" dirty="0">
                <a:latin typeface="Arial"/>
                <a:cs typeface="Arial"/>
              </a:rPr>
              <a:t>of Nashville Academy Coach of the </a:t>
            </a:r>
            <a:r>
              <a:rPr lang="en-US" sz="1600" dirty="0" smtClean="0">
                <a:latin typeface="Arial"/>
                <a:cs typeface="Arial"/>
              </a:rPr>
              <a:t>Year (2012), and </a:t>
            </a:r>
            <a:r>
              <a:rPr lang="en-US" sz="1600" dirty="0">
                <a:latin typeface="Arial"/>
                <a:cs typeface="Arial"/>
              </a:rPr>
              <a:t>NCAC Educator of the </a:t>
            </a:r>
            <a:r>
              <a:rPr lang="en-US" sz="1600" dirty="0" smtClean="0">
                <a:latin typeface="Arial"/>
                <a:cs typeface="Arial"/>
              </a:rPr>
              <a:t>Year (2012)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Arial"/>
                <a:cs typeface="Arial"/>
              </a:rPr>
              <a:t>A</a:t>
            </a:r>
            <a:r>
              <a:rPr lang="en-US" sz="1600" dirty="0" smtClean="0">
                <a:latin typeface="Arial"/>
                <a:cs typeface="Arial"/>
              </a:rPr>
              <a:t>ssumed </a:t>
            </a:r>
            <a:r>
              <a:rPr lang="en-US" sz="1600" dirty="0">
                <a:latin typeface="Arial"/>
                <a:cs typeface="Arial"/>
              </a:rPr>
              <a:t>the position of Site Coach </a:t>
            </a:r>
            <a:r>
              <a:rPr lang="en-US" sz="1600" dirty="0" smtClean="0">
                <a:latin typeface="Arial"/>
                <a:cs typeface="Arial"/>
              </a:rPr>
              <a:t>in 2007; evolved </a:t>
            </a:r>
            <a:r>
              <a:rPr lang="en-US" sz="1600" dirty="0">
                <a:latin typeface="Arial"/>
                <a:cs typeface="Arial"/>
              </a:rPr>
              <a:t>to the current Academy Coach position. </a:t>
            </a:r>
            <a:endParaRPr lang="en-US" sz="16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943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Paula Barkley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3581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Aimee Wyatt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9314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Enter presenters’ slides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943600"/>
            <a:ext cx="2032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7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igh-school-secondary-age-studen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75" y="2529334"/>
            <a:ext cx="2895451" cy="43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4615237"/>
              </p:ext>
            </p:extLst>
          </p:nvPr>
        </p:nvGraphicFramePr>
        <p:xfrm>
          <a:off x="-18143" y="-7620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5540" name="TextBox 3"/>
          <p:cNvSpPr txBox="1">
            <a:spLocks noChangeArrowheads="1"/>
          </p:cNvSpPr>
          <p:nvPr/>
        </p:nvSpPr>
        <p:spPr bwMode="auto">
          <a:xfrm>
            <a:off x="12178" y="-152400"/>
            <a:ext cx="9144000" cy="7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C3011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NC3T Pathways </a:t>
            </a:r>
            <a:r>
              <a:rPr lang="en-US" sz="4000" b="1" dirty="0">
                <a:solidFill>
                  <a:srgbClr val="C30116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j-lt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9961467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85799"/>
            <a:ext cx="8915400" cy="5914321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3011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Pathways Planning Structure</a:t>
            </a:r>
            <a:endParaRPr lang="en-US" sz="4000" dirty="0">
              <a:solidFill>
                <a:srgbClr val="C3011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793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781800" y="3657600"/>
            <a:ext cx="1981200" cy="1676400"/>
            <a:chOff x="5540939" y="1752600"/>
            <a:chExt cx="3069661" cy="23622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5540939" y="1752600"/>
              <a:ext cx="3069661" cy="2362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277100" y="260301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44937" y="329993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67600" y="1752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924800" y="36692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733800" cy="21637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i="1" dirty="0" smtClean="0">
                <a:solidFill>
                  <a:srgbClr val="C30116"/>
                </a:solidFill>
                <a:sym typeface="Calibri" charset="0"/>
              </a:rPr>
              <a:t>Pennsylvania Sites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Kingston, PA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Latrobe, PA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Bucks County, PA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905000"/>
            <a:ext cx="33528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sz="2800" i="1" dirty="0" smtClean="0">
                <a:solidFill>
                  <a:srgbClr val="C30116"/>
                </a:solidFill>
                <a:sym typeface="Calibri" charset="0"/>
              </a:rPr>
              <a:t>New York Sites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Johnstown, NY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Long Island PIN, NY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Montrose, NY</a:t>
            </a:r>
          </a:p>
          <a:p>
            <a:pPr>
              <a:defRPr/>
            </a:pPr>
            <a:r>
              <a:rPr lang="en-US" sz="2800" i="1" dirty="0" smtClean="0">
                <a:sym typeface="Calibri" charset="0"/>
              </a:rPr>
              <a:t>Malone, NY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sz="3600" i="1" dirty="0" smtClean="0">
              <a:sym typeface="Calibri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66800" y="4038600"/>
            <a:ext cx="1828800" cy="939800"/>
            <a:chOff x="457200" y="1905000"/>
            <a:chExt cx="2573767" cy="14732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" y="1905000"/>
              <a:ext cx="2573767" cy="1473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514600" y="2590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38200" y="2667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33600" y="2209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Wingdings"/>
                  <a:ea typeface="Wingdings"/>
                  <a:cs typeface="Wingdings"/>
                  <a:sym typeface="Wingdings"/>
                </a:rPr>
                <a:t>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30116"/>
                </a:solidFill>
              </a:rPr>
              <a:t>State-Sponsored Pathways Innovation Networks</a:t>
            </a:r>
            <a:endParaRPr lang="en-US" dirty="0">
              <a:solidFill>
                <a:srgbClr val="C30116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105400"/>
            <a:ext cx="1828800" cy="92062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953000"/>
            <a:ext cx="1889555" cy="95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4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429000" y="1981200"/>
            <a:ext cx="304799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1" dirty="0" smtClean="0">
                <a:solidFill>
                  <a:srgbClr val="C30116"/>
                </a:solidFill>
                <a:latin typeface="Arial"/>
                <a:cs typeface="Arial"/>
              </a:rPr>
              <a:t>The STEM Leader Guide 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Practical step-by-step guide to building a STEM culture. Available on Amazon.</a:t>
            </a:r>
            <a:endParaRPr lang="en-US" sz="1800" b="1" dirty="0" smtClean="0">
              <a:latin typeface="Arial"/>
              <a:cs typeface="Arial"/>
            </a:endParaRPr>
          </a:p>
          <a:p>
            <a:pPr marL="0" indent="0">
              <a:buFontTx/>
              <a:buNone/>
            </a:pPr>
            <a:endParaRPr lang="en-US" sz="2000" b="1" kern="0" dirty="0" smtClean="0"/>
          </a:p>
          <a:p>
            <a:pPr marL="0" indent="0">
              <a:buFontTx/>
              <a:buNone/>
            </a:pPr>
            <a:endParaRPr lang="en-US" sz="2000" i="1" kern="0" dirty="0" smtClean="0"/>
          </a:p>
          <a:p>
            <a:pPr marL="0" indent="0">
              <a:buFontTx/>
              <a:buNone/>
            </a:pPr>
            <a:endParaRPr lang="en-US" sz="2000" kern="0" dirty="0" smtClean="0"/>
          </a:p>
          <a:p>
            <a:pPr marL="0" indent="0">
              <a:buFontTx/>
              <a:buNone/>
            </a:pPr>
            <a:r>
              <a:rPr lang="en-US" sz="2000" b="1" kern="0" dirty="0" smtClean="0"/>
              <a:t> </a:t>
            </a:r>
            <a:endParaRPr lang="en-US" sz="2000" kern="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838200"/>
            <a:ext cx="8305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3600" dirty="0" smtClean="0">
                <a:solidFill>
                  <a:srgbClr val="C30116"/>
                </a:solidFill>
              </a:rPr>
              <a:t>NC3T Resources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429000" y="4114800"/>
            <a:ext cx="2971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1" dirty="0" smtClean="0">
                <a:solidFill>
                  <a:srgbClr val="C30116"/>
                </a:solidFill>
                <a:latin typeface="Arial"/>
                <a:cs typeface="Arial"/>
              </a:rPr>
              <a:t>Building Advisory Boards That Matter</a:t>
            </a:r>
          </a:p>
          <a:p>
            <a:pPr marL="0" indent="0">
              <a:buNone/>
            </a:pPr>
            <a:r>
              <a:rPr lang="en-US" sz="1800" dirty="0">
                <a:latin typeface="Arial"/>
                <a:cs typeface="Arial"/>
              </a:rPr>
              <a:t>E</a:t>
            </a:r>
            <a:r>
              <a:rPr lang="en-US" sz="1800" dirty="0" smtClean="0">
                <a:latin typeface="Arial"/>
                <a:cs typeface="Arial"/>
              </a:rPr>
              <a:t>ngage employer partners and other stakeholders and improve program results and community buy-in. Available from ACTE at </a:t>
            </a:r>
            <a:r>
              <a:rPr lang="en-US" sz="1800" dirty="0" err="1" smtClean="0">
                <a:latin typeface="Arial"/>
                <a:cs typeface="Arial"/>
              </a:rPr>
              <a:t>ACTEonline.org</a:t>
            </a:r>
            <a:endParaRPr lang="en-US" sz="1800" dirty="0" smtClean="0">
              <a:latin typeface="Arial"/>
              <a:cs typeface="Arial"/>
            </a:endParaRPr>
          </a:p>
          <a:p>
            <a:pPr marL="0" indent="0">
              <a:buFontTx/>
              <a:buNone/>
            </a:pPr>
            <a:endParaRPr lang="en-US" sz="2000" b="1" kern="0" dirty="0" smtClean="0"/>
          </a:p>
          <a:p>
            <a:pPr marL="0" indent="0">
              <a:buFontTx/>
              <a:buNone/>
            </a:pPr>
            <a:endParaRPr lang="en-US" sz="2000" i="1" kern="0" dirty="0" smtClean="0"/>
          </a:p>
          <a:p>
            <a:pPr marL="0" indent="0">
              <a:buFontTx/>
              <a:buNone/>
            </a:pPr>
            <a:endParaRPr lang="en-US" sz="2000" kern="0" dirty="0" smtClean="0"/>
          </a:p>
          <a:p>
            <a:pPr marL="0" indent="0">
              <a:buFontTx/>
              <a:buNone/>
            </a:pPr>
            <a:r>
              <a:rPr lang="en-US" sz="2000" b="1" kern="0" dirty="0" smtClean="0"/>
              <a:t> </a:t>
            </a:r>
            <a:endParaRPr lang="en-US" sz="20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419600"/>
            <a:ext cx="1249279" cy="1898904"/>
          </a:xfrm>
          <a:prstGeom prst="rect">
            <a:avLst/>
          </a:prstGeom>
        </p:spPr>
      </p:pic>
      <p:pic>
        <p:nvPicPr>
          <p:cNvPr id="4" name="Picture 3" descr="StemCoverFINAL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28800"/>
            <a:ext cx="1404257" cy="196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7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30116"/>
                </a:solidFill>
              </a:rPr>
              <a:t>Contact Information</a:t>
            </a:r>
            <a:endParaRPr lang="en-US" dirty="0">
              <a:solidFill>
                <a:srgbClr val="C3011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3048000" cy="4068763"/>
          </a:xfrm>
        </p:spPr>
        <p:txBody>
          <a:bodyPr>
            <a:normAutofit/>
          </a:bodyPr>
          <a:lstStyle/>
          <a:p>
            <a:pPr marL="0" lvl="0" indent="0">
              <a:lnSpc>
                <a:spcPct val="80000"/>
              </a:lnSpc>
              <a:spcBef>
                <a:spcPts val="300"/>
              </a:spcBef>
              <a:buNone/>
            </a:pPr>
            <a:endParaRPr lang="en-US" sz="200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Hans </a:t>
            </a:r>
            <a:r>
              <a:rPr lang="en-US" sz="2000" dirty="0" err="1" smtClean="0"/>
              <a:t>Meeder</a:t>
            </a:r>
            <a:endParaRPr lang="en-US" sz="200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President</a:t>
            </a:r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443-878-3503</a:t>
            </a:r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>
                <a:hlinkClick r:id="rId2"/>
              </a:rPr>
              <a:t>Hans@NC3T.com</a:t>
            </a:r>
            <a:endParaRPr lang="en-US" sz="200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endParaRPr lang="en-US" sz="200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endParaRPr lang="en-US" sz="200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endParaRPr lang="en-US" sz="2000" dirty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endParaRPr lang="en-US" sz="1050" dirty="0" smtClean="0"/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Brett Pawlowski</a:t>
            </a:r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Executive Vice President</a:t>
            </a:r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/>
              <a:t>704-717-2864</a:t>
            </a:r>
          </a:p>
          <a:p>
            <a:pPr marL="0" lvl="0" indent="0" algn="r">
              <a:lnSpc>
                <a:spcPct val="80000"/>
              </a:lnSpc>
              <a:spcBef>
                <a:spcPts val="300"/>
              </a:spcBef>
              <a:buNone/>
            </a:pPr>
            <a:r>
              <a:rPr lang="en-US" sz="2000" dirty="0" smtClean="0">
                <a:hlinkClick r:id="rId3"/>
              </a:rPr>
              <a:t>Brett@NC3T.com</a:t>
            </a:r>
            <a:r>
              <a:rPr lang="en-US" sz="2000" dirty="0" smtClean="0"/>
              <a:t> </a:t>
            </a:r>
          </a:p>
          <a:p>
            <a:pPr lvl="0"/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86200" y="1905000"/>
            <a:ext cx="449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13"/>
              </a:spcBef>
            </a:pPr>
            <a:r>
              <a:rPr lang="en-US" sz="1600" b="1" dirty="0" smtClean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 Bold" charset="0"/>
              </a:rPr>
              <a:t>HANS MEEDER</a:t>
            </a:r>
            <a:r>
              <a:rPr lang="en-US" sz="1600" dirty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Former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Deputy Assistant </a:t>
            </a:r>
            <a:b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</a:b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Secretary at the U.S. Department of Education,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respected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national leader conducting research and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providing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technical assistance on high school redesign,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career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and technical education, and workforce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development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.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Hans also serves as President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of the </a:t>
            </a:r>
            <a:r>
              <a:rPr lang="en-US" sz="1600" dirty="0" err="1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Meeder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 Consulting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Group.</a:t>
            </a:r>
            <a:endParaRPr lang="en-US" sz="3200" dirty="0">
              <a:latin typeface="Arial"/>
              <a:ea typeface="MS PGothic" pitchFamily="34" charset="-128"/>
              <a:cs typeface="Arial"/>
              <a:sym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4038600"/>
            <a:ext cx="457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13"/>
              </a:spcBef>
            </a:pPr>
            <a:r>
              <a:rPr lang="en-US" sz="1600" b="1" dirty="0" smtClean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 Bold" charset="0"/>
              </a:rPr>
              <a:t>BRETT PAWLOWSKI</a:t>
            </a:r>
            <a:r>
              <a:rPr lang="en-US" sz="1600" dirty="0" smtClean="0">
                <a:solidFill>
                  <a:srgbClr val="C30116"/>
                </a:solidFill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NC3T Executive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Vice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President, published widely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on the topic of business/ education engagement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and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has worked with businesses, nonprofits, and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others on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building effective education engagement programs. </a:t>
            </a:r>
            <a:r>
              <a:rPr lang="en-US" sz="1600" dirty="0" smtClean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Brett also 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serves as President of </a:t>
            </a:r>
            <a:r>
              <a:rPr lang="en-US" sz="1600" dirty="0" err="1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DeHavilland</a:t>
            </a:r>
            <a:r>
              <a:rPr lang="en-US" sz="1600" dirty="0">
                <a:latin typeface="Arial"/>
                <a:ea typeface="MS PGothic" pitchFamily="34" charset="-128"/>
                <a:cs typeface="Arial"/>
                <a:sym typeface="Calibri" pitchFamily="34" charset="0"/>
              </a:rPr>
              <a:t> and Associates.</a:t>
            </a:r>
          </a:p>
        </p:txBody>
      </p:sp>
    </p:spTree>
    <p:extLst>
      <p:ext uri="{BB962C8B-B14F-4D97-AF65-F5344CB8AC3E}">
        <p14:creationId xmlns:p14="http://schemas.microsoft.com/office/powerpoint/2010/main" val="166810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478</Words>
  <Application>Microsoft Macintosh PowerPoint</Application>
  <PresentationFormat>On-screen Show (4:3)</PresentationFormat>
  <Paragraphs>93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Office Theme</vt:lpstr>
      <vt:lpstr>2_Office Theme</vt:lpstr>
      <vt:lpstr>3_Office Theme</vt:lpstr>
      <vt:lpstr>1_Office Theme</vt:lpstr>
      <vt:lpstr>An Informational Webinar ACADEMIES OF NASHVILLE</vt:lpstr>
      <vt:lpstr>PowerPoint Presentation</vt:lpstr>
      <vt:lpstr>Today’s Presenters</vt:lpstr>
      <vt:lpstr>PowerPoint Presentation</vt:lpstr>
      <vt:lpstr>PowerPoint Presentation</vt:lpstr>
      <vt:lpstr>Pathways Planning Structure</vt:lpstr>
      <vt:lpstr>State-Sponsored Pathways Innovation Networks</vt:lpstr>
      <vt:lpstr>PowerPoint Presentation</vt:lpstr>
      <vt:lpstr>Contact Information</vt:lpstr>
    </vt:vector>
  </TitlesOfParts>
  <Company>DeHavilland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Pawlowski</dc:creator>
  <cp:lastModifiedBy>Bruce Levine</cp:lastModifiedBy>
  <cp:revision>121</cp:revision>
  <cp:lastPrinted>2013-06-09T02:45:34Z</cp:lastPrinted>
  <dcterms:created xsi:type="dcterms:W3CDTF">2012-02-22T21:16:15Z</dcterms:created>
  <dcterms:modified xsi:type="dcterms:W3CDTF">2014-01-27T17:18:44Z</dcterms:modified>
</cp:coreProperties>
</file>