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7" r:id="rId2"/>
    <p:sldId id="258" r:id="rId3"/>
    <p:sldId id="259" r:id="rId4"/>
    <p:sldId id="261" r:id="rId5"/>
    <p:sldId id="265" r:id="rId6"/>
    <p:sldId id="260" r:id="rId7"/>
    <p:sldId id="266" r:id="rId8"/>
    <p:sldId id="267" r:id="rId9"/>
    <p:sldId id="262" r:id="rId10"/>
    <p:sldId id="263" r:id="rId11"/>
    <p:sldId id="264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2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Applicants</c:v>
                </c:pt>
              </c:strCache>
            </c:strRef>
          </c:tx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5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Recipients</c:v>
                </c:pt>
              </c:strCache>
            </c:strRef>
          </c:tx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Max Nominees</c:v>
                </c:pt>
              </c:strCache>
            </c:strRef>
          </c:tx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marker val="1"/>
        <c:axId val="78343552"/>
        <c:axId val="78346112"/>
      </c:lineChart>
      <c:catAx>
        <c:axId val="78343552"/>
        <c:scaling>
          <c:orientation val="minMax"/>
        </c:scaling>
        <c:axPos val="b"/>
        <c:numFmt formatCode="General" sourceLinked="1"/>
        <c:tickLblPos val="nextTo"/>
        <c:crossAx val="78346112"/>
        <c:crosses val="autoZero"/>
        <c:auto val="1"/>
        <c:lblAlgn val="ctr"/>
        <c:lblOffset val="100"/>
      </c:catAx>
      <c:valAx>
        <c:axId val="78346112"/>
        <c:scaling>
          <c:orientation val="minMax"/>
        </c:scaling>
        <c:axPos val="l"/>
        <c:majorGridlines/>
        <c:numFmt formatCode="General" sourceLinked="1"/>
        <c:tickLblPos val="nextTo"/>
        <c:crossAx val="783435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04D4F-E9BB-4006-9291-E9F88EB4FC00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953CB-6CAF-45B7-90B2-987EC4A8F7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68C1EF-71CB-4383-8633-CA89B5E6B81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CB818D-0E8E-4E8E-8FA4-52E3A2DD532F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en-US" smtClean="0"/>
              <a:t>If 5 year student, then pre-junior or junior.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F9B184-76F9-40E0-B974-145065A7BD33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2588C2-1F92-40C3-86E8-DF87F9B3C1B5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If you’ve done research, one letter must be from your research supervisor.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EC944E-D5D4-460A-8B7A-153FEBA4B358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Co-op: as research experience. 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724483-F4CD-40C5-B7D2-E20D09BDF740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395637-6964-4809-A296-178EE5D19151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Be honest about who you are and don’t worry about what you think you should be or what you are not.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All programs get far more qualified applicants than they can give grants to,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Arbitrariness to the selection process.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Not a reflection on you or your merit.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C15E8D-AE1D-4AF6-8D8D-8E19AAC8EDC2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A90F-BAFD-4DB9-9AE8-BCB6EB52A1E5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4F7BF3-B980-4C38-96B9-760B8E976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A90F-BAFD-4DB9-9AE8-BCB6EB52A1E5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7BF3-B980-4C38-96B9-760B8E976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A90F-BAFD-4DB9-9AE8-BCB6EB52A1E5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7BF3-B980-4C38-96B9-760B8E976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A90F-BAFD-4DB9-9AE8-BCB6EB52A1E5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4F7BF3-B980-4C38-96B9-760B8E976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A90F-BAFD-4DB9-9AE8-BCB6EB52A1E5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7BF3-B980-4C38-96B9-760B8E9768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A90F-BAFD-4DB9-9AE8-BCB6EB52A1E5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7BF3-B980-4C38-96B9-760B8E976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A90F-BAFD-4DB9-9AE8-BCB6EB52A1E5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A4F7BF3-B980-4C38-96B9-760B8E9768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A90F-BAFD-4DB9-9AE8-BCB6EB52A1E5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7BF3-B980-4C38-96B9-760B8E976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A90F-BAFD-4DB9-9AE8-BCB6EB52A1E5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7BF3-B980-4C38-96B9-760B8E976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A90F-BAFD-4DB9-9AE8-BCB6EB52A1E5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7BF3-B980-4C38-96B9-760B8E976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A90F-BAFD-4DB9-9AE8-BCB6EB52A1E5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7BF3-B980-4C38-96B9-760B8E9768F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31A90F-BAFD-4DB9-9AE8-BCB6EB52A1E5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4F7BF3-B980-4C38-96B9-760B8E9768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fellowships@drexel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Goldwater Scholarship </a:t>
            </a:r>
            <a:endParaRPr lang="en-US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3733800"/>
            <a:ext cx="11334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banner shor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838200"/>
            <a:ext cx="3487301" cy="669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Asking for Recommendations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i="1" dirty="0" smtClean="0"/>
              <a:t>Extremely </a:t>
            </a:r>
            <a:r>
              <a:rPr lang="en-US" dirty="0" smtClean="0"/>
              <a:t>important.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Choose carefully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The best letters come from those who know you best. 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Cultivate faculty relationships over  time. </a:t>
            </a:r>
          </a:p>
          <a:p>
            <a:pPr lvl="1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Approach potential recommenders *early*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gauge their support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give graceful ways out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Let me know who your recommenders are as soon as you know. </a:t>
            </a:r>
          </a:p>
          <a:p>
            <a:pPr lvl="1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Give recommenders printed materials: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/>
              <a:t>description of the award or program, your CV , your application essay drafts, copy of transcript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/>
              <a:t>Clear instructions on where the letter should go and its deadline.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Keep in touch with recommenders after the application has gone out 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/>
              <a:t>Thank faculty members for their support and let them know when you hear.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few Final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Start early!!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Get input from readers in and out of your field and plan to revise </a:t>
            </a:r>
            <a:r>
              <a:rPr lang="en-US" dirty="0" err="1" smtClean="0"/>
              <a:t>revise</a:t>
            </a:r>
            <a:r>
              <a:rPr lang="en-US" dirty="0" smtClean="0"/>
              <a:t> </a:t>
            </a:r>
            <a:r>
              <a:rPr lang="en-US" dirty="0" err="1" smtClean="0"/>
              <a:t>revise</a:t>
            </a:r>
            <a:r>
              <a:rPr lang="en-US" dirty="0" smtClean="0"/>
              <a:t>. And revise again.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Work closely with your recommenders on your application.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Work closely with me throughout.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Consider applying for more than one award.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Try to represent your real self as best you can, then relax.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Vision, Ambition, Achievement, Advice, Support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Rona </a:t>
            </a:r>
            <a:r>
              <a:rPr lang="en-US" dirty="0" err="1" smtClean="0"/>
              <a:t>Buchalter</a:t>
            </a:r>
            <a:r>
              <a:rPr lang="en-US" dirty="0" smtClean="0"/>
              <a:t>, Director (rjb83@)</a:t>
            </a:r>
          </a:p>
          <a:p>
            <a:pPr algn="ctr">
              <a:buNone/>
            </a:pPr>
            <a:r>
              <a:rPr lang="en-US" dirty="0" smtClean="0"/>
              <a:t>Cindy </a:t>
            </a:r>
            <a:r>
              <a:rPr lang="en-US" dirty="0" err="1" smtClean="0"/>
              <a:t>Schaarschmidt</a:t>
            </a:r>
            <a:r>
              <a:rPr lang="en-US" dirty="0" smtClean="0"/>
              <a:t>, Asst. Director (cs837@)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fellowships@drexel.edu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215-895-4133</a:t>
            </a:r>
            <a:endParaRPr lang="en-US" dirty="0"/>
          </a:p>
        </p:txBody>
      </p:sp>
      <p:pic>
        <p:nvPicPr>
          <p:cNvPr id="4" name="Content Placeholder 3" descr="logo_nophot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304800"/>
            <a:ext cx="8229600" cy="10359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Goldwater Scholarship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To foster and encourage US excellence in mathematics, the natural sciences, and engineering.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Probably most prestigious undergraduate STEM award.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Highly competitive.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Up to 300 awards annually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Pays up to $7500 per year toward tuition and expenses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One or two years of support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FOUR nominees per University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28600"/>
            <a:ext cx="11334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Goldwater 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Full-time STEM student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/>
              <a:t>One to two years FT undergraduate study </a:t>
            </a:r>
            <a:r>
              <a:rPr lang="en-US" dirty="0" smtClean="0"/>
              <a:t>left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Minimum B GPA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/>
              <a:t>Usually *much* higher, mean GPA 3.95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US </a:t>
            </a:r>
            <a:r>
              <a:rPr lang="en-US" dirty="0" smtClean="0"/>
              <a:t>Citizen or permanent resident with intent to become citizen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 Not formal requirements, but …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/>
              <a:t>Nearly all Goldwater Scholars intend to get a PhD.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/>
              <a:t>Nearly all have some kind of undergraduate research experience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Outstanding academic performance.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Strong commitment to a career in mathematics, the natural sciences, and engineering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Promising student with intellectual intensity in science, mathematics, or engineering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Potential for a significant future contribution in chosen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Drexel and Goldwater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Multi-Stage Process: 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000" dirty="0" smtClean="0"/>
              <a:t>Pre-Application. Due Nov 11, 2011</a:t>
            </a: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000" dirty="0" smtClean="0"/>
              <a:t>Invited to apply for nomination</a:t>
            </a: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000" dirty="0" smtClean="0"/>
              <a:t>Internal Application: Due Nov 28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2011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000" dirty="0" smtClean="0"/>
              <a:t>3 short essays: </a:t>
            </a:r>
          </a:p>
          <a:p>
            <a:pPr lvl="1">
              <a:buFont typeface="Wingdings 2"/>
              <a:buChar char=""/>
              <a:defRPr/>
            </a:pPr>
            <a:r>
              <a:rPr lang="en-US" sz="1600" dirty="0" smtClean="0"/>
              <a:t>M</a:t>
            </a:r>
            <a:r>
              <a:rPr lang="en-US" sz="1600" dirty="0" smtClean="0"/>
              <a:t>otivation </a:t>
            </a:r>
            <a:r>
              <a:rPr lang="en-US" sz="1600" dirty="0" smtClean="0"/>
              <a:t>for a career in science, mathematics, or engineering. (1000 </a:t>
            </a:r>
            <a:r>
              <a:rPr lang="en-US" sz="1600" i="1" dirty="0" smtClean="0"/>
              <a:t>characters</a:t>
            </a:r>
            <a:r>
              <a:rPr lang="en-US" sz="1600" dirty="0" smtClean="0"/>
              <a:t>)</a:t>
            </a:r>
          </a:p>
          <a:p>
            <a:pPr lvl="1">
              <a:buFont typeface="Wingdings 2"/>
              <a:buChar char=""/>
              <a:defRPr/>
            </a:pPr>
            <a:r>
              <a:rPr lang="en-US" sz="1600" dirty="0" smtClean="0"/>
              <a:t>How educational </a:t>
            </a:r>
            <a:r>
              <a:rPr lang="en-US" sz="1600" dirty="0" smtClean="0"/>
              <a:t>plans will </a:t>
            </a:r>
            <a:r>
              <a:rPr lang="en-US" sz="1600" dirty="0" smtClean="0"/>
              <a:t>assist in achieving professional goals (1000 </a:t>
            </a:r>
            <a:r>
              <a:rPr lang="en-US" sz="1600" i="1" dirty="0" smtClean="0"/>
              <a:t>characters</a:t>
            </a:r>
            <a:r>
              <a:rPr lang="en-US" sz="1600" dirty="0" smtClean="0"/>
              <a:t>) </a:t>
            </a:r>
          </a:p>
          <a:p>
            <a:pPr lvl="1">
              <a:buFont typeface="Wingdings 2"/>
              <a:buChar char=""/>
              <a:defRPr/>
            </a:pPr>
            <a:r>
              <a:rPr lang="en-US" sz="1600" dirty="0" smtClean="0"/>
              <a:t>Research questions/goals you </a:t>
            </a:r>
            <a:r>
              <a:rPr lang="en-US" sz="1600" dirty="0" smtClean="0"/>
              <a:t>want to pursue in coming years and </a:t>
            </a:r>
            <a:r>
              <a:rPr lang="en-US" sz="1600" dirty="0" smtClean="0"/>
              <a:t>why. (500 </a:t>
            </a:r>
            <a:r>
              <a:rPr lang="en-US" sz="1600" i="1" dirty="0" smtClean="0"/>
              <a:t>words</a:t>
            </a:r>
            <a:r>
              <a:rPr lang="en-US" sz="1600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000" dirty="0" smtClean="0"/>
              <a:t>CV/Resume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000" dirty="0" smtClean="0"/>
              <a:t>Transcript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000" dirty="0" smtClean="0"/>
              <a:t>1 letter of reference</a:t>
            </a: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000" dirty="0" smtClean="0"/>
              <a:t>Nominees selected by Dec 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Multi-Stage Process: national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Jan 10 campus deadline for nominees only</a:t>
            </a:r>
          </a:p>
          <a:p>
            <a:pPr>
              <a:buNone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Full application</a:t>
            </a:r>
          </a:p>
          <a:p>
            <a:pPr lvl="1">
              <a:defRPr/>
            </a:pPr>
            <a:r>
              <a:rPr lang="en-US" dirty="0" smtClean="0"/>
              <a:t>Short statements </a:t>
            </a:r>
            <a:r>
              <a:rPr lang="en-US" dirty="0" smtClean="0"/>
              <a:t>of career </a:t>
            </a:r>
            <a:r>
              <a:rPr lang="en-US" dirty="0" smtClean="0"/>
              <a:t>goals, educational plans, etc. 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2-page essay discussing a scientific issue or problem of particular interest. </a:t>
            </a:r>
          </a:p>
          <a:p>
            <a:pPr lvl="1">
              <a:defRPr/>
            </a:pPr>
            <a:r>
              <a:rPr lang="en-US" dirty="0" smtClean="0"/>
              <a:t>3 recommendations</a:t>
            </a:r>
          </a:p>
          <a:p>
            <a:pPr lvl="1">
              <a:defRPr/>
            </a:pPr>
            <a:r>
              <a:rPr lang="en-US" dirty="0" smtClean="0"/>
              <a:t>Transcripts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Jan 27: National deadline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Results in </a:t>
            </a:r>
            <a:r>
              <a:rPr lang="en-US" dirty="0" smtClean="0"/>
              <a:t>late </a:t>
            </a:r>
            <a:r>
              <a:rPr lang="en-US" dirty="0" smtClean="0"/>
              <a:t>March.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</a:t>
            </a:r>
            <a:r>
              <a:rPr lang="en-US" dirty="0" err="1" smtClean="0"/>
              <a:t>ug</a:t>
            </a:r>
            <a:r>
              <a:rPr lang="en-US" dirty="0" smtClean="0"/>
              <a:t> stem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DoD</a:t>
            </a:r>
            <a:r>
              <a:rPr lang="en-US" dirty="0" smtClean="0"/>
              <a:t> SMART</a:t>
            </a:r>
          </a:p>
          <a:p>
            <a:r>
              <a:rPr lang="en-US" dirty="0" smtClean="0"/>
              <a:t>NASA MUST</a:t>
            </a:r>
          </a:p>
          <a:p>
            <a:r>
              <a:rPr lang="en-US" dirty="0" smtClean="0"/>
              <a:t>NASA USRP</a:t>
            </a:r>
          </a:p>
          <a:p>
            <a:r>
              <a:rPr lang="en-US" dirty="0" smtClean="0"/>
              <a:t>Udall</a:t>
            </a:r>
          </a:p>
          <a:p>
            <a:r>
              <a:rPr lang="en-US" dirty="0" smtClean="0"/>
              <a:t>Boren</a:t>
            </a:r>
          </a:p>
          <a:p>
            <a:r>
              <a:rPr lang="en-US" dirty="0" smtClean="0"/>
              <a:t>DAAD RISE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What you should be doing now: Goldwater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Keep your grades up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Get to know a few faculty members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/>
              <a:t>Show your genuine interest and enthusiasm for the subject matter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/>
              <a:t>Ask for their input on your candidacy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Find opportunities to research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/>
              <a:t>STAR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/>
              <a:t>Think strategically about your co-op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/>
              <a:t>Final class projects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Find opportunities to circulate your research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/>
              <a:t>Consider submitting something for publication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/>
              <a:t>Attend conferences if possible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/>
              <a:t>Do poster sessions whenever you can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Get involved in some science-related co-curricular activity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316</TotalTime>
  <Words>681</Words>
  <Application>Microsoft Office PowerPoint</Application>
  <PresentationFormat>On-screen Show (4:3)</PresentationFormat>
  <Paragraphs>135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Goldwater Scholarship </vt:lpstr>
      <vt:lpstr>Goldwater Scholarship</vt:lpstr>
      <vt:lpstr>Goldwater Eligibility</vt:lpstr>
      <vt:lpstr>Selection Criteria</vt:lpstr>
      <vt:lpstr>Drexel and Goldwater</vt:lpstr>
      <vt:lpstr>Multi-Stage Process: Campus</vt:lpstr>
      <vt:lpstr>Multi-Stage Process: national </vt:lpstr>
      <vt:lpstr>Some other ug stem awards</vt:lpstr>
      <vt:lpstr>What you should be doing now: Goldwater</vt:lpstr>
      <vt:lpstr>Asking for Recommendations </vt:lpstr>
      <vt:lpstr>A few Final Words</vt:lpstr>
      <vt:lpstr>`</vt:lpstr>
    </vt:vector>
  </TitlesOfParts>
  <Company>Drexel 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Goldwater Scholarship</dc:title>
  <dc:creator>rjb83</dc:creator>
  <cp:lastModifiedBy>rjb83</cp:lastModifiedBy>
  <cp:revision>24</cp:revision>
  <dcterms:created xsi:type="dcterms:W3CDTF">2011-10-06T15:33:55Z</dcterms:created>
  <dcterms:modified xsi:type="dcterms:W3CDTF">2011-10-06T20:50:21Z</dcterms:modified>
</cp:coreProperties>
</file>