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93" r:id="rId4"/>
    <p:sldId id="261" r:id="rId5"/>
    <p:sldId id="260" r:id="rId6"/>
    <p:sldId id="282" r:id="rId7"/>
    <p:sldId id="294" r:id="rId8"/>
    <p:sldId id="286" r:id="rId9"/>
    <p:sldId id="281" r:id="rId10"/>
    <p:sldId id="296" r:id="rId11"/>
    <p:sldId id="283" r:id="rId12"/>
    <p:sldId id="284" r:id="rId13"/>
    <p:sldId id="262" r:id="rId14"/>
    <p:sldId id="263" r:id="rId15"/>
    <p:sldId id="285" r:id="rId16"/>
    <p:sldId id="264" r:id="rId17"/>
    <p:sldId id="265" r:id="rId18"/>
    <p:sldId id="298" r:id="rId19"/>
    <p:sldId id="266" r:id="rId20"/>
    <p:sldId id="299" r:id="rId21"/>
    <p:sldId id="267" r:id="rId22"/>
    <p:sldId id="268" r:id="rId23"/>
    <p:sldId id="269" r:id="rId24"/>
    <p:sldId id="300" r:id="rId25"/>
    <p:sldId id="271" r:id="rId26"/>
    <p:sldId id="289" r:id="rId27"/>
    <p:sldId id="290" r:id="rId28"/>
    <p:sldId id="301" r:id="rId29"/>
    <p:sldId id="272" r:id="rId30"/>
    <p:sldId id="302" r:id="rId31"/>
    <p:sldId id="273" r:id="rId32"/>
    <p:sldId id="279" r:id="rId33"/>
    <p:sldId id="291" r:id="rId34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E6"/>
    <a:srgbClr val="008FD6"/>
    <a:srgbClr val="3333FF"/>
    <a:srgbClr val="EA7500"/>
    <a:srgbClr val="21B5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68010" autoAdjust="0"/>
  </p:normalViewPr>
  <p:slideViewPr>
    <p:cSldViewPr>
      <p:cViewPr>
        <p:scale>
          <a:sx n="69" d="100"/>
          <a:sy n="69" d="100"/>
        </p:scale>
        <p:origin x="-480" y="-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EB333-E002-42FF-9145-FCA9E40399A1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E00EE-D3B6-429D-85E6-64BFA922F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802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  <a:r>
              <a:rPr lang="en-US" baseline="0" dirty="0" smtClean="0"/>
              <a:t> Slide – Will be on the screen as participants come into the room</a:t>
            </a:r>
          </a:p>
          <a:p>
            <a:endParaRPr lang="en-US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Hello and welcome</a:t>
            </a:r>
          </a:p>
          <a:p>
            <a:endParaRPr lang="en-US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Introduction of Ruth and Rosalie. </a:t>
            </a:r>
          </a:p>
          <a:p>
            <a:endParaRPr lang="en-US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 smtClean="0"/>
              <a:t>Move from Panic to Relax.</a:t>
            </a:r>
          </a:p>
          <a:p>
            <a:endParaRPr lang="en-US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Handouts used during the presentation - not all the slides are in the Handouts. We will let you know which Handout to use as we go through the presentation.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E00EE-D3B6-429D-85E6-64BFA922F77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1721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</a:t>
            </a:r>
            <a:r>
              <a:rPr lang="en-US" sz="1200" b="1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TOP of page 4 – Course in Tap Dance Performance 101</a:t>
            </a:r>
            <a:endParaRPr lang="en-US" sz="1200" b="1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  - Course Learning Objectives for Tap</a:t>
            </a:r>
            <a:r>
              <a:rPr lang="en-US" sz="1200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Dance Performance 101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 completing the course in Tap Dance Performance 101, the student will be able to: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Demonstrate musical rhythm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Demonstrate knowledge of different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types of tap dance steps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Wear an appropriate tap dance costume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Bottom of page 4 – you can create your own course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learning objectives for a specific course at a later time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E00EE-D3B6-429D-85E6-64BFA922F77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1721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b="1" dirty="0" smtClean="0"/>
              <a:t>Practice #2 </a:t>
            </a:r>
          </a:p>
          <a:p>
            <a:pPr marL="0" indent="0">
              <a:buFont typeface="Arial" pitchFamily="34" charset="0"/>
              <a:buNone/>
            </a:pPr>
            <a:endParaRPr lang="en-US" b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b="0" dirty="0" smtClean="0"/>
              <a:t>As part of Step #3, you have to align your course learning objectives </a:t>
            </a:r>
            <a:r>
              <a:rPr lang="en-US" b="0" baseline="0" dirty="0" smtClean="0"/>
              <a:t>with the Program Goals </a:t>
            </a:r>
          </a:p>
          <a:p>
            <a:endParaRPr lang="en-US" b="0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b="0" baseline="0" dirty="0" smtClean="0"/>
              <a:t>We will practice this next</a:t>
            </a:r>
            <a:endParaRPr lang="en-US" b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b="0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="1" baseline="0" dirty="0" smtClean="0"/>
              <a:t>Practice - TOP of Page 5 in your handout </a:t>
            </a:r>
            <a:r>
              <a:rPr lang="en-US" b="0" baseline="0" dirty="0" smtClean="0"/>
              <a:t>- Discuss at your table how the course objectives for Tap Dance Performance 101 align with the Program Goals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b="0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="0" baseline="0" dirty="0" smtClean="0"/>
              <a:t>You may find that you have disagreements in this process, and that is perfectly normal!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b="0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b="0" baseline="0" dirty="0" smtClean="0"/>
              <a:t>Chart at bottom of Page 5 you can fill out later with your own course learning objectives and how they align with your Program Goals</a:t>
            </a: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E00EE-D3B6-429D-85E6-64BFA922F77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1721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b="0" dirty="0" smtClean="0"/>
              <a:t>Keep in mind that you will have to create course objectives</a:t>
            </a:r>
            <a:r>
              <a:rPr lang="en-US" b="0" baseline="0" dirty="0" smtClean="0"/>
              <a:t> for </a:t>
            </a:r>
            <a:r>
              <a:rPr lang="en-US" b="1" baseline="0" dirty="0" smtClean="0"/>
              <a:t>all</a:t>
            </a:r>
            <a:r>
              <a:rPr lang="en-US" b="0" baseline="0" dirty="0" smtClean="0"/>
              <a:t> the courses in your program </a:t>
            </a:r>
          </a:p>
          <a:p>
            <a:endParaRPr lang="en-US" b="0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b="0" baseline="0" dirty="0" smtClean="0"/>
              <a:t>Using our </a:t>
            </a:r>
            <a:r>
              <a:rPr lang="en-US" b="1" baseline="0" dirty="0" smtClean="0"/>
              <a:t>BA in tap dancing </a:t>
            </a:r>
            <a:r>
              <a:rPr lang="en-US" b="0" baseline="0" dirty="0" smtClean="0"/>
              <a:t>model – </a:t>
            </a:r>
          </a:p>
          <a:p>
            <a:pPr marL="0" indent="0">
              <a:buFont typeface="Arial" pitchFamily="34" charset="0"/>
              <a:buNone/>
            </a:pPr>
            <a:r>
              <a:rPr lang="en-US" b="0" baseline="0" dirty="0" smtClean="0"/>
              <a:t>	In addition to Tap Dance Performance 101, program would conceivably have:</a:t>
            </a:r>
          </a:p>
          <a:p>
            <a:pPr marL="0" indent="0">
              <a:buFont typeface="Arial" pitchFamily="34" charset="0"/>
              <a:buNone/>
            </a:pPr>
            <a:r>
              <a:rPr lang="en-US" b="0" baseline="0" dirty="0" smtClean="0"/>
              <a:t>	Tap Dance Costumes 102</a:t>
            </a:r>
          </a:p>
          <a:p>
            <a:pPr marL="0" indent="0">
              <a:buFont typeface="Arial" pitchFamily="34" charset="0"/>
              <a:buNone/>
            </a:pPr>
            <a:r>
              <a:rPr lang="en-US" b="0" baseline="0" dirty="0" smtClean="0"/>
              <a:t>	Greatest Tap Dance Stars 103</a:t>
            </a:r>
          </a:p>
          <a:p>
            <a:pPr marL="0" indent="0">
              <a:buFont typeface="Arial" pitchFamily="34" charset="0"/>
              <a:buNone/>
            </a:pPr>
            <a:r>
              <a:rPr lang="en-US" b="0" baseline="0" dirty="0" smtClean="0"/>
              <a:t>	Tap Dance Footwear 104</a:t>
            </a:r>
          </a:p>
          <a:p>
            <a:pPr marL="0" indent="0">
              <a:buFont typeface="Arial" pitchFamily="34" charset="0"/>
              <a:buNone/>
            </a:pPr>
            <a:r>
              <a:rPr lang="en-US" b="0" baseline="0" dirty="0" smtClean="0"/>
              <a:t>	Tap Dance History and Terminology 105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="0" baseline="0" dirty="0" smtClean="0"/>
              <a:t>All courses have to have course learning objectives that align with some of the Program Goals</a:t>
            </a: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E00EE-D3B6-429D-85E6-64BFA922F77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1721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After creating </a:t>
            </a:r>
            <a:r>
              <a:rPr lang="en-US" baseline="0" dirty="0" smtClean="0"/>
              <a:t>course objectives for all courses, move on to </a:t>
            </a:r>
            <a:r>
              <a:rPr lang="en-US" b="1" i="0" u="sng" baseline="0" dirty="0" smtClean="0"/>
              <a:t>Step #4 </a:t>
            </a:r>
            <a:r>
              <a:rPr lang="en-US" baseline="0" dirty="0" smtClean="0"/>
              <a:t>- </a:t>
            </a:r>
            <a:r>
              <a:rPr lang="en-US" dirty="0" smtClean="0"/>
              <a:t>creating a Curriculum</a:t>
            </a:r>
            <a:r>
              <a:rPr lang="en-US" baseline="0" dirty="0" smtClean="0"/>
              <a:t> Map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Purpose of a Curriculum Map  - to see if all your Program Goals are covered somewhere in the courses you offer in your program</a:t>
            </a:r>
          </a:p>
          <a:p>
            <a:endParaRPr lang="en-US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E00EE-D3B6-429D-85E6-64BFA922F77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1721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b="1" baseline="0" dirty="0" smtClean="0"/>
              <a:t>I</a:t>
            </a:r>
            <a:r>
              <a:rPr lang="en-US" baseline="0" dirty="0" smtClean="0"/>
              <a:t> = C</a:t>
            </a:r>
            <a:r>
              <a:rPr lang="en-US" dirty="0" smtClean="0"/>
              <a:t>ourse </a:t>
            </a:r>
            <a:r>
              <a:rPr lang="en-US" b="1" dirty="0" smtClean="0"/>
              <a:t>introduces</a:t>
            </a:r>
            <a:r>
              <a:rPr lang="en-US" dirty="0" smtClean="0"/>
              <a:t> the concept of a program goal</a:t>
            </a:r>
          </a:p>
          <a:p>
            <a:endParaRPr lang="en-US" dirty="0" smtClean="0"/>
          </a:p>
          <a:p>
            <a:r>
              <a:rPr lang="en-US" dirty="0" smtClean="0"/>
              <a:t>• </a:t>
            </a:r>
            <a:r>
              <a:rPr lang="en-US" b="1" dirty="0" smtClean="0"/>
              <a:t>R = </a:t>
            </a:r>
            <a:r>
              <a:rPr lang="en-US" b="0" dirty="0" smtClean="0"/>
              <a:t>Course</a:t>
            </a:r>
            <a:r>
              <a:rPr lang="en-US" b="1" dirty="0" smtClean="0"/>
              <a:t> reinforces</a:t>
            </a:r>
            <a:r>
              <a:rPr lang="en-US" dirty="0" smtClean="0"/>
              <a:t> or contributes to opportunities for achieving a program goal</a:t>
            </a:r>
          </a:p>
          <a:p>
            <a:endParaRPr lang="en-US" dirty="0" smtClean="0"/>
          </a:p>
          <a:p>
            <a:r>
              <a:rPr lang="en-US" dirty="0" smtClean="0"/>
              <a:t>• </a:t>
            </a:r>
            <a:r>
              <a:rPr lang="en-US" b="1" dirty="0" smtClean="0"/>
              <a:t>E = </a:t>
            </a:r>
            <a:r>
              <a:rPr lang="en-US" b="0" dirty="0" smtClean="0"/>
              <a:t>Course</a:t>
            </a:r>
            <a:r>
              <a:rPr lang="en-US" dirty="0" smtClean="0"/>
              <a:t> </a:t>
            </a:r>
            <a:r>
              <a:rPr lang="en-US" b="1" dirty="0" smtClean="0"/>
              <a:t>emphasizes</a:t>
            </a:r>
            <a:r>
              <a:rPr lang="en-US" dirty="0" smtClean="0"/>
              <a:t> a program goal and promotes a level of mastery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E00EE-D3B6-429D-85E6-64BFA922F77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1721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 smtClean="0"/>
              <a:t>Top of page 6 </a:t>
            </a:r>
            <a:r>
              <a:rPr lang="en-US" dirty="0" smtClean="0"/>
              <a:t>– Chart </a:t>
            </a:r>
          </a:p>
          <a:p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List all the courses in your</a:t>
            </a:r>
            <a:r>
              <a:rPr lang="en-US" baseline="0" dirty="0" smtClean="0"/>
              <a:t> program in the left-hand column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Put an I, R, or E under each program goal</a:t>
            </a:r>
          </a:p>
          <a:p>
            <a:pPr marL="0" indent="0">
              <a:buFont typeface="Arial" pitchFamily="34" charset="0"/>
              <a:buNone/>
            </a:pPr>
            <a:r>
              <a:rPr lang="en-US" baseline="0" dirty="0" smtClean="0"/>
              <a:t>	If the course only introduces a goal, put an I</a:t>
            </a:r>
          </a:p>
          <a:p>
            <a:pPr marL="0" indent="0">
              <a:buFont typeface="Arial" pitchFamily="34" charset="0"/>
              <a:buNone/>
            </a:pPr>
            <a:r>
              <a:rPr lang="en-US" baseline="0" dirty="0" smtClean="0"/>
              <a:t>	If the course reinforces the goal, put an R</a:t>
            </a:r>
          </a:p>
          <a:p>
            <a:pPr marL="0" indent="0">
              <a:buFont typeface="Arial" pitchFamily="34" charset="0"/>
              <a:buNone/>
            </a:pPr>
            <a:r>
              <a:rPr lang="en-US" baseline="0" dirty="0" smtClean="0"/>
              <a:t>	If the course emphasizes the goal, put an E </a:t>
            </a:r>
          </a:p>
          <a:p>
            <a:endParaRPr lang="en-US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If the course does not involve a Program Goal in any way, leave it blank – </a:t>
            </a:r>
            <a:r>
              <a:rPr lang="en-US" b="1" baseline="0" dirty="0" smtClean="0"/>
              <a:t>BUT</a:t>
            </a:r>
            <a:r>
              <a:rPr lang="en-US" baseline="0" dirty="0" smtClean="0"/>
              <a:t> if a course in your program does not connect to your Program Goals in any way, you may want to consider eliminating the course or revising it. </a:t>
            </a:r>
          </a:p>
          <a:p>
            <a:endParaRPr lang="en-US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Keep in mind that not all courses cover all goals - a course should NOT attempt to cover all the goals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E00EE-D3B6-429D-85E6-64BFA922F77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1721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Practice #3 - Creating a </a:t>
            </a:r>
            <a:r>
              <a:rPr lang="en-US" baseline="0" dirty="0" smtClean="0"/>
              <a:t>Curriculum Map </a:t>
            </a:r>
          </a:p>
          <a:p>
            <a:endParaRPr lang="en-US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b="1" baseline="0" dirty="0" smtClean="0"/>
              <a:t>Bottom of page 6 of your handout </a:t>
            </a:r>
            <a:r>
              <a:rPr lang="en-US" baseline="0" dirty="0" smtClean="0"/>
              <a:t>- discuss with your table how to fill out the Curriculum Map for the Tap Dancing courses listed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Use the I-R-E system for rating how </a:t>
            </a:r>
            <a:r>
              <a:rPr lang="en-US" b="1" i="1" baseline="0" dirty="0" smtClean="0"/>
              <a:t>you</a:t>
            </a:r>
            <a:r>
              <a:rPr lang="en-US" baseline="0" dirty="0" smtClean="0"/>
              <a:t> think each course covers a Program Goal</a:t>
            </a:r>
          </a:p>
          <a:p>
            <a:pPr marL="0" indent="0">
              <a:buFont typeface="Arial" pitchFamily="34" charset="0"/>
              <a:buNone/>
            </a:pPr>
            <a:endParaRPr lang="en-US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Again, this process is not cut-and-dried  - faculty members have a lot of discussion and debate over how courses relate to the Program Goals and how to score them using the I-R-E method.</a:t>
            </a:r>
            <a:endParaRPr lang="en-US" dirty="0" smtClean="0"/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E00EE-D3B6-429D-85E6-64BFA922F77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1721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Pretend that you and your Assessment Team have placed all the courses for the BA in Tap Dancing into a Curriculum Map</a:t>
            </a:r>
          </a:p>
          <a:p>
            <a:endParaRPr lang="en-US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Assess ONLY courses that are “E” courses. You don’t need to assess every single course in your Program! </a:t>
            </a:r>
          </a:p>
          <a:p>
            <a:pPr marL="0" indent="0">
              <a:buFont typeface="Arial" pitchFamily="34" charset="0"/>
              <a:buNone/>
            </a:pPr>
            <a:endParaRPr lang="en-US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Courses that </a:t>
            </a:r>
            <a:r>
              <a:rPr lang="en-US" b="1" baseline="0" dirty="0" smtClean="0"/>
              <a:t>emphasize</a:t>
            </a:r>
            <a:r>
              <a:rPr lang="en-US" baseline="0" dirty="0" smtClean="0"/>
              <a:t> a particular Program Goal are logically the best ones to assess; often end up being required courses everyone takes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E00EE-D3B6-429D-85E6-64BFA922F77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1721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Page 7 - Course Tap Dance Performance 101 will be assessed, because it emphasizes Goal #4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E00EE-D3B6-429D-85E6-64BFA922F77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1721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 smtClean="0"/>
              <a:t>Step #5</a:t>
            </a:r>
            <a:r>
              <a:rPr lang="en-US" b="0" u="none" dirty="0" smtClean="0"/>
              <a:t> – Select </a:t>
            </a:r>
            <a:r>
              <a:rPr lang="en-US" dirty="0" smtClean="0"/>
              <a:t>Direct Measures for the “E” courses you are assessing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So, what </a:t>
            </a:r>
            <a:r>
              <a:rPr lang="en-US" b="1" i="1" dirty="0" smtClean="0"/>
              <a:t>are</a:t>
            </a:r>
            <a:r>
              <a:rPr lang="en-US" baseline="0" dirty="0" smtClean="0"/>
              <a:t>  Direct Measures?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Direct Measures - activities or assignments students complete which can be </a:t>
            </a:r>
            <a:r>
              <a:rPr lang="en-US" b="1" i="1" baseline="0" dirty="0" smtClean="0"/>
              <a:t>objectively </a:t>
            </a:r>
            <a:r>
              <a:rPr lang="en-US" baseline="0" dirty="0" smtClean="0"/>
              <a:t>assessed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Exams and quizzes easiest to assess - you can easily find out </a:t>
            </a:r>
            <a:r>
              <a:rPr lang="en-US" b="1" i="1" baseline="0" dirty="0" smtClean="0"/>
              <a:t>objectively</a:t>
            </a:r>
            <a:r>
              <a:rPr lang="en-US" baseline="0" dirty="0" smtClean="0"/>
              <a:t> how well a student learned</a:t>
            </a:r>
          </a:p>
          <a:p>
            <a:endParaRPr lang="en-US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Middle States prefers that we use direct measures - the most objective means of assessment and are the most reliable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I can have a vague idea about how much I think a particular student has learned, but until I have a direct way to measure that student’s level of learning, I can’t be certain. </a:t>
            </a:r>
          </a:p>
          <a:p>
            <a:endParaRPr lang="en-US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Other direct measures of student learning are listed here…</a:t>
            </a:r>
          </a:p>
          <a:p>
            <a:pPr marL="0" indent="0">
              <a:buFont typeface="Arial" pitchFamily="34" charset="0"/>
              <a:buNone/>
            </a:pPr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E00EE-D3B6-429D-85E6-64BFA922F77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172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have two basic</a:t>
            </a:r>
            <a:r>
              <a:rPr lang="en-US" baseline="0" dirty="0" smtClean="0"/>
              <a:t> objectives in this presentation:</a:t>
            </a:r>
          </a:p>
          <a:p>
            <a:endParaRPr lang="en-US" baseline="0" dirty="0" smtClean="0"/>
          </a:p>
          <a:p>
            <a:r>
              <a:rPr lang="en-US" sz="1200" b="0" i="1" dirty="0" smtClean="0"/>
              <a:t>After this presentation, participants will be able to:</a:t>
            </a:r>
          </a:p>
          <a:p>
            <a:endParaRPr lang="en-US" sz="1200" b="0" i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200" b="0" i="1" dirty="0" smtClean="0"/>
              <a:t>Create their own Templates for Assessment documentation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b="0" i="1" dirty="0" smtClean="0"/>
              <a:t>Create their own Perpetual Assessment Calendar</a:t>
            </a:r>
            <a:endParaRPr lang="en-US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E00EE-D3B6-429D-85E6-64BFA922F77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1721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b="1" u="sng" baseline="0" dirty="0" smtClean="0"/>
              <a:t>Top of Page 8</a:t>
            </a:r>
            <a:r>
              <a:rPr lang="en-US" b="0" u="none" baseline="0" dirty="0" smtClean="0"/>
              <a:t> </a:t>
            </a:r>
            <a:r>
              <a:rPr lang="en-US" baseline="0" dirty="0" smtClean="0"/>
              <a:t>- examples of Direct Measures used in Tap Dance Performance 101: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assess goal #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1 - Demonstrate musical rhythm - student has to perform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Tap Dance in time to music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assess goal #2 -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Demonstrate knowledge of different types of tap dance steps - student has to perform at least 5 tap dance steps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assess goal #3 -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Wear an appropriate tap dance costume - the student has to create a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costume</a:t>
            </a:r>
            <a:endParaRPr lang="en-US" baseline="0" dirty="0" smtClean="0"/>
          </a:p>
          <a:p>
            <a:endParaRPr lang="en-US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The chart at the bottom of page 8 gives you an opportunity to create some direct measures for your own course learning objectives, which you can fill in later.</a:t>
            </a:r>
          </a:p>
          <a:p>
            <a:endParaRPr lang="en-US" b="1" u="sng" dirty="0" smtClean="0"/>
          </a:p>
          <a:p>
            <a:endParaRPr lang="en-US" b="1" u="sng" dirty="0" smtClean="0"/>
          </a:p>
          <a:p>
            <a:endParaRPr lang="en-US" b="1" u="sn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E00EE-D3B6-429D-85E6-64BFA922F77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1721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baseline="0" dirty="0" smtClean="0"/>
              <a:t>Step #6 </a:t>
            </a:r>
            <a:r>
              <a:rPr lang="en-US" baseline="0" dirty="0" smtClean="0"/>
              <a:t>- Professors can have a general sense of how well their students are doing - but to measure this objectively and with quantifiable data, need Rubrics along with Direct Measures. </a:t>
            </a:r>
          </a:p>
          <a:p>
            <a:endParaRPr lang="en-US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Rubrics provide objective and quantifiable data to assess students’ work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Rubrics are charts which spell out what a student is expected to do, what constitutes excellent work, and work needing improvement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E00EE-D3B6-429D-85E6-64BFA922F77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1721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 smtClean="0"/>
              <a:t>Top of Page 9 </a:t>
            </a:r>
            <a:r>
              <a:rPr lang="en-US" dirty="0" smtClean="0"/>
              <a:t>- S</a:t>
            </a:r>
            <a:r>
              <a:rPr lang="en-US" baseline="0" dirty="0" smtClean="0"/>
              <a:t>tandard Rubric Template we use at Gratz College</a:t>
            </a:r>
          </a:p>
          <a:p>
            <a:endParaRPr lang="en-US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We like to use a fairly basic Rubric that has no more than three elements - instructors find this type of Rubric easy to use and analyze</a:t>
            </a:r>
          </a:p>
          <a:p>
            <a:endParaRPr lang="en-US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For assessment purposes the scale is: Mastery is 30 points, Proficiency is 20 points, and Needs Improvement is 10 points</a:t>
            </a:r>
          </a:p>
          <a:p>
            <a:endParaRPr lang="en-US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You can use this Rubric Template for your own courses later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E00EE-D3B6-429D-85E6-64BFA922F77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1721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u="sng" baseline="0" dirty="0" smtClean="0"/>
              <a:t>Practice #4</a:t>
            </a:r>
            <a:r>
              <a:rPr lang="en-US" baseline="0" dirty="0" smtClean="0"/>
              <a:t> – Using an assessment scale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u="sng" baseline="0" dirty="0" smtClean="0"/>
              <a:t>Page 9 at the bottom </a:t>
            </a:r>
            <a:r>
              <a:rPr lang="en-US" baseline="0" dirty="0" smtClean="0"/>
              <a:t>– Rubric for Creating a Tap Dance Costume.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Discuss at your table how to </a:t>
            </a:r>
            <a:r>
              <a:rPr lang="en-US" dirty="0" smtClean="0"/>
              <a:t>rate the three tap dance students on this slide based on the Rubric: Mastery, Proficiency,</a:t>
            </a:r>
            <a:r>
              <a:rPr lang="en-US" baseline="0" dirty="0" smtClean="0"/>
              <a:t> and Needs Improvement</a:t>
            </a:r>
          </a:p>
          <a:p>
            <a:endParaRPr lang="en-US" baseline="0" dirty="0" smtClean="0"/>
          </a:p>
          <a:p>
            <a:r>
              <a:rPr lang="en-US" baseline="0" dirty="0" smtClean="0"/>
              <a:t>Template at the top of Page 9 you can use later for your own courses.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E00EE-D3B6-429D-85E6-64BFA922F77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1721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b="1" u="sng" baseline="0" dirty="0" smtClean="0"/>
              <a:t>Top of Page 10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As</a:t>
            </a:r>
            <a:r>
              <a:rPr lang="en-US" baseline="0" dirty="0" smtClean="0"/>
              <a:t> your students submit their work, you’ll need to keep a record of how you assessed them. For this, we use a very simple Excel spreadsheet </a:t>
            </a:r>
          </a:p>
          <a:p>
            <a:pPr marL="171450" indent="-171450">
              <a:buFont typeface="Arial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Assessment not associated with students’ individual grades – assessment measures how well the students are learning as a whole, not what each individual student’s grades are</a:t>
            </a:r>
          </a:p>
          <a:p>
            <a:pPr marL="0" indent="0">
              <a:buFont typeface="Arial" pitchFamily="34" charset="0"/>
              <a:buNone/>
            </a:pPr>
            <a:endParaRPr lang="en-US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Grades are NOT a direct measure of assessment - they apply only to individual students can sometimes be rather subjective or arbitrary</a:t>
            </a:r>
          </a:p>
          <a:p>
            <a:pPr marL="171450" indent="-171450">
              <a:buFont typeface="Arial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Scale of 30-20-10 different from the normal 100% scale for grades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E00EE-D3B6-429D-85E6-64BFA922F77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1721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baseline="0" dirty="0" smtClean="0"/>
              <a:t>Bottom of Page 10</a:t>
            </a:r>
          </a:p>
          <a:p>
            <a:endParaRPr lang="en-US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Sample of a completed Spreadsheet based on a Rubric for Creating a Costume – used assessment scale of 30, 20, 10</a:t>
            </a:r>
          </a:p>
          <a:p>
            <a:endParaRPr lang="en-US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 smtClean="0"/>
              <a:t>So now that the Spreadsheet is filled in, what do you do with the results? What exactly are you looking for in this Spreadsheet?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E00EE-D3B6-429D-85E6-64BFA922F77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1721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What you are looking for is a Benchmark. </a:t>
            </a:r>
          </a:p>
          <a:p>
            <a:endParaRPr lang="en-US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We have a standard benchmark that we use in all our assessment Rubrics. Our current benchmark is that: </a:t>
            </a:r>
            <a:endParaRPr lang="en-US" dirty="0" smtClean="0"/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chemeClr val="tx1"/>
                </a:solidFill>
              </a:rPr>
              <a:t>AT LEAST 70% OF THE STUDENTS SHOULD BE AT THE PROFICIENCY LEVEL.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 smtClean="0">
              <a:solidFill>
                <a:schemeClr val="tx1"/>
              </a:solidFill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dirty="0" smtClean="0">
                <a:solidFill>
                  <a:schemeClr val="tx1"/>
                </a:solidFill>
              </a:rPr>
              <a:t>For our purposes,</a:t>
            </a:r>
            <a:r>
              <a:rPr lang="en-US" sz="1200" b="0" baseline="0" dirty="0" smtClean="0">
                <a:solidFill>
                  <a:schemeClr val="tx1"/>
                </a:solidFill>
              </a:rPr>
              <a:t> let’s stick with this benchmark.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>
                <a:solidFill>
                  <a:schemeClr val="tx1"/>
                </a:solidFill>
              </a:rPr>
              <a:t>Main issue we need to address in evaluating data - whether or not at least 70% of the students reached Proficiency level</a:t>
            </a:r>
            <a:endParaRPr lang="en-US" sz="1200" b="0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E00EE-D3B6-429D-85E6-64BFA922F77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1721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Step #8 - Analyzing </a:t>
            </a:r>
            <a:r>
              <a:rPr lang="en-US" baseline="0" dirty="0" smtClean="0"/>
              <a:t>data that’s been collected on a Spreadsheet. </a:t>
            </a:r>
          </a:p>
          <a:p>
            <a:endParaRPr lang="en-US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We will practice this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E00EE-D3B6-429D-85E6-64BFA922F77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1721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b="1" u="sng" baseline="0" dirty="0" smtClean="0"/>
              <a:t>Page 11 </a:t>
            </a:r>
          </a:p>
          <a:p>
            <a:endParaRPr lang="en-US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Practice #5 – At your table, analyze the data from the Spreadsheet to see what percentage of the students reached Proficiency or higher for each element of Creating a Costume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E00EE-D3B6-429D-85E6-64BFA922F77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1721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75% of the students met the benchmark in Element #1, which is EXCELLENT!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100% of the students met the benchmark in Element #3, which is SUPER EXCELLENT! </a:t>
            </a:r>
          </a:p>
          <a:p>
            <a:endParaRPr lang="en-US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 smtClean="0"/>
              <a:t>Yikes! Only 25% of the students reached Proficiency in Element #2.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baseline="0" dirty="0" smtClean="0"/>
              <a:t>	So, is this awful?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baseline="0" dirty="0" smtClean="0"/>
              <a:t>	Have you failed as a teacher because no one reached Proficiency?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baseline="0" dirty="0" smtClean="0"/>
              <a:t>	NO! In fact, this result is ALSO EXCELLENT, because you have uncovered an issue that needs to be addressed.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baseline="0" dirty="0" smtClean="0"/>
              <a:t>	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baseline="0" dirty="0" smtClean="0"/>
              <a:t>Congratulations!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baseline="0" dirty="0" smtClean="0"/>
              <a:t>THIS IS THE HEART OF ASSESSMENT, TO REALIZE WHERE STUDENT LEARNING AND TEACHING CAN BE IMPROVED!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E00EE-D3B6-429D-85E6-64BFA922F77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172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0" u="sng" dirty="0" smtClean="0"/>
              <a:t>Page 2</a:t>
            </a:r>
            <a:r>
              <a:rPr lang="en-US" b="0" i="0" dirty="0" smtClean="0"/>
              <a:t> - There</a:t>
            </a:r>
            <a:r>
              <a:rPr lang="en-US" b="0" i="0" baseline="0" dirty="0" smtClean="0"/>
              <a:t> are 10 basic steps to Academic Assessment which we will review in this presentation:</a:t>
            </a:r>
          </a:p>
          <a:p>
            <a:endParaRPr lang="en-US" b="0" i="0" baseline="0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Creating an Assessment Team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Creating Program Goals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Creating Course Learning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Objectives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Aligning Objectives with Program Goals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Creating a Curriculum Map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Selecting Direct Measures for Assessment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 Creating Rubrics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 Creating Spreadsheets from the Rubrics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8. Analyzing Data from the Spreadsheets using a Benchmark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9. Writing a Program Assessment Report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10. Creating a Perpetual Assessment Calendar</a:t>
            </a:r>
          </a:p>
          <a:p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E00EE-D3B6-429D-85E6-64BFA922F77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1721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 smtClean="0"/>
              <a:t>Step #9</a:t>
            </a:r>
            <a:r>
              <a:rPr lang="en-US" b="0" u="none" dirty="0" smtClean="0"/>
              <a:t> - C</a:t>
            </a:r>
            <a:r>
              <a:rPr lang="en-US" dirty="0" smtClean="0"/>
              <a:t>reating a Program Assessment</a:t>
            </a:r>
            <a:r>
              <a:rPr lang="en-US" baseline="0" dirty="0" smtClean="0"/>
              <a:t> Report at the end of each semester or teaching session</a:t>
            </a:r>
          </a:p>
          <a:p>
            <a:endParaRPr lang="en-US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Opportunity to review all the courses in your program and to see how well the program goals and course learning objectives were met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You do NOT need to assess every single program goal every teaching cycle!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It’s best to choose only one or two goals to assess for an entire academic year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E00EE-D3B6-429D-85E6-64BFA922F77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1721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u="sng" dirty="0" smtClean="0"/>
              <a:t>Top </a:t>
            </a:r>
            <a:r>
              <a:rPr lang="en-US" sz="1200" b="1" u="sng" baseline="0" dirty="0" smtClean="0"/>
              <a:t>of </a:t>
            </a:r>
            <a:r>
              <a:rPr lang="en-US" sz="1200" b="1" u="sng" dirty="0" smtClean="0"/>
              <a:t>Page 12</a:t>
            </a:r>
            <a:r>
              <a:rPr lang="en-US" sz="1200" b="0" u="none" dirty="0" smtClean="0"/>
              <a:t> - </a:t>
            </a:r>
            <a:r>
              <a:rPr lang="en-US" sz="1200" baseline="0" dirty="0" smtClean="0"/>
              <a:t>Program Assessment Report for the BA in Tap Dancing (Bottom of page has Template you can use later)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baseline="0" dirty="0" smtClean="0"/>
              <a:t>First column - we list the specific program goal being assessed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baseline="0" dirty="0" smtClean="0"/>
              <a:t>Second column - name of the course and Direct Measure used to assess goal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baseline="0" dirty="0" smtClean="0"/>
              <a:t>Third column - analysis from the Spreadsheet: For first element, 75% of the students reached Proficiency or higher; For second element, only 25% the students reached the benchmark; For the third element, 100% of the students reached proficiency or higher; Findings are really just a restatement of your Rubric and the Excel Spreadsheet analysis.</a:t>
            </a:r>
          </a:p>
          <a:p>
            <a:endParaRPr lang="en-US" sz="1200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sz="1200" b="1" baseline="0" dirty="0" smtClean="0"/>
              <a:t>Now comes the most important part of Assessment!  - </a:t>
            </a:r>
            <a:r>
              <a:rPr lang="en-US" sz="1200" baseline="0" dirty="0" smtClean="0"/>
              <a:t>Under Specific Recommendations, make Suggestions for improving student learning and teaching.  Suggestion here - more time needs to be spent showing students the variety of colors available for costumes, and why a more colorful costume is desirable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baseline="0" dirty="0" smtClean="0"/>
              <a:t>Last column - discuss how and when the recommendation will be enacted. Syllabus will be changed the next time the course is taught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baseline="0" dirty="0" smtClean="0"/>
              <a:t>When you make a recommendation for a change in a course - NO GUARANTEE that the change will improve student learning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baseline="0" dirty="0" smtClean="0"/>
              <a:t>Assessment is simply our best effort or our best guess. </a:t>
            </a:r>
            <a:r>
              <a:rPr lang="en-US" sz="1200" b="1" baseline="0" dirty="0" smtClean="0"/>
              <a:t>We simply cross our fingers and hope for the best.</a:t>
            </a:r>
            <a:r>
              <a:rPr lang="en-US" sz="1200" baseline="0" dirty="0" smtClean="0"/>
              <a:t>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baseline="0" dirty="0" smtClean="0"/>
              <a:t>We only need to demonstrate that we are continually </a:t>
            </a:r>
            <a:r>
              <a:rPr lang="en-US" sz="1200" b="1" baseline="0" dirty="0" smtClean="0"/>
              <a:t>trying</a:t>
            </a:r>
            <a:r>
              <a:rPr lang="en-US" sz="1200" baseline="0" dirty="0" smtClean="0"/>
              <a:t> to improve student learning and teaching</a:t>
            </a:r>
          </a:p>
          <a:p>
            <a:endParaRPr lang="en-US" sz="1200" b="1" u="sng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E00EE-D3B6-429D-85E6-64BFA922F77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1721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Step #10 – </a:t>
            </a:r>
            <a:r>
              <a:rPr lang="en-US" b="0" dirty="0" smtClean="0"/>
              <a:t>C</a:t>
            </a:r>
            <a:r>
              <a:rPr lang="en-US" dirty="0" smtClean="0"/>
              <a:t>reating a</a:t>
            </a:r>
            <a:r>
              <a:rPr lang="en-US" baseline="0" dirty="0" smtClean="0"/>
              <a:t> Perpetual Assessment Calendar that you can use every year, to help keep you on track for the ten basic steps of assessment</a:t>
            </a:r>
          </a:p>
          <a:p>
            <a:endParaRPr lang="en-US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Every academic institution has its own schedule of when classes meet, so it’s not possible to use a standard Template.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Page 13 - Sample of an Assessment Calendar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E00EE-D3B6-429D-85E6-64BFA922F77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1721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we can do it, so</a:t>
            </a:r>
            <a:r>
              <a:rPr lang="en-US" baseline="0" dirty="0" smtClean="0"/>
              <a:t> can you! 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Yes You Can! </a:t>
            </a:r>
          </a:p>
          <a:p>
            <a:endParaRPr lang="en-US" b="1" baseline="0" dirty="0" smtClean="0"/>
          </a:p>
          <a:p>
            <a:r>
              <a:rPr lang="en-US" b="1" baseline="0" dirty="0" smtClean="0"/>
              <a:t>You Can Start from Scratch and Succeed at Assessment in One Year!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Thank you! Good luck!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E00EE-D3B6-429D-85E6-64BFA922F77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172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b="1" u="sng" dirty="0" smtClean="0"/>
              <a:t>Step #1</a:t>
            </a:r>
            <a:r>
              <a:rPr lang="en-US" dirty="0" smtClean="0"/>
              <a:t> - C</a:t>
            </a:r>
            <a:r>
              <a:rPr lang="en-US" baseline="0" dirty="0" smtClean="0"/>
              <a:t>reate an Assessment Team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Don’t t</a:t>
            </a:r>
            <a:r>
              <a:rPr lang="en-US" baseline="0" dirty="0" smtClean="0"/>
              <a:t>ackle the entire assessment process alone - feel as though the weight of the whole world is on you. </a:t>
            </a:r>
          </a:p>
          <a:p>
            <a:endParaRPr lang="en-US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Faculty members  - bulk of the assessment work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Dean  or Administrative Authority - to reinforce the assessment process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“Point Person” for the Team, such as a Faculty Liaison for Assessment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Administrative  Assistant - follow up on deadlines, collect and organize all the assessment materials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E00EE-D3B6-429D-85E6-64BFA922F77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172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b="0" dirty="0" smtClean="0"/>
              <a:t>Once</a:t>
            </a:r>
            <a:r>
              <a:rPr lang="en-US" b="0" baseline="0" dirty="0" smtClean="0"/>
              <a:t> Team in place, </a:t>
            </a:r>
            <a:r>
              <a:rPr lang="en-US" b="1" u="sng" baseline="0" dirty="0" smtClean="0"/>
              <a:t>Step #2 </a:t>
            </a:r>
            <a:r>
              <a:rPr lang="en-US" b="0" baseline="0" dirty="0" smtClean="0"/>
              <a:t>- </a:t>
            </a:r>
            <a:r>
              <a:rPr lang="en-US" b="0" dirty="0" smtClean="0"/>
              <a:t>Creating Program Goals</a:t>
            </a:r>
          </a:p>
          <a:p>
            <a:pPr marL="0" indent="0">
              <a:buFont typeface="Arial" pitchFamily="34" charset="0"/>
              <a:buNone/>
            </a:pPr>
            <a:endParaRPr lang="en-US" b="0" baseline="0" dirty="0" smtClean="0"/>
          </a:p>
          <a:p>
            <a:pPr marL="0" indent="0">
              <a:buFont typeface="Arial" pitchFamily="34" charset="0"/>
              <a:buNone/>
            </a:pPr>
            <a:r>
              <a:rPr lang="en-US" b="0" u="sng" baseline="0" dirty="0" smtClean="0"/>
              <a:t>Guidelines in creating Program Goals</a:t>
            </a:r>
            <a:r>
              <a:rPr lang="en-US" b="0" u="sng" dirty="0" smtClean="0"/>
              <a:t>:</a:t>
            </a:r>
          </a:p>
          <a:p>
            <a:endParaRPr lang="en-US" b="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b="0" dirty="0" smtClean="0"/>
              <a:t>What skills or knowledge should students gain from the program; how will they gain those skills or knowledge</a:t>
            </a:r>
          </a:p>
          <a:p>
            <a:endParaRPr lang="en-US" b="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b="0" dirty="0" smtClean="0"/>
              <a:t>Use a tag line to introduce your goals: </a:t>
            </a:r>
          </a:p>
          <a:p>
            <a:r>
              <a:rPr lang="en-US" b="0" dirty="0" smtClean="0"/>
              <a:t>	“After completing this program, students will be able to…”</a:t>
            </a:r>
          </a:p>
          <a:p>
            <a:r>
              <a:rPr lang="en-US" b="0" dirty="0" smtClean="0"/>
              <a:t>  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0" dirty="0" smtClean="0"/>
              <a:t>Use one action verb only for each goal, such as the following: </a:t>
            </a:r>
          </a:p>
          <a:p>
            <a:r>
              <a:rPr lang="en-US" b="0" dirty="0" smtClean="0"/>
              <a:t>     Analyze, Compare, Create, Differentiate, Evaluate, Formulate, Identify…</a:t>
            </a:r>
          </a:p>
          <a:p>
            <a:endParaRPr lang="en-US" b="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b="0" dirty="0" smtClean="0"/>
              <a:t>Limit the number of goals to no more than 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E00EE-D3B6-429D-85E6-64BFA922F77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172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b="0" dirty="0" smtClean="0"/>
              <a:t>To help you in process of creating program</a:t>
            </a:r>
            <a:r>
              <a:rPr lang="en-US" b="0" baseline="0" dirty="0" smtClean="0"/>
              <a:t> goals - example of program goals for an </a:t>
            </a:r>
            <a:r>
              <a:rPr lang="en-US" b="1" baseline="0" dirty="0" smtClean="0"/>
              <a:t>imaginary BA in Tap Dancing </a:t>
            </a:r>
          </a:p>
          <a:p>
            <a:pPr marL="0" indent="0">
              <a:buFont typeface="Arial" pitchFamily="34" charset="0"/>
              <a:buNone/>
            </a:pPr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E00EE-D3B6-429D-85E6-64BFA922F77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172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b="1" baseline="0" dirty="0" smtClean="0"/>
              <a:t>Top of page 3 of handout: </a:t>
            </a:r>
            <a:endParaRPr lang="en-US" b="0" baseline="0" dirty="0" smtClean="0"/>
          </a:p>
          <a:p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 Goals for a BA in Tap Dancing: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Upon completion of the BA in Tap Dancing, the graduate will demonstrate the ability to: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Critical Thinking 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Evaluate the quality of a tap dance performance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Diversity 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Describe the differing genres of tap dance and their ethnic variety 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Information Literacy 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Identify the basic literature and research on tap dance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Communication 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Convey the basic principles of tap dance (dance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steps, costumes, music)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orally, in writing, and in performance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follow the rules of: </a:t>
            </a:r>
            <a:r>
              <a:rPr lang="en-US" sz="1200" b="1" dirty="0" smtClean="0">
                <a:solidFill>
                  <a:srgbClr val="008FD6"/>
                </a:solidFill>
              </a:rPr>
              <a:t>Specific Skills and Knowledge, Tag Line, Action Verbs, Limit Goals</a:t>
            </a:r>
          </a:p>
          <a:p>
            <a:pPr marL="0" indent="0">
              <a:buFont typeface="Arial" pitchFamily="34" charset="0"/>
              <a:buNone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E00EE-D3B6-429D-85E6-64BFA922F77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172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b="1" u="sng" dirty="0" smtClean="0"/>
              <a:t>Practice #1 – Bottom of Page</a:t>
            </a:r>
            <a:r>
              <a:rPr lang="en-US" b="1" u="sng" baseline="0" dirty="0" smtClean="0"/>
              <a:t> 3</a:t>
            </a:r>
            <a:endParaRPr lang="en-US" b="1" u="sng" dirty="0" smtClean="0"/>
          </a:p>
          <a:p>
            <a:pPr marL="171450" indent="-171450">
              <a:buFont typeface="Arial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Want to give you some time during presentation to practice creating your own program goals </a:t>
            </a:r>
          </a:p>
          <a:p>
            <a:pPr marL="0" indent="0">
              <a:buFont typeface="Arial" pitchFamily="34" charset="0"/>
              <a:buNone/>
            </a:pPr>
            <a:endParaRPr lang="en-US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goals are actually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based on standard goals used in many undergraduate programs throughout the United States, so you should feel free to utilize them for creating your own program goals - which you are going to do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 at the bottom of page 3. 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Take some time at your table to discuss one or two program goals you would like to create for your program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If you already have program goals well established, share your goals with the other people at the table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Guidelines for creating program goals – also listed on page 3</a:t>
            </a:r>
          </a:p>
          <a:p>
            <a:pPr marL="171450" indent="-171450">
              <a:buFont typeface="Arial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E00EE-D3B6-429D-85E6-64BFA922F77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172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b="1" u="sng" dirty="0" smtClean="0"/>
              <a:t>Step #3</a:t>
            </a:r>
            <a:r>
              <a:rPr lang="en-US" b="0" u="none" dirty="0" smtClean="0"/>
              <a:t> - C</a:t>
            </a:r>
            <a:r>
              <a:rPr lang="en-US" b="0" dirty="0" smtClean="0"/>
              <a:t>reating</a:t>
            </a:r>
            <a:r>
              <a:rPr lang="en-US" b="0" baseline="0" dirty="0" smtClean="0"/>
              <a:t> </a:t>
            </a:r>
            <a:r>
              <a:rPr lang="en-US" b="0" dirty="0" smtClean="0"/>
              <a:t>Course Learning Objectives for individual</a:t>
            </a:r>
            <a:r>
              <a:rPr lang="en-US" b="0" baseline="0" dirty="0" smtClean="0"/>
              <a:t> courses in your program</a:t>
            </a:r>
          </a:p>
          <a:p>
            <a:pPr marL="0" indent="0">
              <a:buFont typeface="Arial" pitchFamily="34" charset="0"/>
              <a:buNone/>
            </a:pPr>
            <a:endParaRPr lang="en-US" b="0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b="0" baseline="0" dirty="0" smtClean="0"/>
              <a:t>Course Objectives  - follow similar guidelines to those used for Program Goals, but more targeted for a specific subject</a:t>
            </a:r>
            <a:r>
              <a:rPr lang="en-US" b="0" dirty="0" smtClean="0"/>
              <a:t>:</a:t>
            </a:r>
          </a:p>
          <a:p>
            <a:endParaRPr lang="en-US" b="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b="0" dirty="0" smtClean="0"/>
              <a:t>What skills or knowledge should students gain from the course; how will they gain those skills or knowledge</a:t>
            </a:r>
          </a:p>
          <a:p>
            <a:endParaRPr lang="en-US" b="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b="0" dirty="0" smtClean="0"/>
              <a:t>Use a tag line to introduce your goals: </a:t>
            </a:r>
          </a:p>
          <a:p>
            <a:r>
              <a:rPr lang="en-US" b="0" dirty="0" smtClean="0"/>
              <a:t>	“After completing this course, students will be able to…”</a:t>
            </a:r>
          </a:p>
          <a:p>
            <a:r>
              <a:rPr lang="en-US" b="0" dirty="0" smtClean="0"/>
              <a:t>  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0" dirty="0" smtClean="0"/>
              <a:t>Use one action verb only for each objective, such as the following: </a:t>
            </a:r>
          </a:p>
          <a:p>
            <a:r>
              <a:rPr lang="en-US" b="0" dirty="0" smtClean="0"/>
              <a:t>      Analyze, Compare, Create, Differentiate, Evaluate, Formulate, Identify…</a:t>
            </a:r>
          </a:p>
          <a:p>
            <a:endParaRPr lang="en-US" b="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b="0" dirty="0" smtClean="0"/>
              <a:t>Limit the number of objectives to no more than 5 – it is best to have no more than</a:t>
            </a:r>
            <a:r>
              <a:rPr lang="en-US" b="0" baseline="0" dirty="0" smtClean="0"/>
              <a:t> 3 course objectives, since the more you have, the more assessment work you will have to do</a:t>
            </a:r>
            <a:endParaRPr lang="en-US" b="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b="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b="0" dirty="0" smtClean="0"/>
              <a:t>Align the course learning</a:t>
            </a:r>
            <a:r>
              <a:rPr lang="en-US" b="0" baseline="0" dirty="0" smtClean="0"/>
              <a:t> objectives </a:t>
            </a:r>
            <a:r>
              <a:rPr lang="en-US" b="0" dirty="0" smtClean="0"/>
              <a:t>with at least some of the p</a:t>
            </a:r>
            <a:r>
              <a:rPr lang="en-US" b="0" baseline="0" dirty="0" smtClean="0"/>
              <a:t>rogram goals</a:t>
            </a:r>
          </a:p>
          <a:p>
            <a:pPr marL="0" indent="0">
              <a:buFont typeface="Arial" pitchFamily="34" charset="0"/>
              <a:buNone/>
            </a:pP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E00EE-D3B6-429D-85E6-64BFA922F77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172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096B-3A39-4FD1-ACC1-6086D8958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643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096B-3A39-4FD1-ACC1-6086D8958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52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096B-3A39-4FD1-ACC1-6086D8958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071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096B-3A39-4FD1-ACC1-6086D8958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77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096B-3A39-4FD1-ACC1-6086D8958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793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096B-3A39-4FD1-ACC1-6086D8958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388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096B-3A39-4FD1-ACC1-6086D8958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352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Ruth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>
            <a:lvl1pPr>
              <a:defRPr sz="28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86451" y="76200"/>
            <a:ext cx="2133600" cy="365125"/>
          </a:xfrm>
        </p:spPr>
        <p:txBody>
          <a:bodyPr/>
          <a:lstStyle>
            <a:lvl1pPr>
              <a:defRPr sz="1400" b="1">
                <a:solidFill>
                  <a:schemeClr val="tx1"/>
                </a:solidFill>
              </a:defRPr>
            </a:lvl1pPr>
          </a:lstStyle>
          <a:p>
            <a:fld id="{6B78096B-3A39-4FD1-ACC1-6086D8958C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69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096B-3A39-4FD1-ACC1-6086D8958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32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096B-3A39-4FD1-ACC1-6086D8958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502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096B-3A39-4FD1-ACC1-6086D8958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682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8096B-3A39-4FD1-ACC1-6086D8958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38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1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gif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5582" y="-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i="1" cap="none" dirty="0" smtClean="0"/>
              <a:t/>
            </a:r>
            <a:br>
              <a:rPr lang="en-US" i="1" cap="none" dirty="0" smtClean="0"/>
            </a:br>
            <a:r>
              <a:rPr lang="en-US" i="1" cap="none" dirty="0"/>
              <a:t/>
            </a:r>
            <a:br>
              <a:rPr lang="en-US" i="1" cap="none" dirty="0"/>
            </a:br>
            <a:r>
              <a:rPr lang="en-US" i="1" cap="none" dirty="0" smtClean="0"/>
              <a:t/>
            </a:r>
            <a:br>
              <a:rPr lang="en-US" i="1" cap="none" dirty="0" smtClean="0"/>
            </a:br>
            <a:r>
              <a:rPr lang="en-US" i="1" cap="none" dirty="0"/>
              <a:t/>
            </a:r>
            <a:br>
              <a:rPr lang="en-US" i="1" cap="none" dirty="0"/>
            </a:br>
            <a:r>
              <a:rPr lang="en-US" i="1" cap="none" dirty="0" smtClean="0"/>
              <a:t/>
            </a:r>
            <a:br>
              <a:rPr lang="en-US" i="1" cap="none" dirty="0" smtClean="0"/>
            </a:br>
            <a:r>
              <a:rPr lang="en-US" i="1" cap="none" dirty="0"/>
              <a:t/>
            </a:r>
            <a:br>
              <a:rPr lang="en-US" i="1" cap="none" dirty="0"/>
            </a:br>
            <a:r>
              <a:rPr lang="en-US" i="1" cap="none" dirty="0" smtClean="0"/>
              <a:t/>
            </a:r>
            <a:br>
              <a:rPr lang="en-US" i="1" cap="none" dirty="0" smtClean="0"/>
            </a:br>
            <a:r>
              <a:rPr lang="en-US" i="1" cap="none" dirty="0" smtClean="0"/>
              <a:t/>
            </a:r>
            <a:br>
              <a:rPr lang="en-US" i="1" cap="none" dirty="0" smtClean="0"/>
            </a:br>
            <a:r>
              <a:rPr lang="en-US" sz="3100" i="1" cap="none" dirty="0" smtClean="0"/>
              <a:t>Yes You Can!</a:t>
            </a:r>
            <a:br>
              <a:rPr lang="en-US" sz="3100" i="1" cap="none" dirty="0" smtClean="0"/>
            </a:br>
            <a:r>
              <a:rPr lang="en-US" sz="3100" cap="none" dirty="0" smtClean="0"/>
              <a:t>How to Start from Scratch </a:t>
            </a:r>
            <a:br>
              <a:rPr lang="en-US" sz="3100" cap="none" dirty="0" smtClean="0"/>
            </a:br>
            <a:r>
              <a:rPr lang="en-US" sz="3100" cap="none" dirty="0" smtClean="0"/>
              <a:t>and Succeed at Assessment in One Year</a:t>
            </a:r>
            <a:r>
              <a:rPr lang="en-US" cap="none" dirty="0" smtClean="0"/>
              <a:t/>
            </a:r>
            <a:br>
              <a:rPr lang="en-US" cap="none" dirty="0" smtClean="0"/>
            </a:br>
            <a:r>
              <a:rPr lang="en-US" cap="none" dirty="0"/>
              <a:t/>
            </a:r>
            <a:br>
              <a:rPr lang="en-US" cap="none" dirty="0"/>
            </a:br>
            <a:r>
              <a:rPr lang="en-US" cap="none" dirty="0" smtClean="0"/>
              <a:t/>
            </a:r>
            <a:br>
              <a:rPr lang="en-US" cap="none" dirty="0" smtClean="0"/>
            </a:br>
            <a:r>
              <a:rPr lang="en-US" cap="none" dirty="0"/>
              <a:t/>
            </a:r>
            <a:br>
              <a:rPr lang="en-US" cap="none" dirty="0"/>
            </a:br>
            <a:r>
              <a:rPr lang="en-US" cap="none" dirty="0" smtClean="0"/>
              <a:t/>
            </a:r>
            <a:br>
              <a:rPr lang="en-US" cap="none" dirty="0" smtClean="0"/>
            </a:br>
            <a:r>
              <a:rPr lang="en-US" cap="none" dirty="0"/>
              <a:t/>
            </a:r>
            <a:br>
              <a:rPr lang="en-US" cap="none" dirty="0"/>
            </a:br>
            <a:r>
              <a:rPr lang="en-US" cap="none" dirty="0" smtClean="0"/>
              <a:t> </a:t>
            </a:r>
            <a:endParaRPr lang="en-US" cap="non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096B-3A39-4FD1-ACC1-6086D8958CED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3" t="14543" r="71281" b="74691"/>
          <a:stretch/>
        </p:blipFill>
        <p:spPr bwMode="auto">
          <a:xfrm>
            <a:off x="304800" y="0"/>
            <a:ext cx="1668452" cy="103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588426"/>
            <a:ext cx="2296235" cy="265254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19400" y="2968413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Presenters: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41379" y="6180892"/>
            <a:ext cx="645523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Dr. Ruth Sandberg</a:t>
            </a:r>
          </a:p>
          <a:p>
            <a:r>
              <a:rPr lang="en-US" b="1" dirty="0" smtClean="0"/>
              <a:t>Faculty Liaison for Academic Assessmen</a:t>
            </a:r>
            <a:r>
              <a:rPr lang="en-US" sz="2000" b="1" dirty="0" smtClean="0"/>
              <a:t>t</a:t>
            </a:r>
            <a:endParaRPr lang="en-US" sz="2000" b="1" dirty="0"/>
          </a:p>
        </p:txBody>
      </p:sp>
      <p:pic>
        <p:nvPicPr>
          <p:cNvPr id="1026" name="Picture 2" descr="http://gratz.edu/page/-/uploads/faculty/Rosalie%20Guzofsky%20web%20small.jpg/@zx_163@zy_13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557825"/>
            <a:ext cx="3276599" cy="271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800600" y="6240975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Dr. Rosalie Guzofsky</a:t>
            </a:r>
          </a:p>
          <a:p>
            <a:r>
              <a:rPr lang="en-US" b="1" dirty="0" smtClean="0"/>
              <a:t>Dean and Vice President of Academic Affairs</a:t>
            </a:r>
            <a:endParaRPr lang="en-US" b="1" dirty="0"/>
          </a:p>
        </p:txBody>
      </p:sp>
      <p:pic>
        <p:nvPicPr>
          <p:cNvPr id="12" name="Picture 4" descr="http://familyfirstchiropracticcenter.com/wp-content/uploads/sites/26/2014/12/Family-First-Chiropractic-Health-Panic_Blaine-Minnesota_Blo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97" y="1446645"/>
            <a:ext cx="1971674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 result for &quot;Stress Relief&quot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528340"/>
            <a:ext cx="2837873" cy="158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ight Arrow 9"/>
          <p:cNvSpPr/>
          <p:nvPr/>
        </p:nvSpPr>
        <p:spPr>
          <a:xfrm>
            <a:off x="3015996" y="1752600"/>
            <a:ext cx="20452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86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i="1" cap="none" dirty="0" smtClean="0"/>
              <a:t/>
            </a:r>
            <a:br>
              <a:rPr lang="en-US" i="1" cap="none" dirty="0" smtClean="0"/>
            </a:br>
            <a:r>
              <a:rPr lang="en-US" sz="3100" i="1" cap="none" dirty="0" smtClean="0"/>
              <a:t>Yes You Can!</a:t>
            </a:r>
            <a:r>
              <a:rPr lang="en-US" i="1" cap="none" dirty="0" smtClean="0"/>
              <a:t/>
            </a:r>
            <a:br>
              <a:rPr lang="en-US" i="1" cap="none" dirty="0" smtClean="0"/>
            </a:br>
            <a:endParaRPr lang="en-US" u="sng" cap="non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096B-3A39-4FD1-ACC1-6086D8958CED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3" t="14543" r="71281" b="74691"/>
          <a:stretch/>
        </p:blipFill>
        <p:spPr bwMode="auto">
          <a:xfrm>
            <a:off x="304800" y="0"/>
            <a:ext cx="1668452" cy="103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33769" y="3008243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658247" y="1375033"/>
            <a:ext cx="58512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/>
              <a:t>* GO TO PAGE 4 IN THE HANDOUTS *  </a:t>
            </a:r>
            <a:endParaRPr lang="en-US" sz="2800" b="1" dirty="0"/>
          </a:p>
        </p:txBody>
      </p:sp>
      <p:pic>
        <p:nvPicPr>
          <p:cNvPr id="1026" name="Picture 2" descr="https://tapdanceclass.files.wordpress.com/2014/01/toronto-tap-dance-class-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2" b="8917"/>
          <a:stretch/>
        </p:blipFill>
        <p:spPr bwMode="auto">
          <a:xfrm>
            <a:off x="-42483" y="2941934"/>
            <a:ext cx="9186483" cy="3916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31458" y="23622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Tap Dance Performance 101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5582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i="1" cap="none" dirty="0" smtClean="0"/>
              <a:t/>
            </a:r>
            <a:br>
              <a:rPr lang="en-US" i="1" cap="none" dirty="0" smtClean="0"/>
            </a:br>
            <a:r>
              <a:rPr lang="en-US" sz="3100" i="1" cap="none" dirty="0" smtClean="0"/>
              <a:t>Yes You Can!</a:t>
            </a:r>
            <a:br>
              <a:rPr lang="en-US" sz="3100" i="1" cap="none" dirty="0" smtClean="0"/>
            </a:br>
            <a:r>
              <a:rPr lang="en-US" sz="3100" i="1" cap="none" dirty="0" smtClean="0"/>
              <a:t/>
            </a:r>
            <a:br>
              <a:rPr lang="en-US" sz="3100" i="1" cap="none" dirty="0" smtClean="0"/>
            </a:br>
            <a:r>
              <a:rPr lang="en-US" sz="3100" u="sng" cap="none" dirty="0" smtClean="0">
                <a:solidFill>
                  <a:schemeClr val="bg1"/>
                </a:solidFill>
              </a:rPr>
              <a:t>PRACTICE</a:t>
            </a:r>
            <a:br>
              <a:rPr lang="en-US" sz="3100" u="sng" cap="none" dirty="0" smtClean="0">
                <a:solidFill>
                  <a:schemeClr val="bg1"/>
                </a:solidFill>
              </a:rPr>
            </a:br>
            <a:r>
              <a:rPr lang="en-US" sz="3100" cap="none" dirty="0" smtClean="0"/>
              <a:t>Aligning Couse Objectives with Program Goals</a:t>
            </a:r>
            <a:endParaRPr lang="en-US" sz="3100" cap="non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096B-3A39-4FD1-ACC1-6086D8958CED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3" t="14543" r="71281" b="74691"/>
          <a:stretch/>
        </p:blipFill>
        <p:spPr bwMode="auto">
          <a:xfrm>
            <a:off x="304800" y="0"/>
            <a:ext cx="1668452" cy="103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4794" y="1699210"/>
            <a:ext cx="5638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* GO TO PAGE 5 IN THE HANDOUTS *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209800"/>
            <a:ext cx="6163785" cy="467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23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i="1" cap="none" dirty="0" smtClean="0"/>
              <a:t/>
            </a:r>
            <a:br>
              <a:rPr lang="en-US" i="1" cap="none" dirty="0" smtClean="0"/>
            </a:br>
            <a:r>
              <a:rPr lang="en-US" sz="3100" i="1" cap="none" dirty="0" smtClean="0"/>
              <a:t>Yes You Can!</a:t>
            </a:r>
            <a:br>
              <a:rPr lang="en-US" sz="3100" i="1" cap="none" dirty="0" smtClean="0"/>
            </a:br>
            <a:endParaRPr lang="en-US" sz="3100" u="sng" cap="non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096B-3A39-4FD1-ACC1-6086D8958CED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3" t="14543" r="71281" b="74691"/>
          <a:stretch/>
        </p:blipFill>
        <p:spPr bwMode="auto">
          <a:xfrm>
            <a:off x="304800" y="0"/>
            <a:ext cx="1668452" cy="103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11023" y="1048489"/>
            <a:ext cx="82396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Creating Course Objectives for ALL the Courses in your Program</a:t>
            </a:r>
            <a:endParaRPr lang="en-US" sz="2400" b="1" dirty="0"/>
          </a:p>
        </p:txBody>
      </p:sp>
      <p:pic>
        <p:nvPicPr>
          <p:cNvPr id="9218" name="Picture 2" descr="https://s-media-cache-ak0.pinimg.com/236x/cd/79/9c/cd799cc0a06225de926bceabe1144b5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52923"/>
            <a:ext cx="1406266" cy="194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gracestudios.com/wp-content/uploads/tap-shoes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8200"/>
            <a:ext cx="2036990" cy="203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ecx.images-amazon.com/images/I/71JROeYNwL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448" y="4249899"/>
            <a:ext cx="1970999" cy="246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ecx.images-amazon.com/images/I/51Q-98uoU-L._AA160_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1" r="15751"/>
          <a:stretch/>
        </p:blipFill>
        <p:spPr bwMode="auto">
          <a:xfrm>
            <a:off x="4155010" y="4481887"/>
            <a:ext cx="1541341" cy="225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568028"/>
              </p:ext>
            </p:extLst>
          </p:nvPr>
        </p:nvGraphicFramePr>
        <p:xfrm>
          <a:off x="5816407" y="1626380"/>
          <a:ext cx="3276600" cy="39585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76600"/>
              </a:tblGrid>
              <a:tr h="4409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Fall Roster 2015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09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09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Tap Dance Performance 101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09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Tap Dance Costumes 102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09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Great Tap Dance Stars 103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09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Tap Dance Footwear 104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09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Tap Dance </a:t>
                      </a:r>
                      <a:r>
                        <a:rPr lang="en-US" sz="2400" dirty="0" smtClean="0">
                          <a:effectLst/>
                        </a:rPr>
                        <a:t>History</a:t>
                      </a:r>
                      <a:r>
                        <a:rPr lang="en-US" sz="2400" baseline="0" dirty="0" smtClean="0">
                          <a:effectLst/>
                        </a:rPr>
                        <a:t> and </a:t>
                      </a:r>
                      <a:r>
                        <a:rPr lang="en-US" sz="2400" dirty="0" smtClean="0">
                          <a:effectLst/>
                        </a:rPr>
                        <a:t>Terminology </a:t>
                      </a:r>
                      <a:r>
                        <a:rPr lang="en-US" sz="2400" dirty="0">
                          <a:effectLst/>
                        </a:rPr>
                        <a:t>105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638800" y="2895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287" y="1487742"/>
            <a:ext cx="3487054" cy="264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99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i="1" cap="none" dirty="0" smtClean="0"/>
              <a:t>Yes You Can!</a:t>
            </a:r>
            <a:br>
              <a:rPr lang="en-US" i="1" cap="none" dirty="0" smtClean="0"/>
            </a:br>
            <a:endParaRPr lang="en-US" cap="non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096B-3A39-4FD1-ACC1-6086D8958CED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3" t="14543" r="71281" b="74691"/>
          <a:stretch/>
        </p:blipFill>
        <p:spPr bwMode="auto">
          <a:xfrm>
            <a:off x="304800" y="0"/>
            <a:ext cx="1668452" cy="103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24100" y="1078496"/>
            <a:ext cx="449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Step #4</a:t>
            </a:r>
          </a:p>
          <a:p>
            <a:pPr algn="ctr"/>
            <a:r>
              <a:rPr lang="en-US" sz="2800" b="1" dirty="0" smtClean="0"/>
              <a:t>Creating a Curriculum Map</a:t>
            </a:r>
            <a:endParaRPr lang="en-US" sz="2800" b="1" dirty="0"/>
          </a:p>
        </p:txBody>
      </p:sp>
      <p:pic>
        <p:nvPicPr>
          <p:cNvPr id="4098" name="Picture 2" descr="http://www.hayward.k12.wi.us/media/63863/curriculum%20mapping%20clipar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5113"/>
            <a:ext cx="9144000" cy="358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03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i="1" cap="none" dirty="0" smtClean="0"/>
              <a:t>Yes You Can!</a:t>
            </a:r>
            <a:br>
              <a:rPr lang="en-US" i="1" cap="none" dirty="0" smtClean="0"/>
            </a:br>
            <a:endParaRPr lang="en-US" cap="non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096B-3A39-4FD1-ACC1-6086D8958CED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3" t="14543" r="71281" b="74691"/>
          <a:stretch/>
        </p:blipFill>
        <p:spPr bwMode="auto">
          <a:xfrm>
            <a:off x="304800" y="0"/>
            <a:ext cx="1668452" cy="103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3914" y="1371600"/>
            <a:ext cx="3204374" cy="52629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Defining and Using the </a:t>
            </a:r>
          </a:p>
          <a:p>
            <a:endParaRPr lang="en-US" sz="2400" b="1" dirty="0"/>
          </a:p>
          <a:p>
            <a:pPr algn="ctr"/>
            <a:r>
              <a:rPr lang="en-US" sz="8000" b="1" dirty="0" smtClean="0"/>
              <a:t>I</a:t>
            </a:r>
          </a:p>
          <a:p>
            <a:pPr algn="ctr"/>
            <a:r>
              <a:rPr lang="en-US" sz="8000" b="1" dirty="0" smtClean="0"/>
              <a:t>R</a:t>
            </a:r>
          </a:p>
          <a:p>
            <a:pPr algn="ctr"/>
            <a:r>
              <a:rPr lang="en-US" sz="8000" b="1" dirty="0" smtClean="0"/>
              <a:t>E </a:t>
            </a:r>
          </a:p>
          <a:p>
            <a:endParaRPr lang="en-US" sz="2400" b="1" dirty="0"/>
          </a:p>
          <a:p>
            <a:pPr algn="ctr"/>
            <a:r>
              <a:rPr lang="en-US" sz="2400" b="1" dirty="0" smtClean="0"/>
              <a:t>Method</a:t>
            </a:r>
            <a:endParaRPr lang="en-US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810000" y="1676400"/>
            <a:ext cx="4648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2400" b="1" dirty="0" smtClean="0"/>
              <a:t>Introduces a Program Goal</a:t>
            </a:r>
          </a:p>
          <a:p>
            <a:endParaRPr lang="en-US" sz="2400" b="1" dirty="0"/>
          </a:p>
          <a:p>
            <a:endParaRPr lang="en-US" sz="2400" b="1" dirty="0" smtClean="0"/>
          </a:p>
          <a:p>
            <a:r>
              <a:rPr lang="en-US" sz="2400" b="1" dirty="0" smtClean="0"/>
              <a:t>Reinforces a Program Goal</a:t>
            </a:r>
          </a:p>
          <a:p>
            <a:endParaRPr lang="en-US" sz="2400" b="1" dirty="0"/>
          </a:p>
          <a:p>
            <a:endParaRPr lang="en-US" sz="2400" b="1" dirty="0"/>
          </a:p>
          <a:p>
            <a:r>
              <a:rPr lang="en-US" sz="2400" b="1" dirty="0" smtClean="0"/>
              <a:t>Emphasizes a Program Goal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59909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i="1" cap="none" dirty="0" smtClean="0"/>
              <a:t>Yes You Can!</a:t>
            </a:r>
            <a:br>
              <a:rPr lang="en-US" i="1" cap="none" dirty="0" smtClean="0"/>
            </a:br>
            <a:endParaRPr lang="en-US" cap="non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096B-3A39-4FD1-ACC1-6086D8958CED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3" t="14543" r="71281" b="74691"/>
          <a:stretch/>
        </p:blipFill>
        <p:spPr bwMode="auto">
          <a:xfrm>
            <a:off x="304800" y="0"/>
            <a:ext cx="1668452" cy="103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86504" y="13716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* GO TO PAGE 6 IN THE HANDOUTS *</a:t>
            </a:r>
            <a:endParaRPr lang="en-US" sz="28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23" t="50000" r="28459" b="4813"/>
          <a:stretch/>
        </p:blipFill>
        <p:spPr bwMode="auto">
          <a:xfrm>
            <a:off x="457200" y="2214265"/>
            <a:ext cx="8172794" cy="4561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360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i="1" cap="none" dirty="0" smtClean="0"/>
              <a:t>Yes You Can!</a:t>
            </a:r>
            <a:br>
              <a:rPr lang="en-US" i="1" cap="none" dirty="0" smtClean="0"/>
            </a:br>
            <a:endParaRPr lang="en-US" cap="non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096B-3A39-4FD1-ACC1-6086D8958CED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3" t="14543" r="71281" b="74691"/>
          <a:stretch/>
        </p:blipFill>
        <p:spPr bwMode="auto">
          <a:xfrm>
            <a:off x="304800" y="0"/>
            <a:ext cx="1668452" cy="103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866430"/>
            <a:ext cx="548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chemeClr val="bg1"/>
                </a:solidFill>
              </a:rPr>
              <a:t>PRACTICE</a:t>
            </a:r>
          </a:p>
          <a:p>
            <a:pPr algn="ctr"/>
            <a:r>
              <a:rPr lang="en-US" sz="2800" b="1" dirty="0" smtClean="0"/>
              <a:t>Creating a Curriculum Map</a:t>
            </a:r>
            <a:endParaRPr lang="en-US" sz="2800" b="1" dirty="0"/>
          </a:p>
        </p:txBody>
      </p:sp>
      <p:pic>
        <p:nvPicPr>
          <p:cNvPr id="6146" name="Picture 2" descr="http://learnenglishteens.britishcouncil.org/sites/teens/files/styles/article/public/istock_000017356076small.jpg?itok=renqm4v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898" y="3041373"/>
            <a:ext cx="6773333" cy="381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0" y="213360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* PAGE 6 IN THE HANDOUTS *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26732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100" i="1" cap="none" dirty="0" smtClean="0"/>
              <a:t>Yes You Can!</a:t>
            </a:r>
            <a:br>
              <a:rPr lang="en-US" sz="3100" i="1" cap="none" dirty="0" smtClean="0"/>
            </a:br>
            <a:endParaRPr lang="en-US" cap="non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096B-3A39-4FD1-ACC1-6086D8958CED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3" t="14543" r="71281" b="74691"/>
          <a:stretch/>
        </p:blipFill>
        <p:spPr bwMode="auto">
          <a:xfrm>
            <a:off x="304800" y="0"/>
            <a:ext cx="1668452" cy="103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84752" y="1110214"/>
            <a:ext cx="7087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Selecting “E” Courses for Assessment</a:t>
            </a:r>
            <a:endParaRPr lang="en-US" sz="2800" b="1" dirty="0"/>
          </a:p>
        </p:txBody>
      </p:sp>
      <p:pic>
        <p:nvPicPr>
          <p:cNvPr id="1026" name="Picture 2" descr="https://media.licdn.com/mpr/mpr/p/7/005/083/2d6/1a7f46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37697"/>
            <a:ext cx="6876151" cy="456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08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100" i="1" cap="none" dirty="0" smtClean="0"/>
              <a:t>Yes You Can!</a:t>
            </a:r>
            <a:br>
              <a:rPr lang="en-US" sz="3100" i="1" cap="none" dirty="0" smtClean="0"/>
            </a:br>
            <a:endParaRPr lang="en-US" cap="non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096B-3A39-4FD1-ACC1-6086D8958CED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3" t="14543" r="71281" b="74691"/>
          <a:stretch/>
        </p:blipFill>
        <p:spPr bwMode="auto">
          <a:xfrm>
            <a:off x="304800" y="0"/>
            <a:ext cx="1668452" cy="103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84752" y="1110214"/>
            <a:ext cx="7087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* GO TO PAGE 7 IN THE HANDOUTS *</a:t>
            </a:r>
            <a:endParaRPr lang="en-US" sz="2800" b="1" dirty="0"/>
          </a:p>
        </p:txBody>
      </p:sp>
      <p:pic>
        <p:nvPicPr>
          <p:cNvPr id="1026" name="Picture 2" descr="https://media.licdn.com/mpr/mpr/p/7/005/083/2d6/1a7f46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37697"/>
            <a:ext cx="6876151" cy="456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47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i="1" cap="none" dirty="0" smtClean="0"/>
              <a:t>Yes You Can!</a:t>
            </a:r>
            <a:br>
              <a:rPr lang="en-US" i="1" cap="none" dirty="0" smtClean="0"/>
            </a:br>
            <a:endParaRPr lang="en-US" cap="non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096B-3A39-4FD1-ACC1-6086D8958CED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3" t="14543" r="71281" b="74691"/>
          <a:stretch/>
        </p:blipFill>
        <p:spPr bwMode="auto">
          <a:xfrm>
            <a:off x="304800" y="0"/>
            <a:ext cx="1668452" cy="103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9200" y="927652"/>
            <a:ext cx="655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Step #5</a:t>
            </a:r>
          </a:p>
          <a:p>
            <a:pPr algn="ctr"/>
            <a:r>
              <a:rPr lang="en-US" sz="2800" b="1" dirty="0" smtClean="0"/>
              <a:t>Selecting Direct Measures for Assessment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139740"/>
              </p:ext>
            </p:extLst>
          </p:nvPr>
        </p:nvGraphicFramePr>
        <p:xfrm>
          <a:off x="838200" y="1905000"/>
          <a:ext cx="7505700" cy="48463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05700"/>
              </a:tblGrid>
              <a:tr h="48463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u="sng" dirty="0" smtClean="0">
                          <a:effectLst/>
                        </a:rPr>
                        <a:t>What are Direct Measures?</a:t>
                      </a:r>
                      <a:endParaRPr lang="en-US" sz="28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u="none" strike="noStrike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Exam</a:t>
                      </a:r>
                      <a:endParaRPr lang="en-US" sz="28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Quiz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Short</a:t>
                      </a:r>
                      <a:r>
                        <a:rPr lang="en-US" sz="2800" baseline="0" dirty="0" smtClean="0">
                          <a:effectLst/>
                        </a:rPr>
                        <a:t> Essay</a:t>
                      </a:r>
                      <a:r>
                        <a:rPr lang="en-US" sz="2800" dirty="0" smtClean="0">
                          <a:effectLst/>
                        </a:rPr>
                        <a:t> </a:t>
                      </a:r>
                      <a:endParaRPr lang="en-US" sz="28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Term </a:t>
                      </a:r>
                      <a:r>
                        <a:rPr lang="en-US" sz="2800" dirty="0">
                          <a:effectLst/>
                        </a:rPr>
                        <a:t>Paper </a:t>
                      </a:r>
                      <a:endParaRPr lang="en-US" sz="280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effectLst/>
                        </a:rPr>
                        <a:t>Portfolio</a:t>
                      </a:r>
                      <a:r>
                        <a:rPr lang="en-US" sz="2800" baseline="0" dirty="0" smtClean="0">
                          <a:effectLst/>
                        </a:rPr>
                        <a:t> </a:t>
                      </a:r>
                      <a:endParaRPr lang="en-US" sz="28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Journaling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Artistic/</a:t>
                      </a:r>
                      <a:r>
                        <a:rPr lang="en-US" sz="2800" baseline="0" dirty="0" smtClean="0">
                          <a:effectLst/>
                        </a:rPr>
                        <a:t>Musical Creation or Performance</a:t>
                      </a:r>
                      <a:endParaRPr lang="en-US" sz="28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Class Presentation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effectLst/>
                        </a:rPr>
                        <a:t>Online Forum Discussion </a:t>
                      </a:r>
                      <a:endParaRPr lang="en-US" sz="2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193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i="1" cap="none" dirty="0" smtClean="0"/>
              <a:t>Yes You Can!</a:t>
            </a:r>
            <a:endParaRPr lang="en-US" cap="non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096B-3A39-4FD1-ACC1-6086D8958CED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3" t="14543" r="71281" b="74691"/>
          <a:stretch/>
        </p:blipFill>
        <p:spPr bwMode="auto">
          <a:xfrm>
            <a:off x="304800" y="0"/>
            <a:ext cx="1668452" cy="103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04800" y="1447800"/>
            <a:ext cx="8153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Presentation Objectives</a:t>
            </a:r>
          </a:p>
          <a:p>
            <a:endParaRPr lang="en-US" sz="2400" dirty="0"/>
          </a:p>
          <a:p>
            <a:r>
              <a:rPr lang="en-US" sz="2400" b="1" dirty="0" smtClean="0"/>
              <a:t>After this presentation, participants will be able to:</a:t>
            </a:r>
          </a:p>
          <a:p>
            <a:endParaRPr lang="en-US" sz="24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/>
              <a:t>Create their own Templates for Assessment documentation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/>
              <a:t>Create their own Perpetual Assessment Calendar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25602" name="Picture 2" descr="Image result for &quot;Stress Relief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191000"/>
            <a:ext cx="4762501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54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i="1" cap="none" dirty="0" smtClean="0"/>
              <a:t>Yes You Can!</a:t>
            </a:r>
            <a:br>
              <a:rPr lang="en-US" i="1" cap="none" dirty="0" smtClean="0"/>
            </a:br>
            <a:endParaRPr lang="en-US" cap="non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096B-3A39-4FD1-ACC1-6086D8958CED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3" t="14543" r="71281" b="74691"/>
          <a:stretch/>
        </p:blipFill>
        <p:spPr bwMode="auto">
          <a:xfrm>
            <a:off x="304800" y="0"/>
            <a:ext cx="1668452" cy="103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25826" y="1189262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* </a:t>
            </a:r>
            <a:r>
              <a:rPr lang="en-US" sz="2800" b="1" dirty="0" smtClean="0"/>
              <a:t>GO TO PAGE 8 IN THE HANDOUTS * </a:t>
            </a:r>
            <a:endParaRPr lang="en-US" sz="2800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303801"/>
              </p:ext>
            </p:extLst>
          </p:nvPr>
        </p:nvGraphicFramePr>
        <p:xfrm>
          <a:off x="838200" y="1905000"/>
          <a:ext cx="7505700" cy="48463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05700"/>
              </a:tblGrid>
              <a:tr h="48463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u="sng" dirty="0" smtClean="0">
                          <a:effectLst/>
                        </a:rPr>
                        <a:t>What are Direct Measures?</a:t>
                      </a:r>
                      <a:endParaRPr lang="en-US" sz="28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u="none" strike="noStrike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Exam</a:t>
                      </a:r>
                      <a:endParaRPr lang="en-US" sz="28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Quiz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Short</a:t>
                      </a:r>
                      <a:r>
                        <a:rPr lang="en-US" sz="2800" baseline="0" dirty="0" smtClean="0">
                          <a:effectLst/>
                        </a:rPr>
                        <a:t> Essay</a:t>
                      </a:r>
                      <a:r>
                        <a:rPr lang="en-US" sz="2800" dirty="0" smtClean="0">
                          <a:effectLst/>
                        </a:rPr>
                        <a:t> </a:t>
                      </a:r>
                      <a:endParaRPr lang="en-US" sz="28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Term </a:t>
                      </a:r>
                      <a:r>
                        <a:rPr lang="en-US" sz="2800" dirty="0">
                          <a:effectLst/>
                        </a:rPr>
                        <a:t>Paper </a:t>
                      </a:r>
                      <a:endParaRPr lang="en-US" sz="280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effectLst/>
                        </a:rPr>
                        <a:t>Portfolio</a:t>
                      </a:r>
                      <a:r>
                        <a:rPr lang="en-US" sz="2800" baseline="0" dirty="0" smtClean="0">
                          <a:effectLst/>
                        </a:rPr>
                        <a:t> </a:t>
                      </a:r>
                      <a:endParaRPr lang="en-US" sz="28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Journaling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Artistic/</a:t>
                      </a:r>
                      <a:r>
                        <a:rPr lang="en-US" sz="2800" baseline="0" dirty="0" smtClean="0">
                          <a:effectLst/>
                        </a:rPr>
                        <a:t>Musical Creation or Performance</a:t>
                      </a:r>
                      <a:endParaRPr lang="en-US" sz="28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Class Presentation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effectLst/>
                        </a:rPr>
                        <a:t>Online Forum Discussion </a:t>
                      </a:r>
                      <a:endParaRPr lang="en-US" sz="2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093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i="1" cap="none" dirty="0" smtClean="0"/>
              <a:t>Yes You Can!</a:t>
            </a:r>
            <a:br>
              <a:rPr lang="en-US" i="1" cap="none" dirty="0" smtClean="0"/>
            </a:br>
            <a:endParaRPr lang="en-US" cap="non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096B-3A39-4FD1-ACC1-6086D8958CED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3" t="14543" r="71281" b="74691"/>
          <a:stretch/>
        </p:blipFill>
        <p:spPr bwMode="auto">
          <a:xfrm>
            <a:off x="304800" y="0"/>
            <a:ext cx="1668452" cy="103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0" y="1035426"/>
            <a:ext cx="61766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Step #6</a:t>
            </a:r>
          </a:p>
          <a:p>
            <a:pPr algn="ctr"/>
            <a:r>
              <a:rPr lang="en-US" sz="2800" b="1" dirty="0" smtClean="0"/>
              <a:t>Creating Rubrics – Quantifiable Data</a:t>
            </a:r>
            <a:endParaRPr lang="en-US" sz="2800" b="1" dirty="0"/>
          </a:p>
        </p:txBody>
      </p:sp>
      <p:pic>
        <p:nvPicPr>
          <p:cNvPr id="7" name="Picture 4" descr="http://img-aws.ehowcdn.com/615x200/ds-photo/getty/article/228/139/466470311_X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09800"/>
            <a:ext cx="69723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19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i="1" cap="none" dirty="0" smtClean="0"/>
              <a:t>Yes You Can!</a:t>
            </a:r>
            <a:br>
              <a:rPr lang="en-US" i="1" cap="none" dirty="0" smtClean="0"/>
            </a:br>
            <a:endParaRPr lang="en-US" cap="non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096B-3A39-4FD1-ACC1-6086D8958CED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3" t="14543" r="71281" b="74691"/>
          <a:stretch/>
        </p:blipFill>
        <p:spPr bwMode="auto">
          <a:xfrm>
            <a:off x="304800" y="0"/>
            <a:ext cx="1668452" cy="103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52600" y="1498147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* </a:t>
            </a:r>
            <a:r>
              <a:rPr lang="en-US" sz="2800" b="1" dirty="0" smtClean="0"/>
              <a:t>GO TO PAGE 9 IN THE HANDOUTS * </a:t>
            </a:r>
            <a:endParaRPr lang="en-US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55" t="37696" r="28053" b="32072"/>
          <a:stretch/>
        </p:blipFill>
        <p:spPr bwMode="auto">
          <a:xfrm>
            <a:off x="152400" y="2891787"/>
            <a:ext cx="8839200" cy="32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777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i="1" cap="none" dirty="0" smtClean="0"/>
              <a:t>Yes You Can!</a:t>
            </a:r>
            <a:br>
              <a:rPr lang="en-US" i="1" cap="none" dirty="0" smtClean="0"/>
            </a:br>
            <a:endParaRPr lang="en-US" cap="non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096B-3A39-4FD1-ACC1-6086D8958CED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3" t="14543" r="71281" b="74691"/>
          <a:stretch/>
        </p:blipFill>
        <p:spPr bwMode="auto">
          <a:xfrm>
            <a:off x="304800" y="0"/>
            <a:ext cx="1668452" cy="103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s://s-media-cache-ak0.pinimg.com/236x/15/82/46/158246f318f8b18dda3b672f877ef5f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879" y="1669594"/>
            <a:ext cx="2571750" cy="384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27322" y="5398919"/>
            <a:ext cx="27276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#3 Appropriateness </a:t>
            </a:r>
            <a:r>
              <a:rPr lang="en-US" sz="2400" b="1" dirty="0">
                <a:solidFill>
                  <a:srgbClr val="0070C0"/>
                </a:solidFill>
              </a:rPr>
              <a:t>of Costume </a:t>
            </a:r>
            <a:r>
              <a:rPr lang="en-US" sz="2400" b="1" dirty="0" smtClean="0">
                <a:solidFill>
                  <a:srgbClr val="0070C0"/>
                </a:solidFill>
              </a:rPr>
              <a:t>for Sailor-Themed Tap Dance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386" y="692727"/>
            <a:ext cx="8866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chemeClr val="bg1"/>
                </a:solidFill>
              </a:rPr>
              <a:t>PRACTICE</a:t>
            </a:r>
          </a:p>
        </p:txBody>
      </p:sp>
      <p:pic>
        <p:nvPicPr>
          <p:cNvPr id="1030" name="Picture 6" descr="http://theballetbarre.files.wordpress.com/2013/02/revolutiondance_tight-rop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979" y="2019020"/>
            <a:ext cx="2917290" cy="388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spirit.scene7.com/is/image/Spirit/01116003-a?$Thumbnail$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82" y="2218499"/>
            <a:ext cx="2962554" cy="371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860" y="5931931"/>
            <a:ext cx="32628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EA7500"/>
                </a:solidFill>
              </a:rPr>
              <a:t>#1 How well costume is made and fits</a:t>
            </a:r>
            <a:endParaRPr lang="en-US" sz="2400" b="1" dirty="0">
              <a:solidFill>
                <a:srgbClr val="EA75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92979" y="5931932"/>
            <a:ext cx="34395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#2 Colorfulness of the Costume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590798" y="1212634"/>
            <a:ext cx="5120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* </a:t>
            </a:r>
            <a:r>
              <a:rPr lang="en-US" sz="2800" b="1" dirty="0" smtClean="0"/>
              <a:t>PAGE 9 IN THE HANDOUTS *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18340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i="1" cap="none" dirty="0" smtClean="0"/>
              <a:t>Yes You Can!</a:t>
            </a:r>
            <a:br>
              <a:rPr lang="en-US" i="1" cap="none" dirty="0" smtClean="0"/>
            </a:br>
            <a:endParaRPr lang="en-US" cap="non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096B-3A39-4FD1-ACC1-6086D8958CED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3" t="14543" r="71281" b="74691"/>
          <a:stretch/>
        </p:blipFill>
        <p:spPr bwMode="auto">
          <a:xfrm>
            <a:off x="304800" y="0"/>
            <a:ext cx="1668452" cy="103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118539"/>
              </p:ext>
            </p:extLst>
          </p:nvPr>
        </p:nvGraphicFramePr>
        <p:xfrm>
          <a:off x="1143000" y="2514600"/>
          <a:ext cx="6705600" cy="2523536"/>
        </p:xfrm>
        <a:graphic>
          <a:graphicData uri="http://schemas.openxmlformats.org/drawingml/2006/table">
            <a:tbl>
              <a:tblPr/>
              <a:tblGrid>
                <a:gridCol w="1306286"/>
                <a:gridCol w="1741714"/>
                <a:gridCol w="1828800"/>
                <a:gridCol w="1828800"/>
              </a:tblGrid>
              <a:tr h="49818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RUBRIC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RESULTS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52420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Element #1 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Element #2 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Element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#3 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0959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Student 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0959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Student 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0959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Student 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0959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Student 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743200" y="5181600"/>
            <a:ext cx="403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Assessment Scale:</a:t>
            </a:r>
          </a:p>
          <a:p>
            <a:r>
              <a:rPr lang="en-US" sz="2400" b="1" dirty="0" smtClean="0"/>
              <a:t>Mastery = 30 pts</a:t>
            </a:r>
          </a:p>
          <a:p>
            <a:r>
              <a:rPr lang="en-US" sz="2400" b="1" dirty="0" smtClean="0"/>
              <a:t>Proficiency = 20 pts</a:t>
            </a:r>
          </a:p>
          <a:p>
            <a:r>
              <a:rPr lang="en-US" sz="2400" b="1" dirty="0" smtClean="0"/>
              <a:t>Needs Improvement = 10 pts </a:t>
            </a:r>
            <a:endParaRPr lang="en-US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447800" y="148081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* GO TO PAGE 10 IN THE HANDOUTS *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18040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i="1" cap="none" dirty="0" smtClean="0"/>
              <a:t>Yes You Can!</a:t>
            </a:r>
            <a:br>
              <a:rPr lang="en-US" i="1" cap="none" dirty="0" smtClean="0"/>
            </a:br>
            <a:endParaRPr lang="en-US" cap="non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096B-3A39-4FD1-ACC1-6086D8958CED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3" t="14543" r="71281" b="74691"/>
          <a:stretch/>
        </p:blipFill>
        <p:spPr bwMode="auto">
          <a:xfrm>
            <a:off x="304800" y="0"/>
            <a:ext cx="1668452" cy="103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390650" y="720483"/>
            <a:ext cx="66675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 smtClean="0"/>
              <a:t>Filling in the Spreadsheet</a:t>
            </a:r>
            <a:endParaRPr lang="en-US" sz="2800" dirty="0" smtClean="0"/>
          </a:p>
          <a:p>
            <a:pPr algn="ctr"/>
            <a:r>
              <a:rPr lang="en-US" sz="2800" b="1" dirty="0" smtClean="0"/>
              <a:t>* PAGE 10 IN THE HANDOUTS * </a:t>
            </a:r>
            <a:endParaRPr lang="en-US" sz="28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" t="3316" r="1119" b="3353"/>
          <a:stretch/>
        </p:blipFill>
        <p:spPr bwMode="auto">
          <a:xfrm>
            <a:off x="274983" y="1900264"/>
            <a:ext cx="8483084" cy="3886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590800" y="5759240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Mastery = 30 pts</a:t>
            </a:r>
          </a:p>
          <a:p>
            <a:r>
              <a:rPr lang="en-US" sz="2400" b="1" dirty="0" smtClean="0"/>
              <a:t>Proficiency = 20 pts</a:t>
            </a:r>
          </a:p>
          <a:p>
            <a:r>
              <a:rPr lang="en-US" sz="2400" b="1" dirty="0" smtClean="0"/>
              <a:t>Needs Improvement = 10 pts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1100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i="1" cap="none" dirty="0" smtClean="0"/>
              <a:t>Yes You Can!</a:t>
            </a:r>
            <a:br>
              <a:rPr lang="en-US" i="1" cap="none" dirty="0" smtClean="0"/>
            </a:br>
            <a:endParaRPr lang="en-US" cap="non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096B-3A39-4FD1-ACC1-6086D8958CED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3" t="14543" r="71281" b="74691"/>
          <a:stretch/>
        </p:blipFill>
        <p:spPr bwMode="auto">
          <a:xfrm>
            <a:off x="304800" y="0"/>
            <a:ext cx="1668452" cy="103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http://www.appvance.com/wp-content/uploads/2015/04/o.2429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812756"/>
            <a:ext cx="5410200" cy="4057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4679" y="1447800"/>
            <a:ext cx="85344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/>
          </a:p>
          <a:p>
            <a:pPr algn="ctr"/>
            <a:r>
              <a:rPr lang="en-US" sz="2800" b="1" dirty="0">
                <a:solidFill>
                  <a:srgbClr val="3333FF"/>
                </a:solidFill>
              </a:rPr>
              <a:t>AT LEAST 70% OF THE STUDENTS </a:t>
            </a:r>
            <a:endParaRPr lang="en-US" sz="2800" b="1" dirty="0" smtClean="0">
              <a:solidFill>
                <a:srgbClr val="3333FF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3333FF"/>
                </a:solidFill>
              </a:rPr>
              <a:t>SHOULD </a:t>
            </a:r>
            <a:r>
              <a:rPr lang="en-US" sz="2800" b="1" dirty="0">
                <a:solidFill>
                  <a:srgbClr val="3333FF"/>
                </a:solidFill>
              </a:rPr>
              <a:t>BE AT THE PROFICIENCY </a:t>
            </a:r>
            <a:r>
              <a:rPr lang="en-US" sz="2800" b="1" dirty="0" smtClean="0">
                <a:solidFill>
                  <a:srgbClr val="3333FF"/>
                </a:solidFill>
              </a:rPr>
              <a:t>LEVEL </a:t>
            </a:r>
            <a:endParaRPr lang="en-US" sz="2800" b="1" dirty="0">
              <a:solidFill>
                <a:srgbClr val="3333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1035424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Establish a Benchmark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5701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i="1" cap="none" dirty="0" smtClean="0"/>
              <a:t>Yes You Can!</a:t>
            </a:r>
            <a:br>
              <a:rPr lang="en-US" i="1" cap="none" dirty="0" smtClean="0"/>
            </a:br>
            <a:endParaRPr lang="en-US" cap="non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096B-3A39-4FD1-ACC1-6086D8958CED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3" t="14543" r="71281" b="74691"/>
          <a:stretch/>
        </p:blipFill>
        <p:spPr bwMode="auto">
          <a:xfrm>
            <a:off x="304800" y="0"/>
            <a:ext cx="1668452" cy="103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712502" y="838200"/>
            <a:ext cx="78862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/>
              <a:t>Step #</a:t>
            </a:r>
            <a:r>
              <a:rPr lang="en-US" sz="2800" b="1" u="sng" dirty="0" smtClean="0"/>
              <a:t>8</a:t>
            </a:r>
          </a:p>
          <a:p>
            <a:pPr algn="ctr"/>
            <a:r>
              <a:rPr lang="en-US" sz="2800" b="1" dirty="0" smtClean="0"/>
              <a:t>Analyzing </a:t>
            </a:r>
            <a:r>
              <a:rPr lang="en-US" sz="2800" b="1" dirty="0"/>
              <a:t>Data from the </a:t>
            </a:r>
            <a:r>
              <a:rPr lang="en-US" sz="2800" b="1" dirty="0" smtClean="0"/>
              <a:t>Spreadsheets</a:t>
            </a:r>
          </a:p>
        </p:txBody>
      </p:sp>
      <p:pic>
        <p:nvPicPr>
          <p:cNvPr id="7170" name="Picture 2" descr="http://www.ido-dance.com/ceis_data/2/pix_competitions/67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47" b="7408"/>
          <a:stretch/>
        </p:blipFill>
        <p:spPr bwMode="auto">
          <a:xfrm>
            <a:off x="1780916" y="2024186"/>
            <a:ext cx="5788615" cy="4833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97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i="1" cap="none" dirty="0" smtClean="0"/>
              <a:t>Yes You Can!</a:t>
            </a:r>
            <a:br>
              <a:rPr lang="en-US" i="1" cap="none" dirty="0" smtClean="0"/>
            </a:br>
            <a:endParaRPr lang="en-US" cap="non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096B-3A39-4FD1-ACC1-6086D8958CED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3" t="14543" r="71281" b="74691"/>
          <a:stretch/>
        </p:blipFill>
        <p:spPr bwMode="auto">
          <a:xfrm>
            <a:off x="304800" y="0"/>
            <a:ext cx="1668452" cy="103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779993" y="1014157"/>
            <a:ext cx="78862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* GO TO PAGE 11 IN THE HANDOUTS *</a:t>
            </a:r>
          </a:p>
        </p:txBody>
      </p:sp>
      <p:pic>
        <p:nvPicPr>
          <p:cNvPr id="7170" name="Picture 2" descr="http://www.ido-dance.com/ceis_data/2/pix_competitions/67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47" b="7408"/>
          <a:stretch/>
        </p:blipFill>
        <p:spPr bwMode="auto">
          <a:xfrm>
            <a:off x="1780916" y="2024186"/>
            <a:ext cx="5788615" cy="4833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81400" y="1500966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chemeClr val="bg1"/>
                </a:solidFill>
              </a:rPr>
              <a:t>PRACTICE</a:t>
            </a:r>
            <a:endParaRPr lang="en-US" sz="28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34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i="1" cap="none" dirty="0" smtClean="0"/>
              <a:t>Yes You Can!</a:t>
            </a:r>
            <a:br>
              <a:rPr lang="en-US" i="1" cap="none" dirty="0" smtClean="0"/>
            </a:br>
            <a:endParaRPr lang="en-US" cap="non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096B-3A39-4FD1-ACC1-6086D8958CED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3" t="14543" r="71281" b="74691"/>
          <a:stretch/>
        </p:blipFill>
        <p:spPr bwMode="auto">
          <a:xfrm>
            <a:off x="304800" y="0"/>
            <a:ext cx="1668452" cy="103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44833" y="1130101"/>
            <a:ext cx="691470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Improving </a:t>
            </a:r>
            <a:r>
              <a:rPr lang="en-US" sz="2800" b="1" dirty="0"/>
              <a:t>Student Learning and Teaching</a:t>
            </a:r>
            <a:endParaRPr lang="en-US" sz="2800" dirty="0"/>
          </a:p>
          <a:p>
            <a:pPr algn="ctr"/>
            <a:r>
              <a:rPr lang="en-US" sz="2400" dirty="0"/>
              <a:t> </a:t>
            </a:r>
          </a:p>
        </p:txBody>
      </p:sp>
      <p:pic>
        <p:nvPicPr>
          <p:cNvPr id="5122" name="Picture 2" descr="https://mww1954.files.wordpress.com/2012/08/missing-the-go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8299"/>
            <a:ext cx="4343400" cy="325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Image result for &quot;missing the goal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60375" y="6400800"/>
            <a:ext cx="8683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Element #1 = 75%   *   </a:t>
            </a:r>
            <a:r>
              <a:rPr lang="en-US" sz="2400" b="1" dirty="0" smtClean="0">
                <a:solidFill>
                  <a:srgbClr val="FF0000"/>
                </a:solidFill>
              </a:rPr>
              <a:t>Element #2 = 25%</a:t>
            </a:r>
            <a:r>
              <a:rPr lang="en-US" sz="2400" b="1" dirty="0" smtClean="0"/>
              <a:t>    *   Element #3 = 100%</a:t>
            </a:r>
            <a:endParaRPr lang="en-US" sz="2400" b="1" dirty="0"/>
          </a:p>
        </p:txBody>
      </p:sp>
      <p:pic>
        <p:nvPicPr>
          <p:cNvPr id="5128" name="Picture 8" descr="http://www.fullfocus.co.nz/assets/images/_resampled/SetWidth250-Hitting-the-targe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48000"/>
            <a:ext cx="4314491" cy="324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4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i="1" cap="none" dirty="0" smtClean="0"/>
              <a:t>Yes You Can!</a:t>
            </a:r>
            <a:endParaRPr lang="en-US" cap="non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096B-3A39-4FD1-ACC1-6086D8958CED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3" t="14543" r="71281" b="74691"/>
          <a:stretch/>
        </p:blipFill>
        <p:spPr bwMode="auto">
          <a:xfrm>
            <a:off x="304800" y="0"/>
            <a:ext cx="1668452" cy="103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0565" y="1035426"/>
            <a:ext cx="6400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charset="0"/>
              <a:buChar char="•"/>
            </a:pPr>
            <a:r>
              <a:rPr lang="en-US" sz="2800" b="1" dirty="0" smtClean="0"/>
              <a:t>GO TO PAGE 2 IN THE HANDOUTS *</a:t>
            </a:r>
          </a:p>
          <a:p>
            <a:pPr algn="ctr"/>
            <a:endParaRPr lang="en-US" sz="1000" b="1" dirty="0" smtClean="0"/>
          </a:p>
          <a:p>
            <a:pPr algn="ctr"/>
            <a:r>
              <a:rPr lang="en-US" sz="2800" b="1" dirty="0" smtClean="0"/>
              <a:t>10 Basic Steps to Assessment</a:t>
            </a:r>
            <a:endParaRPr lang="en-US" sz="2800" b="1" dirty="0"/>
          </a:p>
        </p:txBody>
      </p:sp>
      <p:pic>
        <p:nvPicPr>
          <p:cNvPr id="10" name="Picture 2" descr="http://www.angor.co.za/assets/uploads/news/2014/09/step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12108"/>
            <a:ext cx="6172200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12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i="1" cap="none" dirty="0" smtClean="0"/>
              <a:t>Yes You Can!</a:t>
            </a:r>
            <a:br>
              <a:rPr lang="en-US" i="1" cap="none" dirty="0" smtClean="0"/>
            </a:br>
            <a:endParaRPr lang="en-US" cap="non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096B-3A39-4FD1-ACC1-6086D8958CED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3" t="14543" r="71281" b="74691"/>
          <a:stretch/>
        </p:blipFill>
        <p:spPr bwMode="auto">
          <a:xfrm>
            <a:off x="304800" y="0"/>
            <a:ext cx="1668452" cy="103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0" y="838200"/>
            <a:ext cx="5943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>
                <a:ea typeface="Calibri"/>
                <a:cs typeface="Times New Roman"/>
              </a:rPr>
              <a:t>Step #9</a:t>
            </a:r>
            <a:endParaRPr lang="en-US" sz="2800" b="1" dirty="0">
              <a:ea typeface="Calibri"/>
              <a:cs typeface="Times New Roman"/>
            </a:endParaRPr>
          </a:p>
          <a:p>
            <a:pPr algn="ctr"/>
            <a:r>
              <a:rPr lang="en-US" sz="2800" b="1" dirty="0" smtClean="0">
                <a:ea typeface="Calibri"/>
                <a:cs typeface="Times New Roman"/>
              </a:rPr>
              <a:t>Creating a </a:t>
            </a:r>
            <a:r>
              <a:rPr lang="en-US" sz="2800" b="1" dirty="0">
                <a:ea typeface="Calibri"/>
                <a:cs typeface="Times New Roman"/>
              </a:rPr>
              <a:t>Program Assessment Report</a:t>
            </a:r>
          </a:p>
        </p:txBody>
      </p:sp>
      <p:pic>
        <p:nvPicPr>
          <p:cNvPr id="8194" name="Picture 2" descr="https://encrypted-tbn3.gstatic.com/images?q=tbn:ANd9GcS6dy_jbCUSOWDHwxhn_v3ft0G9LeND9mcspsLwo3R-bXQWS1i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51" y="1966633"/>
            <a:ext cx="7317698" cy="4869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32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i="1" cap="none" dirty="0" smtClean="0"/>
              <a:t>Yes You Can!</a:t>
            </a:r>
            <a:br>
              <a:rPr lang="en-US" i="1" cap="none" dirty="0" smtClean="0"/>
            </a:br>
            <a:endParaRPr lang="en-US" cap="non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096B-3A39-4FD1-ACC1-6086D8958CED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3" t="14543" r="71281" b="74691"/>
          <a:stretch/>
        </p:blipFill>
        <p:spPr bwMode="auto">
          <a:xfrm>
            <a:off x="304800" y="0"/>
            <a:ext cx="1668452" cy="103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64.207.154.48/wp-content/uploads/2014/05/12-Myths-About-Luck-We-Want-to-Believe-photo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026" y="2219414"/>
            <a:ext cx="6928490" cy="461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28800" y="11430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* GO TO PAGE 12 IN THE HANDOUTS *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58340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i="1" cap="none" dirty="0" smtClean="0"/>
              <a:t>Yes You Can!</a:t>
            </a:r>
            <a:br>
              <a:rPr lang="en-US" i="1" cap="none" dirty="0" smtClean="0"/>
            </a:br>
            <a:endParaRPr lang="en-US" cap="non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096B-3A39-4FD1-ACC1-6086D8958CED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3" t="14543" r="71281" b="74691"/>
          <a:stretch/>
        </p:blipFill>
        <p:spPr bwMode="auto">
          <a:xfrm>
            <a:off x="304800" y="0"/>
            <a:ext cx="1668452" cy="103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780353"/>
            <a:ext cx="73719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Step #10</a:t>
            </a:r>
          </a:p>
          <a:p>
            <a:pPr algn="ctr"/>
            <a:r>
              <a:rPr lang="en-US" sz="2800" b="1" dirty="0" smtClean="0"/>
              <a:t>Creating a Perpetual Assessment Calendar</a:t>
            </a:r>
            <a:endParaRPr lang="en-US" sz="2800" b="1" dirty="0"/>
          </a:p>
        </p:txBody>
      </p:sp>
      <p:pic>
        <p:nvPicPr>
          <p:cNvPr id="10244" name="Picture 4" descr="https://www.roanokechowan.edu/wp-content/uploads/2012/05/calenda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159" y="2309890"/>
            <a:ext cx="6064147" cy="4548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52601" y="1734460"/>
            <a:ext cx="607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* </a:t>
            </a:r>
            <a:r>
              <a:rPr lang="en-US" sz="2800" b="1" dirty="0" smtClean="0"/>
              <a:t>GO TO PAGE 13 IN THE HANDOUTS *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99138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Autofit/>
          </a:bodyPr>
          <a:lstStyle/>
          <a:p>
            <a:r>
              <a:rPr lang="en-US" i="1" cap="none" dirty="0" smtClean="0"/>
              <a:t>Yes You Can!</a:t>
            </a:r>
            <a:br>
              <a:rPr lang="en-US" i="1" cap="none" dirty="0" smtClean="0"/>
            </a:br>
            <a:r>
              <a:rPr lang="en-US" cap="none" dirty="0" smtClean="0"/>
              <a:t>How to Start from Scratch and</a:t>
            </a:r>
            <a:br>
              <a:rPr lang="en-US" cap="none" dirty="0" smtClean="0"/>
            </a:br>
            <a:r>
              <a:rPr lang="en-US" cap="none" dirty="0" smtClean="0"/>
              <a:t> Succeed at Assessment in One Year</a:t>
            </a:r>
            <a:endParaRPr lang="en-US" cap="non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096B-3A39-4FD1-ACC1-6086D8958CED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3" t="14543" r="71281" b="74691"/>
          <a:stretch/>
        </p:blipFill>
        <p:spPr bwMode="auto">
          <a:xfrm>
            <a:off x="304800" y="0"/>
            <a:ext cx="1668452" cy="103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 descr="http://www.treadmillrunway.com/wp-content/uploads/2012/07/yes_you_ca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5" t="12300" r="22636" b="16150"/>
          <a:stretch/>
        </p:blipFill>
        <p:spPr bwMode="auto">
          <a:xfrm>
            <a:off x="327837" y="1830572"/>
            <a:ext cx="2707375" cy="422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i1.wp.com/dailyps.com/wp-content/uploads/2014/08/yes-you-can.jpg?resize=513%2C33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9" y="3921642"/>
            <a:ext cx="4355507" cy="287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no image available    Yes You Can 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9" y="1312235"/>
            <a:ext cx="3228753" cy="2421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78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i="1" cap="none" dirty="0" smtClean="0"/>
              <a:t>Yes You Can!</a:t>
            </a:r>
            <a:br>
              <a:rPr lang="en-US" i="1" cap="none" dirty="0" smtClean="0"/>
            </a:br>
            <a:endParaRPr lang="en-US" cap="non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096B-3A39-4FD1-ACC1-6086D8958CED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3" t="14543" r="71281" b="74691"/>
          <a:stretch/>
        </p:blipFill>
        <p:spPr bwMode="auto">
          <a:xfrm>
            <a:off x="304800" y="0"/>
            <a:ext cx="1668452" cy="103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http://www.psdbox.com/wp-content/uploads/2012/04/loneliness-manipulation-photoshop-tutorial-1400x48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9804"/>
            <a:ext cx="9153071" cy="313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21352" y="826705"/>
            <a:ext cx="49103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Step #1</a:t>
            </a:r>
          </a:p>
          <a:p>
            <a:pPr algn="ctr"/>
            <a:r>
              <a:rPr lang="en-US" sz="2800" b="1" dirty="0" smtClean="0"/>
              <a:t>Creating an Assessment Team</a:t>
            </a:r>
            <a:endParaRPr lang="en-US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667000" y="1780812"/>
            <a:ext cx="55466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Faculty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Dean or Administrative Authority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“Point Person”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Administrative Assistant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79007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i="1" cap="none" dirty="0" smtClean="0"/>
              <a:t/>
            </a:r>
            <a:br>
              <a:rPr lang="en-US" i="1" cap="none" dirty="0" smtClean="0"/>
            </a:br>
            <a:r>
              <a:rPr lang="en-US" sz="3100" i="1" cap="none" dirty="0" smtClean="0"/>
              <a:t>Yes You Can!</a:t>
            </a:r>
            <a:br>
              <a:rPr lang="en-US" sz="3100" i="1" cap="none" dirty="0" smtClean="0"/>
            </a:br>
            <a:endParaRPr lang="en-US" sz="3100" u="sng" cap="non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096B-3A39-4FD1-ACC1-6086D8958CED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3" t="14543" r="71281" b="74691"/>
          <a:stretch/>
        </p:blipFill>
        <p:spPr bwMode="auto">
          <a:xfrm>
            <a:off x="304800" y="0"/>
            <a:ext cx="1668452" cy="103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://www.angor.co.za/assets/uploads/news/2014/09/step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88101"/>
            <a:ext cx="4372398" cy="327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72398" y="3392557"/>
            <a:ext cx="4800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8FD6"/>
                </a:solidFill>
              </a:rPr>
              <a:t>Specific Skills and Knowledge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8FD6"/>
                </a:solidFill>
              </a:rPr>
              <a:t>Tag Line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8FD6"/>
                </a:solidFill>
              </a:rPr>
              <a:t>Action Verbs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8FD6"/>
                </a:solidFill>
              </a:rPr>
              <a:t>Limit Goals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637408" y="947002"/>
            <a:ext cx="369165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u="sng" dirty="0"/>
              <a:t>Step </a:t>
            </a:r>
            <a:r>
              <a:rPr lang="en-US" sz="2800" b="1" u="sng" dirty="0" smtClean="0"/>
              <a:t>#2</a:t>
            </a:r>
          </a:p>
          <a:p>
            <a:pPr algn="ctr"/>
            <a:r>
              <a:rPr lang="en-US" sz="2800" b="1" dirty="0" smtClean="0"/>
              <a:t>Creating Program Goals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74686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i="1" cap="none" dirty="0" smtClean="0"/>
              <a:t/>
            </a:r>
            <a:br>
              <a:rPr lang="en-US" i="1" cap="none" dirty="0" smtClean="0"/>
            </a:br>
            <a:r>
              <a:rPr lang="en-US" sz="3100" i="1" cap="none" dirty="0" smtClean="0"/>
              <a:t>Yes You Can!</a:t>
            </a:r>
            <a:br>
              <a:rPr lang="en-US" sz="3100" i="1" cap="none" dirty="0" smtClean="0"/>
            </a:br>
            <a:endParaRPr lang="en-US" sz="3100" u="sng" cap="non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096B-3A39-4FD1-ACC1-6086D8958CED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3" t="14543" r="71281" b="74691"/>
          <a:stretch/>
        </p:blipFill>
        <p:spPr bwMode="auto">
          <a:xfrm>
            <a:off x="304800" y="0"/>
            <a:ext cx="1668452" cy="103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http://ksno.net/wp-content/uploads/2014/10/mjs-frost_nic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802664"/>
            <a:ext cx="4728226" cy="356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41.media.tumblr.com/tumblr_m8ha4laLiG1rd09beo1_54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54" y="1371599"/>
            <a:ext cx="3479596" cy="442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1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i="1" cap="none" dirty="0" smtClean="0"/>
              <a:t/>
            </a:r>
            <a:br>
              <a:rPr lang="en-US" i="1" cap="none" dirty="0" smtClean="0"/>
            </a:br>
            <a:r>
              <a:rPr lang="en-US" sz="3100" i="1" cap="none" dirty="0" smtClean="0"/>
              <a:t>Yes You Can!</a:t>
            </a:r>
            <a:br>
              <a:rPr lang="en-US" sz="3100" i="1" cap="none" dirty="0" smtClean="0"/>
            </a:br>
            <a:endParaRPr lang="en-US" sz="3100" u="sng" cap="non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096B-3A39-4FD1-ACC1-6086D8958CED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3" t="14543" r="71281" b="74691"/>
          <a:stretch/>
        </p:blipFill>
        <p:spPr bwMode="auto">
          <a:xfrm>
            <a:off x="304800" y="0"/>
            <a:ext cx="1668452" cy="103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http://ksno.net/wp-content/uploads/2014/10/mjs-frost_nic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783" y="2564665"/>
            <a:ext cx="4728226" cy="356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41.media.tumblr.com/tumblr_m8ha4laLiG1rd09beo1_54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54" y="2133600"/>
            <a:ext cx="3479596" cy="442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3252" y="140461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* GO TO PAGE 3 IN THE HANDOUTS *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65019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i="1" cap="none" dirty="0" smtClean="0"/>
              <a:t>Yes You Can!</a:t>
            </a:r>
            <a:br>
              <a:rPr lang="en-US" i="1" cap="none" dirty="0" smtClean="0"/>
            </a:br>
            <a:endParaRPr lang="en-US" cap="non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096B-3A39-4FD1-ACC1-6086D8958CED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3" t="14543" r="71281" b="74691"/>
          <a:stretch/>
        </p:blipFill>
        <p:spPr bwMode="auto">
          <a:xfrm>
            <a:off x="304800" y="0"/>
            <a:ext cx="1668452" cy="103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 descr="http://joygayler.com/wp-content/uploads/2012/11/multicolorgoal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192407"/>
            <a:ext cx="6172200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35087" y="870002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chemeClr val="bg1"/>
                </a:solidFill>
              </a:rPr>
              <a:t>PRACTICE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83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i="1" cap="none" dirty="0" smtClean="0"/>
              <a:t/>
            </a:r>
            <a:br>
              <a:rPr lang="en-US" i="1" cap="none" dirty="0" smtClean="0"/>
            </a:br>
            <a:r>
              <a:rPr lang="en-US" sz="3100" i="1" cap="none" dirty="0" smtClean="0"/>
              <a:t>Yes You Can!</a:t>
            </a:r>
            <a:r>
              <a:rPr lang="en-US" i="1" cap="none" dirty="0" smtClean="0"/>
              <a:t/>
            </a:r>
            <a:br>
              <a:rPr lang="en-US" i="1" cap="none" dirty="0" smtClean="0"/>
            </a:br>
            <a:endParaRPr lang="en-US" u="sng" cap="non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8096B-3A39-4FD1-ACC1-6086D8958CED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3" t="14543" r="71281" b="74691"/>
          <a:stretch/>
        </p:blipFill>
        <p:spPr bwMode="auto">
          <a:xfrm>
            <a:off x="304800" y="0"/>
            <a:ext cx="1668452" cy="103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33769" y="3008243"/>
            <a:ext cx="48006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8FD6"/>
                </a:solidFill>
              </a:rPr>
              <a:t>Specific Skills and Knowledge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8FD6"/>
                </a:solidFill>
              </a:rPr>
              <a:t>Tag Line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8FD6"/>
                </a:solidFill>
              </a:rPr>
              <a:t>Action Verb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8FD6"/>
                </a:solidFill>
              </a:rPr>
              <a:t>Limit Goals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8FD6"/>
                </a:solidFill>
              </a:rPr>
              <a:t>Align with some Program Goals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711806" y="1143000"/>
            <a:ext cx="554286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u="sng" dirty="0"/>
              <a:t>Step </a:t>
            </a:r>
            <a:r>
              <a:rPr lang="en-US" sz="2800" b="1" u="sng" dirty="0" smtClean="0"/>
              <a:t>#3</a:t>
            </a:r>
          </a:p>
          <a:p>
            <a:pPr algn="ctr"/>
            <a:r>
              <a:rPr lang="en-US" sz="2800" b="1" dirty="0" smtClean="0"/>
              <a:t>Creating Course Learning Objectives</a:t>
            </a:r>
            <a:endParaRPr lang="en-US" sz="2800" b="1" dirty="0"/>
          </a:p>
        </p:txBody>
      </p:sp>
      <p:pic>
        <p:nvPicPr>
          <p:cNvPr id="8194" name="Picture 2" descr="http://si.wsj.net/public/resources/images/PJ-AZ788_SCHOOL_G_201103081806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590800"/>
            <a:ext cx="4766898" cy="318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64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Presentation3</Template>
  <TotalTime>1307</TotalTime>
  <Words>2814</Words>
  <Application>Microsoft Office PowerPoint</Application>
  <PresentationFormat>On-screen Show (4:3)</PresentationFormat>
  <Paragraphs>484</Paragraphs>
  <Slides>33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Presentation3</vt:lpstr>
      <vt:lpstr>        Yes You Can! How to Start from Scratch  and Succeed at Assessment in One Year       </vt:lpstr>
      <vt:lpstr>Yes You Can!</vt:lpstr>
      <vt:lpstr>Yes You Can!</vt:lpstr>
      <vt:lpstr>Yes You Can! </vt:lpstr>
      <vt:lpstr> Yes You Can! </vt:lpstr>
      <vt:lpstr> Yes You Can! </vt:lpstr>
      <vt:lpstr> Yes You Can! </vt:lpstr>
      <vt:lpstr>Yes You Can! </vt:lpstr>
      <vt:lpstr> Yes You Can! </vt:lpstr>
      <vt:lpstr> Yes You Can! </vt:lpstr>
      <vt:lpstr> Yes You Can!  PRACTICE Aligning Couse Objectives with Program Goals</vt:lpstr>
      <vt:lpstr> Yes You Can! </vt:lpstr>
      <vt:lpstr>Yes You Can! </vt:lpstr>
      <vt:lpstr>Yes You Can! </vt:lpstr>
      <vt:lpstr>Yes You Can! </vt:lpstr>
      <vt:lpstr>Yes You Can! </vt:lpstr>
      <vt:lpstr>Yes You Can! </vt:lpstr>
      <vt:lpstr>Yes You Can! </vt:lpstr>
      <vt:lpstr>Yes You Can! </vt:lpstr>
      <vt:lpstr>Yes You Can! </vt:lpstr>
      <vt:lpstr>Yes You Can! </vt:lpstr>
      <vt:lpstr>Yes You Can! </vt:lpstr>
      <vt:lpstr>Yes You Can! </vt:lpstr>
      <vt:lpstr>Yes You Can! </vt:lpstr>
      <vt:lpstr>Yes You Can! </vt:lpstr>
      <vt:lpstr>Yes You Can! </vt:lpstr>
      <vt:lpstr>Yes You Can! </vt:lpstr>
      <vt:lpstr>Yes You Can! </vt:lpstr>
      <vt:lpstr>Yes You Can! </vt:lpstr>
      <vt:lpstr>Yes You Can! </vt:lpstr>
      <vt:lpstr>Yes You Can! </vt:lpstr>
      <vt:lpstr>Yes You Can! </vt:lpstr>
      <vt:lpstr>Yes You Can! How to Start from Scratch and  Succeed at Assessment in One Year</vt:lpstr>
    </vt:vector>
  </TitlesOfParts>
  <Company>Gratz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Yes You Can! How to Start from Scratch and  Succeed at Assessment in One Year</dc:title>
  <dc:creator>Ruth Sandberg</dc:creator>
  <cp:lastModifiedBy>Snyder,Tracey</cp:lastModifiedBy>
  <cp:revision>137</cp:revision>
  <cp:lastPrinted>2015-09-04T17:43:01Z</cp:lastPrinted>
  <dcterms:created xsi:type="dcterms:W3CDTF">2015-08-28T14:20:55Z</dcterms:created>
  <dcterms:modified xsi:type="dcterms:W3CDTF">2015-12-03T13:37:36Z</dcterms:modified>
</cp:coreProperties>
</file>