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8"/>
  </p:notesMasterIdLst>
  <p:sldIdLst>
    <p:sldId id="260" r:id="rId2"/>
    <p:sldId id="257" r:id="rId3"/>
    <p:sldId id="261" r:id="rId4"/>
    <p:sldId id="262" r:id="rId5"/>
    <p:sldId id="263" r:id="rId6"/>
    <p:sldId id="264" r:id="rId7"/>
    <p:sldId id="265" r:id="rId8"/>
    <p:sldId id="268" r:id="rId9"/>
    <p:sldId id="266" r:id="rId10"/>
    <p:sldId id="269" r:id="rId11"/>
    <p:sldId id="270" r:id="rId12"/>
    <p:sldId id="271" r:id="rId13"/>
    <p:sldId id="275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72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BBD41-089B-2243-8630-7268FD7785E4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3AE7E-FE04-374E-9F3C-C61EB110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5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3AE7E-FE04-374E-9F3C-C61EB11057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26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470C-9CAE-3544-A0A1-B9887E717FF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43F7-A186-3647-BF64-9A6BE319A5E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470C-9CAE-3544-A0A1-B9887E717FF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43F7-A186-3647-BF64-9A6BE319A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470C-9CAE-3544-A0A1-B9887E717FF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43F7-A186-3647-BF64-9A6BE319A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470C-9CAE-3544-A0A1-B9887E717FF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43F7-A186-3647-BF64-9A6BE319A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470C-9CAE-3544-A0A1-B9887E717FF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43F7-A186-3647-BF64-9A6BE319A5E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470C-9CAE-3544-A0A1-B9887E717FF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43F7-A186-3647-BF64-9A6BE319A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470C-9CAE-3544-A0A1-B9887E717FF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43F7-A186-3647-BF64-9A6BE319A5E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470C-9CAE-3544-A0A1-B9887E717FF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43F7-A186-3647-BF64-9A6BE319A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470C-9CAE-3544-A0A1-B9887E717FF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43F7-A186-3647-BF64-9A6BE319A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470C-9CAE-3544-A0A1-B9887E717FF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43F7-A186-3647-BF64-9A6BE319A5E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470C-9CAE-3544-A0A1-B9887E717FF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43F7-A186-3647-BF64-9A6BE319A5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06470C-9CAE-3544-A0A1-B9887E717FF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13F43F7-A186-3647-BF64-9A6BE319A5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  <a:alpha val="29000"/>
              </a:schemeClr>
            </a:gs>
            <a:gs pos="53000">
              <a:srgbClr val="FFFFFF">
                <a:alpha val="29000"/>
              </a:srgb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95374" y="568324"/>
            <a:ext cx="70485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000000"/>
                </a:solidFill>
                <a:latin typeface="Adobe Caslon Pro Bold"/>
                <a:ea typeface="ＭＳ Ｐゴシック" charset="0"/>
                <a:cs typeface="Adobe Caslon Pro Bold"/>
              </a:rPr>
              <a:t>Encouraging Faculty Development Where You Can: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000000"/>
                </a:solidFill>
                <a:latin typeface="Adobe Caslon Pro Bold"/>
                <a:ea typeface="ＭＳ Ｐゴシック" charset="0"/>
                <a:cs typeface="Adobe Caslon Pro Bold"/>
              </a:rPr>
              <a:t>Using a Review of Assessment Management Software</a:t>
            </a:r>
            <a:endParaRPr lang="en-US" sz="4000" dirty="0">
              <a:solidFill>
                <a:srgbClr val="000000"/>
              </a:solidFill>
              <a:latin typeface="Adobe Caslon Pro Bold"/>
              <a:ea typeface="ＭＳ Ｐゴシック" charset="0"/>
              <a:cs typeface="Adobe Caslon Pro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6722" y="4279278"/>
            <a:ext cx="78491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Joanne Liebman Matson | Belinda Blevins-Knabe </a:t>
            </a:r>
          </a:p>
          <a:p>
            <a:pPr algn="ctr"/>
            <a:r>
              <a:rPr lang="en-US" sz="2700" dirty="0" smtClean="0"/>
              <a:t>University of Arkansas at Little Rock</a:t>
            </a:r>
            <a:endParaRPr lang="en-US" sz="2700" dirty="0"/>
          </a:p>
        </p:txBody>
      </p:sp>
      <p:pic>
        <p:nvPicPr>
          <p:cNvPr id="3" name="Picture 2" descr="UALR-209-Wordm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00058"/>
            <a:ext cx="1700180" cy="141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535 half doo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2" b="7352"/>
          <a:stretch>
            <a:fillRect/>
          </a:stretch>
        </p:blipFill>
        <p:spPr>
          <a:xfrm>
            <a:off x="0" y="347134"/>
            <a:ext cx="9158288" cy="5427133"/>
          </a:xfrm>
        </p:spPr>
      </p:pic>
    </p:spTree>
    <p:extLst>
      <p:ext uri="{BB962C8B-B14F-4D97-AF65-F5344CB8AC3E}">
        <p14:creationId xmlns:p14="http://schemas.microsoft.com/office/powerpoint/2010/main" val="364871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odybuilding_Mr._Universe_Competi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" r="2115"/>
          <a:stretch>
            <a:fillRect/>
          </a:stretch>
        </p:blipFill>
        <p:spPr>
          <a:xfrm>
            <a:off x="128587" y="1088753"/>
            <a:ext cx="8778345" cy="5201982"/>
          </a:xfrm>
        </p:spPr>
      </p:pic>
    </p:spTree>
    <p:extLst>
      <p:ext uri="{BB962C8B-B14F-4D97-AF65-F5344CB8AC3E}">
        <p14:creationId xmlns:p14="http://schemas.microsoft.com/office/powerpoint/2010/main" val="225117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6" y="135468"/>
            <a:ext cx="9008533" cy="6722532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 			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University of Arkansas at Little Rock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Criteria for Evaluating Assessment Management Software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/>
              <a:t>1.  Functionality of the Software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/>
              <a:t>a.  Immediate necessary objectives:  The software must be able to </a:t>
            </a:r>
            <a:br>
              <a:rPr lang="en-US" b="1" dirty="0"/>
            </a:br>
            <a:endParaRPr lang="en-US" dirty="0"/>
          </a:p>
          <a:p>
            <a:r>
              <a:rPr lang="en-US" dirty="0"/>
              <a:t>Collect, store, enable scoring (including assuring inter-rater reliability), and support analyses of data of authentic, course-embedded student artifacts or performances through Blackboard for assessment</a:t>
            </a:r>
          </a:p>
          <a:p>
            <a:r>
              <a:rPr lang="en-US" dirty="0"/>
              <a:t>Do the same in non-Blackboard environments, including concurrent courses</a:t>
            </a:r>
          </a:p>
          <a:p>
            <a:r>
              <a:rPr lang="en-US" dirty="0"/>
              <a:t>Handle different types of artifacts or performances, including text documents, tests, portfolios, field experiences, demonstrations, and creative activity</a:t>
            </a:r>
          </a:p>
          <a:p>
            <a:r>
              <a:rPr lang="en-US" dirty="0"/>
              <a:t>Enable scoring of artifacts and performances with rubrics, both as class assignments by teachers and for general education and program assessment by external “juries” that include both on- and off-campus evaluators  </a:t>
            </a:r>
          </a:p>
          <a:p>
            <a:r>
              <a:rPr lang="en-US" dirty="0"/>
              <a:t>Enable creation and use of custom rubrics that are aligned with university-, program-, and discipline-established outcomes and objectives, including those outcomes already developed by the Core Curriculum Council for the general education core</a:t>
            </a:r>
          </a:p>
          <a:p>
            <a:r>
              <a:rPr lang="en-US" dirty="0"/>
              <a:t>Provide access to high quality rubrics, for example, the AAC&amp;U/LEAP rubrics</a:t>
            </a:r>
          </a:p>
          <a:p>
            <a:r>
              <a:rPr lang="en-US" dirty="0"/>
              <a:t>Connect results to student data in Banner so that analysis and reporting can be filtered according to multiple student factors</a:t>
            </a:r>
          </a:p>
          <a:p>
            <a:r>
              <a:rPr lang="en-US" dirty="0"/>
              <a:t>Aggregate results and provide flexible, accessible, and diverse reporting, visualization, and analytic tools for individual faculty and program coordinators without significant amounts of technical training</a:t>
            </a:r>
          </a:p>
          <a:p>
            <a:r>
              <a:rPr lang="en-US" dirty="0"/>
              <a:t>Facilitate campus-wide monitoring and review of assessment activities</a:t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endParaRPr lang="en-US" sz="2500" b="1" dirty="0" smtClean="0">
              <a:solidFill>
                <a:srgbClr val="990000"/>
              </a:solidFill>
              <a:latin typeface="Avenir Black"/>
              <a:cs typeface="Avenir Black"/>
            </a:endParaRPr>
          </a:p>
          <a:p>
            <a:pPr marL="0" indent="0">
              <a:buNone/>
            </a:pPr>
            <a:endParaRPr lang="en-US" sz="2500" b="1" dirty="0">
              <a:solidFill>
                <a:srgbClr val="990000"/>
              </a:solidFill>
              <a:latin typeface="Avenir Black"/>
              <a:cs typeface="Avenir Black"/>
            </a:endParaRPr>
          </a:p>
          <a:p>
            <a:pPr marL="0" indent="0">
              <a:buNone/>
            </a:pPr>
            <a:r>
              <a:rPr lang="en-US" sz="2500" b="1" dirty="0" smtClean="0">
                <a:solidFill>
                  <a:srgbClr val="990000"/>
                </a:solidFill>
                <a:latin typeface="Avenir Black"/>
                <a:cs typeface="Avenir Black"/>
              </a:rPr>
              <a:t>Full Document Is Available in Print</a:t>
            </a:r>
            <a:endParaRPr lang="en-US" sz="2500" b="1" dirty="0">
              <a:solidFill>
                <a:srgbClr val="990000"/>
              </a:solidFill>
              <a:latin typeface="Avenir Black"/>
              <a:cs typeface="Avenir Black"/>
            </a:endParaRPr>
          </a:p>
        </p:txBody>
      </p:sp>
      <p:pic>
        <p:nvPicPr>
          <p:cNvPr id="4" name="Picture 3" descr="UALR-209-Wordmark-gr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66" y="414864"/>
            <a:ext cx="1964268" cy="163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35-through doo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9" r="12909"/>
          <a:stretch>
            <a:fillRect/>
          </a:stretch>
        </p:blipFill>
        <p:spPr>
          <a:xfrm>
            <a:off x="0" y="381001"/>
            <a:ext cx="9158288" cy="5427133"/>
          </a:xfrm>
        </p:spPr>
      </p:pic>
    </p:spTree>
    <p:extLst>
      <p:ext uri="{BB962C8B-B14F-4D97-AF65-F5344CB8AC3E}">
        <p14:creationId xmlns:p14="http://schemas.microsoft.com/office/powerpoint/2010/main" val="34861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acsb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375" r="-34375"/>
          <a:stretch>
            <a:fillRect/>
          </a:stretch>
        </p:blipFill>
        <p:spPr>
          <a:xfrm>
            <a:off x="4825139" y="4496462"/>
            <a:ext cx="2614611" cy="1549399"/>
          </a:xfrm>
        </p:spPr>
      </p:pic>
      <p:pic>
        <p:nvPicPr>
          <p:cNvPr id="5" name="Picture 4" descr="abe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837" y="3637878"/>
            <a:ext cx="2015067" cy="2015067"/>
          </a:xfrm>
          <a:prstGeom prst="rect">
            <a:avLst/>
          </a:prstGeom>
        </p:spPr>
      </p:pic>
      <p:pic>
        <p:nvPicPr>
          <p:cNvPr id="6" name="Picture 5" descr="cAE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537" y="2828494"/>
            <a:ext cx="3399367" cy="558380"/>
          </a:xfrm>
          <a:prstGeom prst="rect">
            <a:avLst/>
          </a:prstGeom>
        </p:spPr>
      </p:pic>
      <p:pic>
        <p:nvPicPr>
          <p:cNvPr id="7" name="Picture 6" descr="socialwor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432" y="948267"/>
            <a:ext cx="2440775" cy="13038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4001" y="1911139"/>
            <a:ext cx="44365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venir Black"/>
                <a:cs typeface="Avenir Black"/>
              </a:rPr>
              <a:t>Traditional liberal arts and sciences</a:t>
            </a:r>
            <a:endParaRPr lang="en-US" sz="54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4684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535 5 PEOPL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488" b="-31488"/>
          <a:stretch/>
        </p:blipFill>
        <p:spPr>
          <a:xfrm>
            <a:off x="0" y="430465"/>
            <a:ext cx="9144000" cy="5374105"/>
          </a:xfrm>
        </p:spPr>
      </p:pic>
    </p:spTree>
    <p:extLst>
      <p:ext uri="{BB962C8B-B14F-4D97-AF65-F5344CB8AC3E}">
        <p14:creationId xmlns:p14="http://schemas.microsoft.com/office/powerpoint/2010/main" val="208151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utterfly cam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r="2906"/>
          <a:stretch>
            <a:fillRect/>
          </a:stretch>
        </p:blipFill>
        <p:spPr>
          <a:xfrm>
            <a:off x="0" y="317501"/>
            <a:ext cx="3093640" cy="2190750"/>
          </a:xfrm>
        </p:spPr>
      </p:pic>
      <p:sp>
        <p:nvSpPr>
          <p:cNvPr id="4" name="Rectangle 3"/>
          <p:cNvSpPr/>
          <p:nvPr/>
        </p:nvSpPr>
        <p:spPr>
          <a:xfrm>
            <a:off x="190500" y="2508251"/>
            <a:ext cx="8353425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enir Black"/>
                <a:cs typeface="Arial"/>
              </a:rPr>
              <a:t>“We are all faced with a series of great opportunities brilliantly disguised as impossible situations.” 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enir Black"/>
                <a:cs typeface="Arial"/>
              </a:rPr>
              <a:t>	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enir Black"/>
                <a:cs typeface="Arial"/>
              </a:rPr>
              <a:t>	--Charles Swindoll 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venir Black"/>
              <a:cs typeface="Arial"/>
            </a:endParaRPr>
          </a:p>
        </p:txBody>
      </p:sp>
      <p:pic>
        <p:nvPicPr>
          <p:cNvPr id="6" name="Picture 5" descr="gecko disgui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44" y="4527013"/>
            <a:ext cx="2961956" cy="230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utterfly cam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r="2906"/>
          <a:stretch>
            <a:fillRect/>
          </a:stretch>
        </p:blipFill>
        <p:spPr>
          <a:xfrm>
            <a:off x="0" y="317501"/>
            <a:ext cx="3093640" cy="2190750"/>
          </a:xfrm>
        </p:spPr>
      </p:pic>
      <p:sp>
        <p:nvSpPr>
          <p:cNvPr id="4" name="Rectangle 3"/>
          <p:cNvSpPr/>
          <p:nvPr/>
        </p:nvSpPr>
        <p:spPr>
          <a:xfrm>
            <a:off x="190500" y="2508251"/>
            <a:ext cx="8353425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enir Black"/>
                <a:cs typeface="Arial"/>
              </a:rPr>
              <a:t>“We are all faced with a series of great opportunities brilliantly disguised as impossible situations.” 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enir Black"/>
                <a:cs typeface="Arial"/>
              </a:rPr>
              <a:t>	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enir Black"/>
                <a:cs typeface="Arial"/>
              </a:rPr>
              <a:t>	--Charles Swindoll 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venir Black"/>
              <a:cs typeface="Arial"/>
            </a:endParaRPr>
          </a:p>
        </p:txBody>
      </p:sp>
      <p:pic>
        <p:nvPicPr>
          <p:cNvPr id="6" name="Picture 5" descr="gecko disgui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44" y="4527013"/>
            <a:ext cx="2961956" cy="230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pservicelips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375" r="-34375"/>
          <a:stretch>
            <a:fillRect/>
          </a:stretch>
        </p:blipFill>
        <p:spPr>
          <a:xfrm>
            <a:off x="238125" y="616573"/>
            <a:ext cx="8747125" cy="5638177"/>
          </a:xfrm>
        </p:spPr>
      </p:pic>
    </p:spTree>
    <p:extLst>
      <p:ext uri="{BB962C8B-B14F-4D97-AF65-F5344CB8AC3E}">
        <p14:creationId xmlns:p14="http://schemas.microsoft.com/office/powerpoint/2010/main" val="18374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iwi cor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6" r="15056"/>
          <a:stretch/>
        </p:blipFill>
        <p:spPr>
          <a:xfrm>
            <a:off x="4825999" y="809625"/>
            <a:ext cx="4318001" cy="4657450"/>
          </a:xfrm>
        </p:spPr>
      </p:pic>
      <p:sp>
        <p:nvSpPr>
          <p:cNvPr id="7" name="Explosion 1 6"/>
          <p:cNvSpPr/>
          <p:nvPr/>
        </p:nvSpPr>
        <p:spPr>
          <a:xfrm>
            <a:off x="230187" y="1047750"/>
            <a:ext cx="5183187" cy="4371700"/>
          </a:xfrm>
          <a:prstGeom prst="irregularSeal1">
            <a:avLst/>
          </a:prstGeom>
          <a:gradFill flip="none" rotWithShape="1">
            <a:gsLst>
              <a:gs pos="0">
                <a:schemeClr val="accent6">
                  <a:lumMod val="75000"/>
                  <a:alpha val="20000"/>
                </a:schemeClr>
              </a:gs>
              <a:gs pos="100000">
                <a:srgbClr val="FFFFFF">
                  <a:alpha val="23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101600">
              <a:schemeClr val="accent2">
                <a:lumMod val="60000"/>
                <a:lumOff val="40000"/>
                <a:alpha val="75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85875" y="2524125"/>
            <a:ext cx="3048000" cy="1200329"/>
          </a:xfrm>
          <a:prstGeom prst="rect">
            <a:avLst/>
          </a:prstGeom>
          <a:noFill/>
          <a:effectLst>
            <a:glow rad="381000">
              <a:schemeClr val="accent6">
                <a:lumMod val="20000"/>
                <a:lumOff val="80000"/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venir Black"/>
                <a:cs typeface="Avenir Black"/>
              </a:rPr>
              <a:t>New and Improved!!!</a:t>
            </a:r>
            <a:endParaRPr lang="en-US" sz="36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3529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35door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"/>
          <a:stretch/>
        </p:blipFill>
        <p:spPr>
          <a:xfrm>
            <a:off x="0" y="369991"/>
            <a:ext cx="9178804" cy="6234009"/>
          </a:xfrm>
        </p:spPr>
      </p:pic>
    </p:spTree>
    <p:extLst>
      <p:ext uri="{BB962C8B-B14F-4D97-AF65-F5344CB8AC3E}">
        <p14:creationId xmlns:p14="http://schemas.microsoft.com/office/powerpoint/2010/main" val="7102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arningObjectivesclou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33" b="-29733"/>
          <a:stretch>
            <a:fillRect/>
          </a:stretch>
        </p:blipFill>
        <p:spPr>
          <a:xfrm>
            <a:off x="135731" y="1206500"/>
            <a:ext cx="8893969" cy="5270500"/>
          </a:xfrm>
        </p:spPr>
      </p:pic>
    </p:spTree>
    <p:extLst>
      <p:ext uri="{BB962C8B-B14F-4D97-AF65-F5344CB8AC3E}">
        <p14:creationId xmlns:p14="http://schemas.microsoft.com/office/powerpoint/2010/main" val="388928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ubri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04" r="-23104"/>
          <a:stretch>
            <a:fillRect/>
          </a:stretch>
        </p:blipFill>
        <p:spPr>
          <a:xfrm>
            <a:off x="-185738" y="762000"/>
            <a:ext cx="9376172" cy="5556250"/>
          </a:xfrm>
        </p:spPr>
      </p:pic>
    </p:spTree>
    <p:extLst>
      <p:ext uri="{BB962C8B-B14F-4D97-AF65-F5344CB8AC3E}">
        <p14:creationId xmlns:p14="http://schemas.microsoft.com/office/powerpoint/2010/main" val="257467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561"/>
            <a:ext cx="9144000" cy="6346105"/>
          </a:xfrm>
        </p:spPr>
      </p:pic>
    </p:spTree>
    <p:extLst>
      <p:ext uri="{BB962C8B-B14F-4D97-AF65-F5344CB8AC3E}">
        <p14:creationId xmlns:p14="http://schemas.microsoft.com/office/powerpoint/2010/main" val="161560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veText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4" b="10494"/>
          <a:stretch>
            <a:fillRect/>
          </a:stretch>
        </p:blipFill>
        <p:spPr>
          <a:xfrm>
            <a:off x="4860925" y="2409708"/>
            <a:ext cx="3225800" cy="1911585"/>
          </a:xfrm>
        </p:spPr>
      </p:pic>
      <p:pic>
        <p:nvPicPr>
          <p:cNvPr id="6" name="Picture 5" descr="tk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5" y="2890955"/>
            <a:ext cx="2638426" cy="2638426"/>
          </a:xfrm>
          <a:prstGeom prst="rect">
            <a:avLst/>
          </a:prstGeom>
        </p:spPr>
      </p:pic>
      <p:pic>
        <p:nvPicPr>
          <p:cNvPr id="8" name="Picture 7" descr="ts color horizontal_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6" y="1327425"/>
            <a:ext cx="5556250" cy="74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9">
      <a:dk1>
        <a:srgbClr val="292934"/>
      </a:dk1>
      <a:lt1>
        <a:srgbClr val="FFFFFF"/>
      </a:lt1>
      <a:dk2>
        <a:srgbClr val="660000"/>
      </a:dk2>
      <a:lt2>
        <a:srgbClr val="F3F2DC"/>
      </a:lt2>
      <a:accent1>
        <a:srgbClr val="800040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689</TotalTime>
  <Words>71</Words>
  <Application>Microsoft Office PowerPoint</Application>
  <PresentationFormat>On-screen Show (4:3)</PresentationFormat>
  <Paragraphs>31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UALR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Matson</dc:creator>
  <cp:lastModifiedBy>Snyder,Tracey</cp:lastModifiedBy>
  <cp:revision>14</cp:revision>
  <dcterms:created xsi:type="dcterms:W3CDTF">2015-08-13T17:31:56Z</dcterms:created>
  <dcterms:modified xsi:type="dcterms:W3CDTF">2015-12-02T14:55:15Z</dcterms:modified>
</cp:coreProperties>
</file>