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6" r:id="rId4"/>
    <p:sldId id="267" r:id="rId5"/>
    <p:sldId id="268" r:id="rId6"/>
    <p:sldId id="257" r:id="rId7"/>
    <p:sldId id="258" r:id="rId8"/>
    <p:sldId id="263" r:id="rId9"/>
    <p:sldId id="265" r:id="rId10"/>
    <p:sldId id="259" r:id="rId11"/>
    <p:sldId id="26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BE0D46-74E1-4334-A431-AE8CA5818E1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54FB1E3-F106-4504-812E-B43AB03117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Dmitriy Krichevskiy, Brian Newsome, </a:t>
            </a:r>
          </a:p>
          <a:p>
            <a:r>
              <a:rPr lang="en-US" dirty="0" smtClean="0"/>
              <a:t>Fletcher McClellan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Assessment-driven Core Reform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the First-Year Seminar, Fall 2014</a:t>
            </a:r>
          </a:p>
          <a:p>
            <a:pPr lvl="1"/>
            <a:r>
              <a:rPr lang="en-US" sz="2200" dirty="0" smtClean="0"/>
              <a:t>Absence of “anchor” papers</a:t>
            </a:r>
          </a:p>
          <a:p>
            <a:pPr lvl="1"/>
            <a:r>
              <a:rPr lang="en-US" sz="2200" dirty="0" smtClean="0"/>
              <a:t>Elaborate weighting system</a:t>
            </a:r>
          </a:p>
          <a:p>
            <a:pPr lvl="1"/>
            <a:r>
              <a:rPr lang="en-US" sz="2200" dirty="0" smtClean="0"/>
              <a:t>Results: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97967"/>
              </p:ext>
            </p:extLst>
          </p:nvPr>
        </p:nvGraphicFramePr>
        <p:xfrm>
          <a:off x="2438400" y="3124200"/>
          <a:ext cx="5638800" cy="3700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5181"/>
                <a:gridCol w="831139"/>
                <a:gridCol w="728259"/>
                <a:gridCol w="624221"/>
              </a:tblGrid>
              <a:tr h="877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2010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2011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 2014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69315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Thesis/Purpose</a:t>
                      </a:r>
                      <a:r>
                        <a:rPr lang="en-US" sz="1100" spc="5" dirty="0">
                          <a:effectLst/>
                        </a:rPr>
                        <a:t> </a:t>
                      </a:r>
                      <a:r>
                        <a:rPr lang="en-US" sz="1100" spc="-5" dirty="0">
                          <a:effectLst/>
                        </a:rPr>
                        <a:t>Statement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75.4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85.1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91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71006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Content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59.3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74381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Logic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 spc="-5">
                          <a:effectLst/>
                        </a:rPr>
                        <a:t>and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spc="-5">
                          <a:effectLst/>
                        </a:rPr>
                        <a:t>organization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57.3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67.0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81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69315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</a:t>
                      </a:r>
                      <a:r>
                        <a:rPr lang="en-US" sz="1100" spc="-1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of </a:t>
                      </a:r>
                      <a:r>
                        <a:rPr lang="en-US" sz="1100" spc="-5" dirty="0">
                          <a:effectLst/>
                        </a:rPr>
                        <a:t>Sources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61.8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74.0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82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69315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Citations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63.4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 dirty="0">
                          <a:effectLst/>
                        </a:rPr>
                        <a:t>72.5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69315"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Grammar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spc="-5">
                          <a:effectLst/>
                        </a:rPr>
                        <a:t>and Style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48.2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effectLst/>
                        </a:rPr>
                        <a:t>55.8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54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8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Pushing the envelope of reform: Interdisciplinary colloquium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Working with EAC, the Core Committee accumulated evidence of adequate but not exceptional student performance in ILGs 2 (critical thinking) and 7 (applying and integrating learning, developing interconnections)</a:t>
            </a:r>
          </a:p>
          <a:p>
            <a:r>
              <a:rPr lang="en-US" dirty="0" smtClean="0"/>
              <a:t>In addition, a majority of faculty surveyed in 2011 believed that the Core Program did not promote integrative learning effectively</a:t>
            </a:r>
          </a:p>
          <a:p>
            <a:r>
              <a:rPr lang="en-US" dirty="0" smtClean="0"/>
              <a:t>To address these concerns, Core Committee proposed in spring 2015 an Interdisciplinary Colloquium (IC) of topical, team-taught courses, aimed mainly at sophomores and juniors, that would satisfy two AUs and the intensive writing requirement</a:t>
            </a:r>
          </a:p>
          <a:p>
            <a:r>
              <a:rPr lang="en-US" dirty="0" smtClean="0"/>
              <a:t>After faculty reaction and discussion, Core Committee will submit a revised IC proposal in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 done—what could you do—to close the feedback loop?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0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Audience members will learn how to</a:t>
            </a:r>
            <a:endParaRPr lang="en-US" sz="2000" dirty="0"/>
          </a:p>
          <a:p>
            <a:pPr lvl="1"/>
            <a:r>
              <a:rPr lang="en-US" sz="2200" dirty="0"/>
              <a:t>Gain faculty support for the initiation of Core assessment</a:t>
            </a:r>
          </a:p>
          <a:p>
            <a:pPr lvl="1"/>
            <a:r>
              <a:rPr lang="en-US" sz="2200" dirty="0"/>
              <a:t>Foster a collaborative process of Core reform</a:t>
            </a:r>
          </a:p>
          <a:p>
            <a:pPr lvl="1"/>
            <a:r>
              <a:rPr lang="en-US" sz="2200" dirty="0"/>
              <a:t>Confront unforeseen challenges and maintain momentum on both Core assessment and Core reform</a:t>
            </a:r>
          </a:p>
        </p:txBody>
      </p:sp>
    </p:spTree>
    <p:extLst>
      <p:ext uri="{BB962C8B-B14F-4D97-AF65-F5344CB8AC3E}">
        <p14:creationId xmlns:p14="http://schemas.microsoft.com/office/powerpoint/2010/main" val="17463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Background: Institutional Learning goals at Elizabethtown College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752600"/>
            <a:ext cx="8336872" cy="502920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sz="3400" dirty="0" smtClean="0"/>
              <a:t>Adopted in 2007, Elizabethtown’s Institutional </a:t>
            </a:r>
            <a:r>
              <a:rPr lang="en-US" sz="3400" dirty="0"/>
              <a:t>L</a:t>
            </a:r>
            <a:r>
              <a:rPr lang="en-US" sz="3400" dirty="0" smtClean="0"/>
              <a:t>earning Goals (ILGs) state that students will be able to:</a:t>
            </a:r>
          </a:p>
          <a:p>
            <a:pPr marL="114300" indent="0">
              <a:buNone/>
            </a:pPr>
            <a:endParaRPr lang="en-US" sz="29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Assume </a:t>
            </a:r>
            <a:r>
              <a:rPr lang="en-US" sz="3100" dirty="0"/>
              <a:t>responsibility for their intellectual development, personal growth and well-being.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Reason</a:t>
            </a:r>
            <a:r>
              <a:rPr lang="en-US" sz="3100" dirty="0"/>
              <a:t>, analyze and engage in critical </a:t>
            </a:r>
            <a:r>
              <a:rPr lang="en-US" sz="3100" dirty="0" smtClean="0"/>
              <a:t>thinking.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Demonstrate </a:t>
            </a:r>
            <a:r>
              <a:rPr lang="en-US" sz="3100" dirty="0"/>
              <a:t>thoughtful and articulate communication by applying knowledge in a variety of contexts, including writing, speaking, listening and </a:t>
            </a:r>
            <a:r>
              <a:rPr lang="en-US" sz="3100" dirty="0" smtClean="0"/>
              <a:t>interpretation.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Understand </a:t>
            </a:r>
            <a:r>
              <a:rPr lang="en-US" sz="3100" dirty="0"/>
              <a:t>the creative process and its role in human expression, and cultivate the ability to make informed aesthetic </a:t>
            </a:r>
            <a:r>
              <a:rPr lang="en-US" sz="3100" dirty="0" smtClean="0"/>
              <a:t>judgments.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Navigate </a:t>
            </a:r>
            <a:r>
              <a:rPr lang="en-US" sz="3100" dirty="0"/>
              <a:t>diverse cultural worldviews and perspectives, with the realization that differing frames of reference influence analysis, communication and </a:t>
            </a:r>
            <a:r>
              <a:rPr lang="en-US" sz="3100" dirty="0" smtClean="0"/>
              <a:t>behavior.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Make </a:t>
            </a:r>
            <a:r>
              <a:rPr lang="en-US" sz="3100" dirty="0"/>
              <a:t>reflective ethical decisions and act with integrity to seek just outcomes with relationships, communities and </a:t>
            </a:r>
            <a:r>
              <a:rPr lang="en-US" sz="3100" dirty="0" smtClean="0"/>
              <a:t>society.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Apply </a:t>
            </a:r>
            <a:r>
              <a:rPr lang="en-US" sz="3100" dirty="0"/>
              <a:t>and integrate different strands of learning and comprehend interconnections in the process of gaining knowledge and </a:t>
            </a:r>
            <a:r>
              <a:rPr lang="en-US" sz="3100" dirty="0" smtClean="0"/>
              <a:t>experience.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100" dirty="0" smtClean="0"/>
              <a:t>Identify </a:t>
            </a:r>
            <a:r>
              <a:rPr lang="en-US" sz="3100" dirty="0"/>
              <a:t>and cultivate a sense of purpose that inspires a commitment to meaningful work in service to society.</a:t>
            </a:r>
          </a:p>
        </p:txBody>
      </p:sp>
    </p:spTree>
    <p:extLst>
      <p:ext uri="{BB962C8B-B14F-4D97-AF65-F5344CB8AC3E}">
        <p14:creationId xmlns:p14="http://schemas.microsoft.com/office/powerpoint/2010/main" val="14145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752600"/>
            <a:ext cx="8413072" cy="5029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Elizabethtown’s general education or Core Program includes one common course – First-Year Seminar – and 10 courses in 8 Areas of Understanding:</a:t>
            </a:r>
          </a:p>
          <a:p>
            <a:r>
              <a:rPr lang="en-US" dirty="0" smtClean="0"/>
              <a:t>Power of Language – 2 courses</a:t>
            </a:r>
          </a:p>
          <a:p>
            <a:pPr lvl="1"/>
            <a:r>
              <a:rPr lang="en-US" dirty="0" smtClean="0"/>
              <a:t>English (composition)</a:t>
            </a:r>
          </a:p>
          <a:p>
            <a:pPr lvl="1"/>
            <a:r>
              <a:rPr lang="en-US" dirty="0" smtClean="0"/>
              <a:t>Modern or Ancient Language </a:t>
            </a:r>
          </a:p>
          <a:p>
            <a:r>
              <a:rPr lang="en-US" dirty="0" smtClean="0"/>
              <a:t>Mathematical Analysis</a:t>
            </a:r>
          </a:p>
          <a:p>
            <a:r>
              <a:rPr lang="en-US" dirty="0" smtClean="0"/>
              <a:t>Creative Expression</a:t>
            </a:r>
          </a:p>
          <a:p>
            <a:r>
              <a:rPr lang="en-US" dirty="0" smtClean="0"/>
              <a:t>Humanities</a:t>
            </a:r>
          </a:p>
          <a:p>
            <a:r>
              <a:rPr lang="en-US" dirty="0" smtClean="0"/>
              <a:t>Western Cultural Heritage</a:t>
            </a:r>
          </a:p>
          <a:p>
            <a:r>
              <a:rPr lang="en-US" dirty="0" smtClean="0"/>
              <a:t>Non-Western Cultural Heritage</a:t>
            </a:r>
          </a:p>
          <a:p>
            <a:r>
              <a:rPr lang="en-US" dirty="0" smtClean="0"/>
              <a:t>Social Science</a:t>
            </a:r>
          </a:p>
          <a:p>
            <a:r>
              <a:rPr lang="en-US" dirty="0" smtClean="0"/>
              <a:t>Natural and Physical Science – 2 courses</a:t>
            </a:r>
          </a:p>
          <a:p>
            <a:pPr lvl="1"/>
            <a:r>
              <a:rPr lang="en-US" dirty="0" smtClean="0"/>
              <a:t>At least one of the non-POL courses must be intensive writing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states assessment mandate: 2009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Following an institutional self-study and external review in 2008-09, Middle States reaccredited Elizabethtown but required that the College submit a </a:t>
            </a:r>
            <a:r>
              <a:rPr lang="en-US" u="sng" dirty="0" smtClean="0"/>
              <a:t>progress letter</a:t>
            </a:r>
            <a:r>
              <a:rPr lang="en-US" dirty="0" smtClean="0"/>
              <a:t> by spring 2011 that documented compliance with Standards 7 (Institutional Assessment) and 14 (Assessment of Student Learning)</a:t>
            </a:r>
          </a:p>
          <a:p>
            <a:r>
              <a:rPr lang="en-US" dirty="0"/>
              <a:t>To comply, the College needed to:</a:t>
            </a:r>
          </a:p>
          <a:p>
            <a:pPr lvl="2"/>
            <a:r>
              <a:rPr lang="en-US" sz="2000" dirty="0"/>
              <a:t>Align ILGs with Student Learning Outcomes (SLOs) at the program (curricular and co-curricular) and course levels</a:t>
            </a:r>
          </a:p>
          <a:p>
            <a:pPr lvl="2"/>
            <a:r>
              <a:rPr lang="en-US" sz="2000" dirty="0"/>
              <a:t>Gather authentic evidence of student learning at the course, program and institutional levels</a:t>
            </a:r>
          </a:p>
          <a:p>
            <a:pPr lvl="2"/>
            <a:r>
              <a:rPr lang="en-US" sz="2000" dirty="0"/>
              <a:t>Use the results to improve educational programs and instruction</a:t>
            </a:r>
          </a:p>
          <a:p>
            <a:r>
              <a:rPr lang="en-US" dirty="0" smtClean="0"/>
              <a:t>The progress letter was accepted by Middle States in spring 2011. In December 2012 the College was invited to present its assessment program at the annual Middle States conference.</a:t>
            </a:r>
            <a:endParaRPr lang="en-US" dirty="0"/>
          </a:p>
          <a:p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Educational Assessment Committee</a:t>
            </a:r>
          </a:p>
          <a:p>
            <a:pPr lvl="1"/>
            <a:r>
              <a:rPr lang="en-US" sz="2200" dirty="0" smtClean="0"/>
              <a:t>Coordinated faculty development seminars</a:t>
            </a:r>
          </a:p>
          <a:p>
            <a:pPr lvl="1"/>
            <a:r>
              <a:rPr lang="en-US" sz="2200" dirty="0"/>
              <a:t>Spearheaded department-level </a:t>
            </a:r>
            <a:r>
              <a:rPr lang="en-US" sz="2200" dirty="0" smtClean="0"/>
              <a:t>assessment</a:t>
            </a:r>
          </a:p>
          <a:p>
            <a:pPr lvl="1"/>
            <a:r>
              <a:rPr lang="en-US" sz="2200" dirty="0" smtClean="0"/>
              <a:t>“Just do something”</a:t>
            </a:r>
          </a:p>
          <a:p>
            <a:r>
              <a:rPr lang="en-US" dirty="0" smtClean="0"/>
              <a:t>Core Committee</a:t>
            </a:r>
          </a:p>
          <a:p>
            <a:pPr lvl="1"/>
            <a:r>
              <a:rPr lang="en-US" sz="2200" dirty="0" smtClean="0"/>
              <a:t>Writing in the First-Year Seminar</a:t>
            </a:r>
          </a:p>
          <a:p>
            <a:pPr lvl="2"/>
            <a:r>
              <a:rPr lang="en-US" sz="2200" dirty="0" smtClean="0"/>
              <a:t>Fall 2010: revealed significant deficiencies and led to reform</a:t>
            </a:r>
          </a:p>
          <a:p>
            <a:pPr lvl="2"/>
            <a:r>
              <a:rPr lang="en-US" sz="2200" dirty="0" smtClean="0"/>
              <a:t>Fall 2011: indicated new measures worked</a:t>
            </a:r>
          </a:p>
          <a:p>
            <a:pPr lvl="1"/>
            <a:r>
              <a:rPr lang="en-US" sz="2200" dirty="0" smtClean="0"/>
              <a:t>Lessons learned from St. Olaf College, AAC&amp;U, Spring 2011</a:t>
            </a:r>
          </a:p>
          <a:p>
            <a:pPr lvl="1"/>
            <a:r>
              <a:rPr lang="en-US" sz="2200" dirty="0" smtClean="0"/>
              <a:t>Pilot Program for Natural and Physical Sciences, 2011-2012</a:t>
            </a:r>
          </a:p>
          <a:p>
            <a:pPr marL="11430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921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have you—how would you—initiate Core assessment?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units assessed: </a:t>
            </a:r>
          </a:p>
          <a:p>
            <a:pPr lvl="1"/>
            <a:r>
              <a:rPr lang="en-US" dirty="0" smtClean="0"/>
              <a:t>Power of Language – English</a:t>
            </a:r>
          </a:p>
          <a:p>
            <a:pPr lvl="1"/>
            <a:r>
              <a:rPr lang="en-US" dirty="0" smtClean="0"/>
              <a:t>Power of Language – Other 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Western Cultural Heritage </a:t>
            </a:r>
          </a:p>
          <a:p>
            <a:pPr lvl="1"/>
            <a:r>
              <a:rPr lang="en-US" dirty="0" smtClean="0"/>
              <a:t>Non-Western Cultural Heritage </a:t>
            </a:r>
          </a:p>
          <a:p>
            <a:pPr lvl="1"/>
            <a:r>
              <a:rPr lang="en-US" dirty="0" smtClean="0"/>
              <a:t>Humanities</a:t>
            </a:r>
          </a:p>
          <a:p>
            <a:pPr lvl="1"/>
            <a:r>
              <a:rPr lang="en-US" dirty="0" smtClean="0"/>
              <a:t>First Year Seminar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Student performance assessment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Student Learning Outcomes reassessment </a:t>
            </a:r>
          </a:p>
          <a:p>
            <a:pPr>
              <a:lnSpc>
                <a:spcPct val="200000"/>
              </a:lnSpc>
            </a:pPr>
            <a:r>
              <a:rPr lang="en-US" dirty="0"/>
              <a:t>M</a:t>
            </a:r>
            <a:r>
              <a:rPr lang="en-US" dirty="0" smtClean="0"/>
              <a:t>ethods revisions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Teaching recommendations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Curriculum recommendations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351</TotalTime>
  <Words>735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Assessment-driven Core Reform </vt:lpstr>
      <vt:lpstr>Session outcomes</vt:lpstr>
      <vt:lpstr>Background: Institutional Learning goals at Elizabethtown College</vt:lpstr>
      <vt:lpstr>The core program</vt:lpstr>
      <vt:lpstr>Middle states assessment mandate: 2009 </vt:lpstr>
      <vt:lpstr>Getting started</vt:lpstr>
      <vt:lpstr>Discussion</vt:lpstr>
      <vt:lpstr>Moving forward</vt:lpstr>
      <vt:lpstr>Closing the feedback loop</vt:lpstr>
      <vt:lpstr>Recent challenges</vt:lpstr>
      <vt:lpstr>Pushing the envelope of reform: Interdisciplinary colloquium</vt:lpstr>
      <vt:lpstr>Closing the Feedback loop</vt:lpstr>
    </vt:vector>
  </TitlesOfParts>
  <Company>Elizabethtown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Krichevskiy, Dmitriy</dc:creator>
  <cp:lastModifiedBy>Snyder,Tracey</cp:lastModifiedBy>
  <cp:revision>17</cp:revision>
  <dcterms:created xsi:type="dcterms:W3CDTF">2015-07-22T14:13:16Z</dcterms:created>
  <dcterms:modified xsi:type="dcterms:W3CDTF">2015-12-03T13:25:10Z</dcterms:modified>
</cp:coreProperties>
</file>