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57" r:id="rId2"/>
    <p:sldId id="258" r:id="rId3"/>
    <p:sldId id="259" r:id="rId4"/>
    <p:sldId id="260" r:id="rId5"/>
    <p:sldId id="308" r:id="rId6"/>
    <p:sldId id="331" r:id="rId7"/>
    <p:sldId id="310" r:id="rId8"/>
    <p:sldId id="312" r:id="rId9"/>
    <p:sldId id="313" r:id="rId10"/>
    <p:sldId id="314" r:id="rId11"/>
    <p:sldId id="315" r:id="rId12"/>
    <p:sldId id="316" r:id="rId13"/>
    <p:sldId id="317" r:id="rId14"/>
    <p:sldId id="318" r:id="rId15"/>
    <p:sldId id="321" r:id="rId16"/>
    <p:sldId id="332" r:id="rId17"/>
    <p:sldId id="319" r:id="rId18"/>
    <p:sldId id="320" r:id="rId19"/>
    <p:sldId id="322" r:id="rId20"/>
    <p:sldId id="323" r:id="rId21"/>
    <p:sldId id="324" r:id="rId22"/>
    <p:sldId id="325" r:id="rId23"/>
    <p:sldId id="326" r:id="rId24"/>
    <p:sldId id="327" r:id="rId25"/>
    <p:sldId id="328" r:id="rId26"/>
    <p:sldId id="329" r:id="rId27"/>
    <p:sldId id="33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926" autoAdjust="0"/>
  </p:normalViewPr>
  <p:slideViewPr>
    <p:cSldViewPr snapToGrid="0" snapToObjects="1">
      <p:cViewPr>
        <p:scale>
          <a:sx n="64" d="100"/>
          <a:sy n="64" d="100"/>
        </p:scale>
        <p:origin x="-6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DF346-C24B-45A6-BCB9-82339D9BCB2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3BB21EB-2196-4484-8711-277D0161782D}">
      <dgm:prSet phldrT="[Text]"/>
      <dgm:spPr/>
      <dgm:t>
        <a:bodyPr/>
        <a:lstStyle/>
        <a:p>
          <a:r>
            <a:rPr lang="en-US" dirty="0" smtClean="0"/>
            <a:t>SLOs</a:t>
          </a:r>
          <a:endParaRPr lang="en-US" dirty="0"/>
        </a:p>
      </dgm:t>
    </dgm:pt>
    <dgm:pt modelId="{83689024-6C24-4F5A-9F09-2ED1A7AFB849}" type="parTrans" cxnId="{ED6D82E5-14D5-4FDE-B469-05F0D54BA975}">
      <dgm:prSet/>
      <dgm:spPr/>
      <dgm:t>
        <a:bodyPr/>
        <a:lstStyle/>
        <a:p>
          <a:endParaRPr lang="en-US"/>
        </a:p>
      </dgm:t>
    </dgm:pt>
    <dgm:pt modelId="{785CF707-0FC5-4F79-B012-0C16F67D3D0A}" type="sibTrans" cxnId="{ED6D82E5-14D5-4FDE-B469-05F0D54BA975}">
      <dgm:prSet/>
      <dgm:spPr/>
      <dgm:t>
        <a:bodyPr/>
        <a:lstStyle/>
        <a:p>
          <a:endParaRPr lang="en-US"/>
        </a:p>
      </dgm:t>
    </dgm:pt>
    <dgm:pt modelId="{56E150BD-68FE-459B-8AB9-802272BCCE9D}">
      <dgm:prSet phldrT="[Text]"/>
      <dgm:spPr/>
      <dgm:t>
        <a:bodyPr/>
        <a:lstStyle/>
        <a:p>
          <a:r>
            <a:rPr lang="en-US" dirty="0" smtClean="0"/>
            <a:t>Select</a:t>
          </a:r>
        </a:p>
        <a:p>
          <a:r>
            <a:rPr lang="en-US" dirty="0" smtClean="0"/>
            <a:t>Measures</a:t>
          </a:r>
          <a:endParaRPr lang="en-US" dirty="0"/>
        </a:p>
      </dgm:t>
    </dgm:pt>
    <dgm:pt modelId="{E508B738-10D1-4FE0-A16D-FCBDE6A1401D}" type="parTrans" cxnId="{7A09CE39-3CF5-4606-B5EB-160099A228A9}">
      <dgm:prSet/>
      <dgm:spPr/>
      <dgm:t>
        <a:bodyPr/>
        <a:lstStyle/>
        <a:p>
          <a:endParaRPr lang="en-US"/>
        </a:p>
      </dgm:t>
    </dgm:pt>
    <dgm:pt modelId="{C4F09CE5-C629-4A58-A77B-D47AEFF30130}" type="sibTrans" cxnId="{7A09CE39-3CF5-4606-B5EB-160099A228A9}">
      <dgm:prSet/>
      <dgm:spPr/>
      <dgm:t>
        <a:bodyPr/>
        <a:lstStyle/>
        <a:p>
          <a:endParaRPr lang="en-US"/>
        </a:p>
      </dgm:t>
    </dgm:pt>
    <dgm:pt modelId="{1E55AFEA-4F3A-4D5D-BF0E-5945970473E2}">
      <dgm:prSet phldrT="[Text]"/>
      <dgm:spPr/>
      <dgm:t>
        <a:bodyPr/>
        <a:lstStyle/>
        <a:p>
          <a:r>
            <a:rPr lang="en-US" dirty="0" smtClean="0"/>
            <a:t>Gather data</a:t>
          </a:r>
          <a:endParaRPr lang="en-US" dirty="0"/>
        </a:p>
      </dgm:t>
    </dgm:pt>
    <dgm:pt modelId="{B2B6F2F6-6712-40FD-9F1B-F04940836189}" type="parTrans" cxnId="{960CBB2E-D85F-4681-A6FD-23AAD62811A5}">
      <dgm:prSet/>
      <dgm:spPr/>
      <dgm:t>
        <a:bodyPr/>
        <a:lstStyle/>
        <a:p>
          <a:endParaRPr lang="en-US"/>
        </a:p>
      </dgm:t>
    </dgm:pt>
    <dgm:pt modelId="{84A1B66D-FCFA-4650-A455-5BC0D491738E}" type="sibTrans" cxnId="{960CBB2E-D85F-4681-A6FD-23AAD62811A5}">
      <dgm:prSet/>
      <dgm:spPr/>
      <dgm:t>
        <a:bodyPr/>
        <a:lstStyle/>
        <a:p>
          <a:endParaRPr lang="en-US"/>
        </a:p>
      </dgm:t>
    </dgm:pt>
    <dgm:pt modelId="{7DC4904B-8429-4030-A36B-E1F2C5E5DB86}">
      <dgm:prSet phldrT="[Text]"/>
      <dgm:spPr/>
      <dgm:t>
        <a:bodyPr/>
        <a:lstStyle/>
        <a:p>
          <a:r>
            <a:rPr lang="en-US" dirty="0" smtClean="0"/>
            <a:t>Analyze the data</a:t>
          </a:r>
          <a:endParaRPr lang="en-US" dirty="0"/>
        </a:p>
      </dgm:t>
    </dgm:pt>
    <dgm:pt modelId="{DB413FE9-41CA-4A26-A556-79ED7657F8EA}" type="parTrans" cxnId="{3DE07F7E-63F3-48BC-B0E6-205F77F7CB25}">
      <dgm:prSet/>
      <dgm:spPr/>
      <dgm:t>
        <a:bodyPr/>
        <a:lstStyle/>
        <a:p>
          <a:endParaRPr lang="en-US"/>
        </a:p>
      </dgm:t>
    </dgm:pt>
    <dgm:pt modelId="{C36913EA-C387-4822-9106-5FB669AD613F}" type="sibTrans" cxnId="{3DE07F7E-63F3-48BC-B0E6-205F77F7CB25}">
      <dgm:prSet/>
      <dgm:spPr/>
      <dgm:t>
        <a:bodyPr/>
        <a:lstStyle/>
        <a:p>
          <a:endParaRPr lang="en-US"/>
        </a:p>
      </dgm:t>
    </dgm:pt>
    <dgm:pt modelId="{9A4D4A7C-3531-44DC-B451-2547D224689C}">
      <dgm:prSet phldrT="[Text]"/>
      <dgm:spPr/>
      <dgm:t>
        <a:bodyPr/>
        <a:lstStyle/>
        <a:p>
          <a:r>
            <a:rPr lang="en-US" dirty="0" smtClean="0"/>
            <a:t>Use to improve</a:t>
          </a:r>
          <a:endParaRPr lang="en-US" dirty="0"/>
        </a:p>
      </dgm:t>
    </dgm:pt>
    <dgm:pt modelId="{A8BFDAE7-ACAA-4606-96F1-ADD91246327E}" type="parTrans" cxnId="{4C598478-AC19-4FE5-AC44-CA13C016CE37}">
      <dgm:prSet/>
      <dgm:spPr/>
      <dgm:t>
        <a:bodyPr/>
        <a:lstStyle/>
        <a:p>
          <a:endParaRPr lang="en-US"/>
        </a:p>
      </dgm:t>
    </dgm:pt>
    <dgm:pt modelId="{B7881D39-5586-45CB-BFA5-26B53C99E946}" type="sibTrans" cxnId="{4C598478-AC19-4FE5-AC44-CA13C016CE37}">
      <dgm:prSet/>
      <dgm:spPr/>
      <dgm:t>
        <a:bodyPr/>
        <a:lstStyle/>
        <a:p>
          <a:endParaRPr lang="en-US"/>
        </a:p>
      </dgm:t>
    </dgm:pt>
    <dgm:pt modelId="{02E0448B-BC51-4F8E-80C4-3F9E99115C8A}" type="pres">
      <dgm:prSet presAssocID="{C8EDF346-C24B-45A6-BCB9-82339D9BCB2E}" presName="cycle" presStyleCnt="0">
        <dgm:presLayoutVars>
          <dgm:dir/>
          <dgm:resizeHandles val="exact"/>
        </dgm:presLayoutVars>
      </dgm:prSet>
      <dgm:spPr/>
      <dgm:t>
        <a:bodyPr/>
        <a:lstStyle/>
        <a:p>
          <a:endParaRPr lang="en-US"/>
        </a:p>
      </dgm:t>
    </dgm:pt>
    <dgm:pt modelId="{8D778DA6-F26B-4188-AF19-BA13D250F34F}" type="pres">
      <dgm:prSet presAssocID="{D3BB21EB-2196-4484-8711-277D0161782D}" presName="node" presStyleLbl="node1" presStyleIdx="0" presStyleCnt="5">
        <dgm:presLayoutVars>
          <dgm:bulletEnabled val="1"/>
        </dgm:presLayoutVars>
      </dgm:prSet>
      <dgm:spPr/>
      <dgm:t>
        <a:bodyPr/>
        <a:lstStyle/>
        <a:p>
          <a:endParaRPr lang="en-US"/>
        </a:p>
      </dgm:t>
    </dgm:pt>
    <dgm:pt modelId="{D8BE93B7-5104-4B04-BCD7-9FA7875C6313}" type="pres">
      <dgm:prSet presAssocID="{785CF707-0FC5-4F79-B012-0C16F67D3D0A}" presName="sibTrans" presStyleLbl="sibTrans2D1" presStyleIdx="0" presStyleCnt="5"/>
      <dgm:spPr/>
      <dgm:t>
        <a:bodyPr/>
        <a:lstStyle/>
        <a:p>
          <a:endParaRPr lang="en-US"/>
        </a:p>
      </dgm:t>
    </dgm:pt>
    <dgm:pt modelId="{8BCC3BA1-FF7A-4B9B-890A-FE355302EF09}" type="pres">
      <dgm:prSet presAssocID="{785CF707-0FC5-4F79-B012-0C16F67D3D0A}" presName="connectorText" presStyleLbl="sibTrans2D1" presStyleIdx="0" presStyleCnt="5"/>
      <dgm:spPr/>
      <dgm:t>
        <a:bodyPr/>
        <a:lstStyle/>
        <a:p>
          <a:endParaRPr lang="en-US"/>
        </a:p>
      </dgm:t>
    </dgm:pt>
    <dgm:pt modelId="{BE42B499-111C-4E63-BDE0-76EB1BA2657B}" type="pres">
      <dgm:prSet presAssocID="{56E150BD-68FE-459B-8AB9-802272BCCE9D}" presName="node" presStyleLbl="node1" presStyleIdx="1" presStyleCnt="5">
        <dgm:presLayoutVars>
          <dgm:bulletEnabled val="1"/>
        </dgm:presLayoutVars>
      </dgm:prSet>
      <dgm:spPr/>
      <dgm:t>
        <a:bodyPr/>
        <a:lstStyle/>
        <a:p>
          <a:endParaRPr lang="en-US"/>
        </a:p>
      </dgm:t>
    </dgm:pt>
    <dgm:pt modelId="{8894B458-B6CD-4938-A77E-0B06D99A1265}" type="pres">
      <dgm:prSet presAssocID="{C4F09CE5-C629-4A58-A77B-D47AEFF30130}" presName="sibTrans" presStyleLbl="sibTrans2D1" presStyleIdx="1" presStyleCnt="5"/>
      <dgm:spPr/>
      <dgm:t>
        <a:bodyPr/>
        <a:lstStyle/>
        <a:p>
          <a:endParaRPr lang="en-US"/>
        </a:p>
      </dgm:t>
    </dgm:pt>
    <dgm:pt modelId="{5B1593D6-9504-4CF0-ADC7-79347C7CD128}" type="pres">
      <dgm:prSet presAssocID="{C4F09CE5-C629-4A58-A77B-D47AEFF30130}" presName="connectorText" presStyleLbl="sibTrans2D1" presStyleIdx="1" presStyleCnt="5"/>
      <dgm:spPr/>
      <dgm:t>
        <a:bodyPr/>
        <a:lstStyle/>
        <a:p>
          <a:endParaRPr lang="en-US"/>
        </a:p>
      </dgm:t>
    </dgm:pt>
    <dgm:pt modelId="{195CCDB7-28FB-4CDA-8031-39E95E9B1A91}" type="pres">
      <dgm:prSet presAssocID="{1E55AFEA-4F3A-4D5D-BF0E-5945970473E2}" presName="node" presStyleLbl="node1" presStyleIdx="2" presStyleCnt="5">
        <dgm:presLayoutVars>
          <dgm:bulletEnabled val="1"/>
        </dgm:presLayoutVars>
      </dgm:prSet>
      <dgm:spPr/>
      <dgm:t>
        <a:bodyPr/>
        <a:lstStyle/>
        <a:p>
          <a:endParaRPr lang="en-US"/>
        </a:p>
      </dgm:t>
    </dgm:pt>
    <dgm:pt modelId="{74C5FB8E-F507-48B2-B347-B9E371C1E3F1}" type="pres">
      <dgm:prSet presAssocID="{84A1B66D-FCFA-4650-A455-5BC0D491738E}" presName="sibTrans" presStyleLbl="sibTrans2D1" presStyleIdx="2" presStyleCnt="5"/>
      <dgm:spPr/>
      <dgm:t>
        <a:bodyPr/>
        <a:lstStyle/>
        <a:p>
          <a:endParaRPr lang="en-US"/>
        </a:p>
      </dgm:t>
    </dgm:pt>
    <dgm:pt modelId="{41A097B1-8DFD-4DEA-9A66-84BC45E1C0F2}" type="pres">
      <dgm:prSet presAssocID="{84A1B66D-FCFA-4650-A455-5BC0D491738E}" presName="connectorText" presStyleLbl="sibTrans2D1" presStyleIdx="2" presStyleCnt="5"/>
      <dgm:spPr/>
      <dgm:t>
        <a:bodyPr/>
        <a:lstStyle/>
        <a:p>
          <a:endParaRPr lang="en-US"/>
        </a:p>
      </dgm:t>
    </dgm:pt>
    <dgm:pt modelId="{95D77CF5-309C-4AD3-867C-64F2A4903930}" type="pres">
      <dgm:prSet presAssocID="{7DC4904B-8429-4030-A36B-E1F2C5E5DB86}" presName="node" presStyleLbl="node1" presStyleIdx="3" presStyleCnt="5">
        <dgm:presLayoutVars>
          <dgm:bulletEnabled val="1"/>
        </dgm:presLayoutVars>
      </dgm:prSet>
      <dgm:spPr/>
      <dgm:t>
        <a:bodyPr/>
        <a:lstStyle/>
        <a:p>
          <a:endParaRPr lang="en-US"/>
        </a:p>
      </dgm:t>
    </dgm:pt>
    <dgm:pt modelId="{AED82CB3-5506-4A51-8F3E-908A55984D9E}" type="pres">
      <dgm:prSet presAssocID="{C36913EA-C387-4822-9106-5FB669AD613F}" presName="sibTrans" presStyleLbl="sibTrans2D1" presStyleIdx="3" presStyleCnt="5"/>
      <dgm:spPr/>
      <dgm:t>
        <a:bodyPr/>
        <a:lstStyle/>
        <a:p>
          <a:endParaRPr lang="en-US"/>
        </a:p>
      </dgm:t>
    </dgm:pt>
    <dgm:pt modelId="{A704A355-34F9-4EA3-AECF-EF5323CCC259}" type="pres">
      <dgm:prSet presAssocID="{C36913EA-C387-4822-9106-5FB669AD613F}" presName="connectorText" presStyleLbl="sibTrans2D1" presStyleIdx="3" presStyleCnt="5"/>
      <dgm:spPr/>
      <dgm:t>
        <a:bodyPr/>
        <a:lstStyle/>
        <a:p>
          <a:endParaRPr lang="en-US"/>
        </a:p>
      </dgm:t>
    </dgm:pt>
    <dgm:pt modelId="{D9719845-BC70-4046-BB3A-31EA43D2C7E6}" type="pres">
      <dgm:prSet presAssocID="{9A4D4A7C-3531-44DC-B451-2547D224689C}" presName="node" presStyleLbl="node1" presStyleIdx="4" presStyleCnt="5">
        <dgm:presLayoutVars>
          <dgm:bulletEnabled val="1"/>
        </dgm:presLayoutVars>
      </dgm:prSet>
      <dgm:spPr/>
      <dgm:t>
        <a:bodyPr/>
        <a:lstStyle/>
        <a:p>
          <a:endParaRPr lang="en-US"/>
        </a:p>
      </dgm:t>
    </dgm:pt>
    <dgm:pt modelId="{C022EB59-C12B-4571-843D-43737F398B7A}" type="pres">
      <dgm:prSet presAssocID="{B7881D39-5586-45CB-BFA5-26B53C99E946}" presName="sibTrans" presStyleLbl="sibTrans2D1" presStyleIdx="4" presStyleCnt="5"/>
      <dgm:spPr/>
      <dgm:t>
        <a:bodyPr/>
        <a:lstStyle/>
        <a:p>
          <a:endParaRPr lang="en-US"/>
        </a:p>
      </dgm:t>
    </dgm:pt>
    <dgm:pt modelId="{39F61526-A570-41AC-9686-9B154650D74A}" type="pres">
      <dgm:prSet presAssocID="{B7881D39-5586-45CB-BFA5-26B53C99E946}" presName="connectorText" presStyleLbl="sibTrans2D1" presStyleIdx="4" presStyleCnt="5"/>
      <dgm:spPr/>
      <dgm:t>
        <a:bodyPr/>
        <a:lstStyle/>
        <a:p>
          <a:endParaRPr lang="en-US"/>
        </a:p>
      </dgm:t>
    </dgm:pt>
  </dgm:ptLst>
  <dgm:cxnLst>
    <dgm:cxn modelId="{5FC24C33-0713-DC47-971A-4631ECCB45B3}" type="presOf" srcId="{C36913EA-C387-4822-9106-5FB669AD613F}" destId="{AED82CB3-5506-4A51-8F3E-908A55984D9E}" srcOrd="0" destOrd="0" presId="urn:microsoft.com/office/officeart/2005/8/layout/cycle2"/>
    <dgm:cxn modelId="{D24176EF-C80F-D246-8E49-CB61FA3EF8C7}" type="presOf" srcId="{B7881D39-5586-45CB-BFA5-26B53C99E946}" destId="{C022EB59-C12B-4571-843D-43737F398B7A}" srcOrd="0" destOrd="0" presId="urn:microsoft.com/office/officeart/2005/8/layout/cycle2"/>
    <dgm:cxn modelId="{AA682953-F39E-2744-B08F-77307D97DE7C}" type="presOf" srcId="{56E150BD-68FE-459B-8AB9-802272BCCE9D}" destId="{BE42B499-111C-4E63-BDE0-76EB1BA2657B}" srcOrd="0" destOrd="0" presId="urn:microsoft.com/office/officeart/2005/8/layout/cycle2"/>
    <dgm:cxn modelId="{C1607D7D-9BBE-474D-8F6B-DB8CD0CA160E}" type="presOf" srcId="{D3BB21EB-2196-4484-8711-277D0161782D}" destId="{8D778DA6-F26B-4188-AF19-BA13D250F34F}" srcOrd="0" destOrd="0" presId="urn:microsoft.com/office/officeart/2005/8/layout/cycle2"/>
    <dgm:cxn modelId="{365D658B-F986-BB4F-AFBF-92A908927C91}" type="presOf" srcId="{84A1B66D-FCFA-4650-A455-5BC0D491738E}" destId="{41A097B1-8DFD-4DEA-9A66-84BC45E1C0F2}" srcOrd="1" destOrd="0" presId="urn:microsoft.com/office/officeart/2005/8/layout/cycle2"/>
    <dgm:cxn modelId="{08E7A1F4-BAEC-AF49-9F53-48FECCF50718}" type="presOf" srcId="{C36913EA-C387-4822-9106-5FB669AD613F}" destId="{A704A355-34F9-4EA3-AECF-EF5323CCC259}" srcOrd="1" destOrd="0" presId="urn:microsoft.com/office/officeart/2005/8/layout/cycle2"/>
    <dgm:cxn modelId="{E2CC8E51-624A-BE4C-A70A-79580B46781D}" type="presOf" srcId="{9A4D4A7C-3531-44DC-B451-2547D224689C}" destId="{D9719845-BC70-4046-BB3A-31EA43D2C7E6}" srcOrd="0" destOrd="0" presId="urn:microsoft.com/office/officeart/2005/8/layout/cycle2"/>
    <dgm:cxn modelId="{7998F37C-2D20-5646-86F7-D764C98C4A4C}" type="presOf" srcId="{B7881D39-5586-45CB-BFA5-26B53C99E946}" destId="{39F61526-A570-41AC-9686-9B154650D74A}" srcOrd="1" destOrd="0" presId="urn:microsoft.com/office/officeart/2005/8/layout/cycle2"/>
    <dgm:cxn modelId="{F6D53D00-DA1E-A44F-84EA-D433B5F83181}" type="presOf" srcId="{C4F09CE5-C629-4A58-A77B-D47AEFF30130}" destId="{5B1593D6-9504-4CF0-ADC7-79347C7CD128}" srcOrd="1" destOrd="0" presId="urn:microsoft.com/office/officeart/2005/8/layout/cycle2"/>
    <dgm:cxn modelId="{ED6D82E5-14D5-4FDE-B469-05F0D54BA975}" srcId="{C8EDF346-C24B-45A6-BCB9-82339D9BCB2E}" destId="{D3BB21EB-2196-4484-8711-277D0161782D}" srcOrd="0" destOrd="0" parTransId="{83689024-6C24-4F5A-9F09-2ED1A7AFB849}" sibTransId="{785CF707-0FC5-4F79-B012-0C16F67D3D0A}"/>
    <dgm:cxn modelId="{88ABE0B3-1BAC-2F48-AD75-2AA196D77AB3}" type="presOf" srcId="{84A1B66D-FCFA-4650-A455-5BC0D491738E}" destId="{74C5FB8E-F507-48B2-B347-B9E371C1E3F1}" srcOrd="0" destOrd="0" presId="urn:microsoft.com/office/officeart/2005/8/layout/cycle2"/>
    <dgm:cxn modelId="{3DE07F7E-63F3-48BC-B0E6-205F77F7CB25}" srcId="{C8EDF346-C24B-45A6-BCB9-82339D9BCB2E}" destId="{7DC4904B-8429-4030-A36B-E1F2C5E5DB86}" srcOrd="3" destOrd="0" parTransId="{DB413FE9-41CA-4A26-A556-79ED7657F8EA}" sibTransId="{C36913EA-C387-4822-9106-5FB669AD613F}"/>
    <dgm:cxn modelId="{960CBB2E-D85F-4681-A6FD-23AAD62811A5}" srcId="{C8EDF346-C24B-45A6-BCB9-82339D9BCB2E}" destId="{1E55AFEA-4F3A-4D5D-BF0E-5945970473E2}" srcOrd="2" destOrd="0" parTransId="{B2B6F2F6-6712-40FD-9F1B-F04940836189}" sibTransId="{84A1B66D-FCFA-4650-A455-5BC0D491738E}"/>
    <dgm:cxn modelId="{6DFD3F8D-CBEE-9A4D-B29F-F0E215E0BC83}" type="presOf" srcId="{785CF707-0FC5-4F79-B012-0C16F67D3D0A}" destId="{8BCC3BA1-FF7A-4B9B-890A-FE355302EF09}" srcOrd="1" destOrd="0" presId="urn:microsoft.com/office/officeart/2005/8/layout/cycle2"/>
    <dgm:cxn modelId="{C3E19B61-B0A3-5947-844A-1B0BF3954A83}" type="presOf" srcId="{C8EDF346-C24B-45A6-BCB9-82339D9BCB2E}" destId="{02E0448B-BC51-4F8E-80C4-3F9E99115C8A}" srcOrd="0" destOrd="0" presId="urn:microsoft.com/office/officeart/2005/8/layout/cycle2"/>
    <dgm:cxn modelId="{0CB45FF3-4D2E-9C4D-9143-B78946F8EFEB}" type="presOf" srcId="{7DC4904B-8429-4030-A36B-E1F2C5E5DB86}" destId="{95D77CF5-309C-4AD3-867C-64F2A4903930}" srcOrd="0" destOrd="0" presId="urn:microsoft.com/office/officeart/2005/8/layout/cycle2"/>
    <dgm:cxn modelId="{4C598478-AC19-4FE5-AC44-CA13C016CE37}" srcId="{C8EDF346-C24B-45A6-BCB9-82339D9BCB2E}" destId="{9A4D4A7C-3531-44DC-B451-2547D224689C}" srcOrd="4" destOrd="0" parTransId="{A8BFDAE7-ACAA-4606-96F1-ADD91246327E}" sibTransId="{B7881D39-5586-45CB-BFA5-26B53C99E946}"/>
    <dgm:cxn modelId="{D0798BCB-D59C-2B44-9E9B-A847EEA43505}" type="presOf" srcId="{785CF707-0FC5-4F79-B012-0C16F67D3D0A}" destId="{D8BE93B7-5104-4B04-BCD7-9FA7875C6313}" srcOrd="0" destOrd="0" presId="urn:microsoft.com/office/officeart/2005/8/layout/cycle2"/>
    <dgm:cxn modelId="{7A09CE39-3CF5-4606-B5EB-160099A228A9}" srcId="{C8EDF346-C24B-45A6-BCB9-82339D9BCB2E}" destId="{56E150BD-68FE-459B-8AB9-802272BCCE9D}" srcOrd="1" destOrd="0" parTransId="{E508B738-10D1-4FE0-A16D-FCBDE6A1401D}" sibTransId="{C4F09CE5-C629-4A58-A77B-D47AEFF30130}"/>
    <dgm:cxn modelId="{17B17BBE-854E-DD4F-91AB-272A7FC8FCBF}" type="presOf" srcId="{1E55AFEA-4F3A-4D5D-BF0E-5945970473E2}" destId="{195CCDB7-28FB-4CDA-8031-39E95E9B1A91}" srcOrd="0" destOrd="0" presId="urn:microsoft.com/office/officeart/2005/8/layout/cycle2"/>
    <dgm:cxn modelId="{A7ED28FA-3AC6-5F48-BC70-28E9FEF16BAC}" type="presOf" srcId="{C4F09CE5-C629-4A58-A77B-D47AEFF30130}" destId="{8894B458-B6CD-4938-A77E-0B06D99A1265}" srcOrd="0" destOrd="0" presId="urn:microsoft.com/office/officeart/2005/8/layout/cycle2"/>
    <dgm:cxn modelId="{A806A6A3-80FA-404B-92AC-291DE5ED9A9C}" type="presParOf" srcId="{02E0448B-BC51-4F8E-80C4-3F9E99115C8A}" destId="{8D778DA6-F26B-4188-AF19-BA13D250F34F}" srcOrd="0" destOrd="0" presId="urn:microsoft.com/office/officeart/2005/8/layout/cycle2"/>
    <dgm:cxn modelId="{02906216-EF09-2B49-85CD-BEF2AF58C363}" type="presParOf" srcId="{02E0448B-BC51-4F8E-80C4-3F9E99115C8A}" destId="{D8BE93B7-5104-4B04-BCD7-9FA7875C6313}" srcOrd="1" destOrd="0" presId="urn:microsoft.com/office/officeart/2005/8/layout/cycle2"/>
    <dgm:cxn modelId="{3F106BE2-2774-9640-9030-7F78E2EA8A54}" type="presParOf" srcId="{D8BE93B7-5104-4B04-BCD7-9FA7875C6313}" destId="{8BCC3BA1-FF7A-4B9B-890A-FE355302EF09}" srcOrd="0" destOrd="0" presId="urn:microsoft.com/office/officeart/2005/8/layout/cycle2"/>
    <dgm:cxn modelId="{5AB653F5-C106-D34F-840D-B5AD2CB07BBE}" type="presParOf" srcId="{02E0448B-BC51-4F8E-80C4-3F9E99115C8A}" destId="{BE42B499-111C-4E63-BDE0-76EB1BA2657B}" srcOrd="2" destOrd="0" presId="urn:microsoft.com/office/officeart/2005/8/layout/cycle2"/>
    <dgm:cxn modelId="{551055A3-C3CA-9444-83FA-41D3641FE6C5}" type="presParOf" srcId="{02E0448B-BC51-4F8E-80C4-3F9E99115C8A}" destId="{8894B458-B6CD-4938-A77E-0B06D99A1265}" srcOrd="3" destOrd="0" presId="urn:microsoft.com/office/officeart/2005/8/layout/cycle2"/>
    <dgm:cxn modelId="{C7CDCB94-8387-DD40-8E89-B1E35B5FDB36}" type="presParOf" srcId="{8894B458-B6CD-4938-A77E-0B06D99A1265}" destId="{5B1593D6-9504-4CF0-ADC7-79347C7CD128}" srcOrd="0" destOrd="0" presId="urn:microsoft.com/office/officeart/2005/8/layout/cycle2"/>
    <dgm:cxn modelId="{8C8D8770-23DE-2949-888D-A923C3DD6E8B}" type="presParOf" srcId="{02E0448B-BC51-4F8E-80C4-3F9E99115C8A}" destId="{195CCDB7-28FB-4CDA-8031-39E95E9B1A91}" srcOrd="4" destOrd="0" presId="urn:microsoft.com/office/officeart/2005/8/layout/cycle2"/>
    <dgm:cxn modelId="{3D35E000-583A-2F42-B1EC-67C470EA9778}" type="presParOf" srcId="{02E0448B-BC51-4F8E-80C4-3F9E99115C8A}" destId="{74C5FB8E-F507-48B2-B347-B9E371C1E3F1}" srcOrd="5" destOrd="0" presId="urn:microsoft.com/office/officeart/2005/8/layout/cycle2"/>
    <dgm:cxn modelId="{F5DBB547-F9FB-DE4C-917E-409E1B0C415A}" type="presParOf" srcId="{74C5FB8E-F507-48B2-B347-B9E371C1E3F1}" destId="{41A097B1-8DFD-4DEA-9A66-84BC45E1C0F2}" srcOrd="0" destOrd="0" presId="urn:microsoft.com/office/officeart/2005/8/layout/cycle2"/>
    <dgm:cxn modelId="{B6496FC9-5CE4-F54F-9ECD-62BB09B7C7DD}" type="presParOf" srcId="{02E0448B-BC51-4F8E-80C4-3F9E99115C8A}" destId="{95D77CF5-309C-4AD3-867C-64F2A4903930}" srcOrd="6" destOrd="0" presId="urn:microsoft.com/office/officeart/2005/8/layout/cycle2"/>
    <dgm:cxn modelId="{33E57A13-A60F-3A4F-BD32-5BA8431E3D44}" type="presParOf" srcId="{02E0448B-BC51-4F8E-80C4-3F9E99115C8A}" destId="{AED82CB3-5506-4A51-8F3E-908A55984D9E}" srcOrd="7" destOrd="0" presId="urn:microsoft.com/office/officeart/2005/8/layout/cycle2"/>
    <dgm:cxn modelId="{479733FD-7736-CD47-9A1B-614EC97BE014}" type="presParOf" srcId="{AED82CB3-5506-4A51-8F3E-908A55984D9E}" destId="{A704A355-34F9-4EA3-AECF-EF5323CCC259}" srcOrd="0" destOrd="0" presId="urn:microsoft.com/office/officeart/2005/8/layout/cycle2"/>
    <dgm:cxn modelId="{6EA0AC22-3AB8-4E47-8865-55AB48DCE881}" type="presParOf" srcId="{02E0448B-BC51-4F8E-80C4-3F9E99115C8A}" destId="{D9719845-BC70-4046-BB3A-31EA43D2C7E6}" srcOrd="8" destOrd="0" presId="urn:microsoft.com/office/officeart/2005/8/layout/cycle2"/>
    <dgm:cxn modelId="{63D9ABD4-B47E-414D-8D82-013C82922051}" type="presParOf" srcId="{02E0448B-BC51-4F8E-80C4-3F9E99115C8A}" destId="{C022EB59-C12B-4571-843D-43737F398B7A}" srcOrd="9" destOrd="0" presId="urn:microsoft.com/office/officeart/2005/8/layout/cycle2"/>
    <dgm:cxn modelId="{B89E8678-49F8-E147-A02B-8DBE56D62BC4}" type="presParOf" srcId="{C022EB59-C12B-4571-843D-43737F398B7A}" destId="{39F61526-A570-41AC-9686-9B154650D74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778DA6-F26B-4188-AF19-BA13D250F34F}">
      <dsp:nvSpPr>
        <dsp:cNvPr id="0" name=""/>
        <dsp:cNvSpPr/>
      </dsp:nvSpPr>
      <dsp:spPr>
        <a:xfrm>
          <a:off x="2080989" y="185"/>
          <a:ext cx="1019621" cy="101962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SLOs</a:t>
          </a:r>
          <a:endParaRPr lang="en-US" sz="1200" kern="1200" dirty="0"/>
        </a:p>
      </dsp:txBody>
      <dsp:txXfrm>
        <a:off x="2230309" y="149505"/>
        <a:ext cx="720981" cy="720981"/>
      </dsp:txXfrm>
    </dsp:sp>
    <dsp:sp modelId="{D8BE93B7-5104-4B04-BCD7-9FA7875C6313}">
      <dsp:nvSpPr>
        <dsp:cNvPr id="0" name=""/>
        <dsp:cNvSpPr/>
      </dsp:nvSpPr>
      <dsp:spPr>
        <a:xfrm rot="2160000">
          <a:off x="3068566" y="783791"/>
          <a:ext cx="271802" cy="344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076352" y="828651"/>
        <a:ext cx="190261" cy="206474"/>
      </dsp:txXfrm>
    </dsp:sp>
    <dsp:sp modelId="{BE42B499-111C-4E63-BDE0-76EB1BA2657B}">
      <dsp:nvSpPr>
        <dsp:cNvPr id="0" name=""/>
        <dsp:cNvSpPr/>
      </dsp:nvSpPr>
      <dsp:spPr>
        <a:xfrm>
          <a:off x="3320771" y="900940"/>
          <a:ext cx="1019621" cy="101962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Select</a:t>
          </a:r>
        </a:p>
        <a:p>
          <a:pPr lvl="0" algn="ctr" defTabSz="533400">
            <a:lnSpc>
              <a:spcPct val="90000"/>
            </a:lnSpc>
            <a:spcBef>
              <a:spcPct val="0"/>
            </a:spcBef>
            <a:spcAft>
              <a:spcPct val="35000"/>
            </a:spcAft>
          </a:pPr>
          <a:r>
            <a:rPr lang="en-US" sz="1200" kern="1200" dirty="0" smtClean="0"/>
            <a:t>Measures</a:t>
          </a:r>
          <a:endParaRPr lang="en-US" sz="1200" kern="1200" dirty="0"/>
        </a:p>
      </dsp:txBody>
      <dsp:txXfrm>
        <a:off x="3470091" y="1050260"/>
        <a:ext cx="720981" cy="720981"/>
      </dsp:txXfrm>
    </dsp:sp>
    <dsp:sp modelId="{8894B458-B6CD-4938-A77E-0B06D99A1265}">
      <dsp:nvSpPr>
        <dsp:cNvPr id="0" name=""/>
        <dsp:cNvSpPr/>
      </dsp:nvSpPr>
      <dsp:spPr>
        <a:xfrm rot="6480000">
          <a:off x="3460281" y="1960100"/>
          <a:ext cx="271802" cy="344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513650" y="1990149"/>
        <a:ext cx="190261" cy="206474"/>
      </dsp:txXfrm>
    </dsp:sp>
    <dsp:sp modelId="{195CCDB7-28FB-4CDA-8031-39E95E9B1A91}">
      <dsp:nvSpPr>
        <dsp:cNvPr id="0" name=""/>
        <dsp:cNvSpPr/>
      </dsp:nvSpPr>
      <dsp:spPr>
        <a:xfrm>
          <a:off x="2847217" y="2358392"/>
          <a:ext cx="1019621" cy="101962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Gather data</a:t>
          </a:r>
          <a:endParaRPr lang="en-US" sz="1200" kern="1200" dirty="0"/>
        </a:p>
      </dsp:txBody>
      <dsp:txXfrm>
        <a:off x="2996537" y="2507712"/>
        <a:ext cx="720981" cy="720981"/>
      </dsp:txXfrm>
    </dsp:sp>
    <dsp:sp modelId="{74C5FB8E-F507-48B2-B347-B9E371C1E3F1}">
      <dsp:nvSpPr>
        <dsp:cNvPr id="0" name=""/>
        <dsp:cNvSpPr/>
      </dsp:nvSpPr>
      <dsp:spPr>
        <a:xfrm rot="10800000">
          <a:off x="2462591" y="2696142"/>
          <a:ext cx="271802" cy="344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544132" y="2764966"/>
        <a:ext cx="190261" cy="206474"/>
      </dsp:txXfrm>
    </dsp:sp>
    <dsp:sp modelId="{95D77CF5-309C-4AD3-867C-64F2A4903930}">
      <dsp:nvSpPr>
        <dsp:cNvPr id="0" name=""/>
        <dsp:cNvSpPr/>
      </dsp:nvSpPr>
      <dsp:spPr>
        <a:xfrm>
          <a:off x="1314761" y="2358392"/>
          <a:ext cx="1019621" cy="101962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Analyze the data</a:t>
          </a:r>
          <a:endParaRPr lang="en-US" sz="1200" kern="1200" dirty="0"/>
        </a:p>
      </dsp:txBody>
      <dsp:txXfrm>
        <a:off x="1464081" y="2507712"/>
        <a:ext cx="720981" cy="720981"/>
      </dsp:txXfrm>
    </dsp:sp>
    <dsp:sp modelId="{AED82CB3-5506-4A51-8F3E-908A55984D9E}">
      <dsp:nvSpPr>
        <dsp:cNvPr id="0" name=""/>
        <dsp:cNvSpPr/>
      </dsp:nvSpPr>
      <dsp:spPr>
        <a:xfrm rot="15120000">
          <a:off x="1454270" y="1974732"/>
          <a:ext cx="271802" cy="344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507639" y="2082331"/>
        <a:ext cx="190261" cy="206474"/>
      </dsp:txXfrm>
    </dsp:sp>
    <dsp:sp modelId="{D9719845-BC70-4046-BB3A-31EA43D2C7E6}">
      <dsp:nvSpPr>
        <dsp:cNvPr id="0" name=""/>
        <dsp:cNvSpPr/>
      </dsp:nvSpPr>
      <dsp:spPr>
        <a:xfrm>
          <a:off x="841206" y="900940"/>
          <a:ext cx="1019621" cy="1019621"/>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Use to improve</a:t>
          </a:r>
          <a:endParaRPr lang="en-US" sz="1200" kern="1200" dirty="0"/>
        </a:p>
      </dsp:txBody>
      <dsp:txXfrm>
        <a:off x="990526" y="1050260"/>
        <a:ext cx="720981" cy="720981"/>
      </dsp:txXfrm>
    </dsp:sp>
    <dsp:sp modelId="{C022EB59-C12B-4571-843D-43737F398B7A}">
      <dsp:nvSpPr>
        <dsp:cNvPr id="0" name=""/>
        <dsp:cNvSpPr/>
      </dsp:nvSpPr>
      <dsp:spPr>
        <a:xfrm rot="19440000">
          <a:off x="1828784" y="792834"/>
          <a:ext cx="271802" cy="3441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836570" y="885622"/>
        <a:ext cx="190261" cy="2064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60C2C7-0FC2-D042-9938-B907B0A0D849}" type="datetimeFigureOut">
              <a:rPr lang="en-US" smtClean="0"/>
              <a:t>12/3/2015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A91BD-9BAD-6942-8404-D1895D351816}" type="slidenum">
              <a:rPr lang="en-US" smtClean="0"/>
              <a:t>‹#›</a:t>
            </a:fld>
            <a:endParaRPr lang="en-US"/>
          </a:p>
        </p:txBody>
      </p:sp>
    </p:spTree>
    <p:extLst>
      <p:ext uri="{BB962C8B-B14F-4D97-AF65-F5344CB8AC3E}">
        <p14:creationId xmlns:p14="http://schemas.microsoft.com/office/powerpoint/2010/main" val="1681434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xfrm>
            <a:off x="1143000" y="685800"/>
            <a:ext cx="4572000" cy="3429000"/>
          </a:xfrm>
          <a:ln/>
        </p:spPr>
      </p:sp>
      <p:sp>
        <p:nvSpPr>
          <p:cNvPr id="212995" name="Notes Placeholder 2"/>
          <p:cNvSpPr>
            <a:spLocks noGrp="1"/>
          </p:cNvSpPr>
          <p:nvPr>
            <p:ph type="body" idx="1"/>
          </p:nvPr>
        </p:nvSpPr>
        <p:spPr>
          <a:noFill/>
          <a:ln/>
        </p:spPr>
        <p:txBody>
          <a:bodyPr/>
          <a:lstStyle/>
          <a:p>
            <a:pPr lvl="1" eaLnBrk="1" hangingPunct="1"/>
            <a:endParaRPr lang="en-US" sz="1500" dirty="0"/>
          </a:p>
          <a:p>
            <a:pPr eaLnBrk="1" hangingPunct="1">
              <a:spcBef>
                <a:spcPct val="0"/>
              </a:spcBef>
            </a:pPr>
            <a:r>
              <a:rPr lang="en-US" dirty="0" smtClean="0"/>
              <a:t>Our background and purpose, where located and</a:t>
            </a:r>
            <a:r>
              <a:rPr lang="en-US" baseline="0" dirty="0" smtClean="0"/>
              <a:t> when founded, what we do –a bit about NILOA</a:t>
            </a:r>
            <a:endParaRPr lang="en-US" dirty="0" smtClean="0"/>
          </a:p>
        </p:txBody>
      </p:sp>
      <p:sp>
        <p:nvSpPr>
          <p:cNvPr id="212996" name="Slide Number Placeholder 3"/>
          <p:cNvSpPr>
            <a:spLocks noGrp="1"/>
          </p:cNvSpPr>
          <p:nvPr>
            <p:ph type="sldNum" sz="quarter" idx="5"/>
          </p:nvPr>
        </p:nvSpPr>
        <p:spPr>
          <a:noFill/>
        </p:spPr>
        <p:txBody>
          <a:bodyPr/>
          <a:lstStyle/>
          <a:p>
            <a:fld id="{89F6CAA5-91E5-46E0-813F-DE21065528E4}" type="slidenum">
              <a:rPr lang="en-US" smtClean="0">
                <a:solidFill>
                  <a:srgbClr val="1F497D"/>
                </a:solidFill>
              </a:rPr>
              <a:pPr/>
              <a:t>2</a:t>
            </a:fld>
            <a:endParaRPr lang="en-US" dirty="0" smtClean="0">
              <a:solidFill>
                <a:srgbClr val="1F497D"/>
              </a:solidFill>
            </a:endParaRPr>
          </a:p>
        </p:txBody>
      </p:sp>
    </p:spTree>
    <p:extLst>
      <p:ext uri="{BB962C8B-B14F-4D97-AF65-F5344CB8AC3E}">
        <p14:creationId xmlns:p14="http://schemas.microsoft.com/office/powerpoint/2010/main" val="2845237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helps us share stories internally about what good assessment practice</a:t>
            </a:r>
            <a:r>
              <a:rPr lang="en-US" baseline="0" dirty="0" smtClean="0"/>
              <a:t> looks like for us, here</a:t>
            </a:r>
            <a:endParaRPr lang="en-US" dirty="0"/>
          </a:p>
        </p:txBody>
      </p:sp>
      <p:sp>
        <p:nvSpPr>
          <p:cNvPr id="4" name="Slide Number Placeholder 3"/>
          <p:cNvSpPr>
            <a:spLocks noGrp="1"/>
          </p:cNvSpPr>
          <p:nvPr>
            <p:ph type="sldNum" sz="quarter" idx="10"/>
          </p:nvPr>
        </p:nvSpPr>
        <p:spPr/>
        <p:txBody>
          <a:bodyPr/>
          <a:lstStyle/>
          <a:p>
            <a:fld id="{7DF1A6D0-5C11-4ECA-88FB-CE49F2B11D29}"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299298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outlining a theory of change, engaging in root cause analysis…we can think of warrant and arguments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we are doing, is selecting a variety of evidence,</a:t>
            </a:r>
            <a:r>
              <a:rPr lang="en-US" baseline="0" dirty="0" smtClean="0"/>
              <a:t> which may change depending on the audience, and providing that in relation to a claim made about improvement of student learning. The warrant involves outlining and justifying why we think this change, for these students, at this institution, at this time, led to the improvement we are seeing in student learning. Or why we think it will. </a:t>
            </a:r>
            <a:endParaRPr lang="en-US" dirty="0" smtClean="0"/>
          </a:p>
          <a:p>
            <a:endParaRPr lang="en-US" dirty="0" smtClean="0"/>
          </a:p>
          <a:p>
            <a:r>
              <a:rPr lang="en-US" dirty="0" smtClean="0"/>
              <a:t>What are</a:t>
            </a:r>
            <a:r>
              <a:rPr lang="en-US" baseline="0" dirty="0" smtClean="0"/>
              <a:t> we seeing in practice?</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44663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 is also a story to alert those</a:t>
            </a:r>
            <a:r>
              <a:rPr lang="en-US" baseline="0" dirty="0" smtClean="0"/>
              <a:t> on campus as to what good assessment practice looks like for this institution, what does use of student learning evidence look like here, what counts as evidence for decision-making here</a:t>
            </a:r>
          </a:p>
          <a:p>
            <a:endParaRPr lang="en-US" baseline="0" dirty="0" smtClean="0"/>
          </a:p>
          <a:p>
            <a:r>
              <a:rPr lang="en-US" baseline="0" dirty="0" smtClean="0"/>
              <a:t>Go over each bold piece briefly </a:t>
            </a:r>
          </a:p>
          <a:p>
            <a:r>
              <a:rPr lang="en-US" baseline="0" dirty="0" smtClean="0"/>
              <a:t>It is a way to bring together improvement and accountability in a meaningful mechanism</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28758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572102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faculty chair in business examined the results of program outcomes for learners who completed </a:t>
            </a:r>
          </a:p>
          <a:p>
            <a:r>
              <a:rPr lang="en-US" dirty="0" smtClean="0"/>
              <a:t>the program capstone course and found that on one of the outcomes, learners were performing below </a:t>
            </a:r>
          </a:p>
          <a:p>
            <a:r>
              <a:rPr lang="en-US" dirty="0" smtClean="0"/>
              <a:t>what he regarded as the minimum threshold. Through the curriculum maps and alignments linking </a:t>
            </a:r>
          </a:p>
          <a:p>
            <a:r>
              <a:rPr lang="en-US" dirty="0" smtClean="0"/>
              <a:t>learning activities in individual courses to program outcomes in the capstone, he was able to identify </a:t>
            </a:r>
          </a:p>
          <a:p>
            <a:r>
              <a:rPr lang="en-US" dirty="0" smtClean="0"/>
              <a:t>across the entire program which courses had the strongest alignment to the outcome in question. From </a:t>
            </a:r>
          </a:p>
          <a:p>
            <a:r>
              <a:rPr lang="en-US" dirty="0" smtClean="0"/>
              <a:t>there, he was able to delve deeper into individual learning activities, to combine that information with additional data including course evaluations, and from the combined data to make detailed changes in </a:t>
            </a:r>
          </a:p>
          <a:p>
            <a:r>
              <a:rPr lang="en-US" dirty="0" smtClean="0"/>
              <a:t>specific courses and specific learning activities or assignments within courses. By the time participants </a:t>
            </a:r>
          </a:p>
          <a:p>
            <a:r>
              <a:rPr lang="en-US" dirty="0" smtClean="0"/>
              <a:t>in the revised courses and learning activities completed the capstone course, there was a measurable </a:t>
            </a:r>
          </a:p>
          <a:p>
            <a:r>
              <a:rPr lang="en-US" dirty="0" smtClean="0"/>
              <a:t>improvement in the particular outcome in question. The faculty chair involved in the process stated, </a:t>
            </a:r>
          </a:p>
          <a:p>
            <a:r>
              <a:rPr lang="en-US" dirty="0" smtClean="0"/>
              <a:t>“The concept of having an outcomes-based approach and having a strong theory of alignment all the </a:t>
            </a:r>
          </a:p>
          <a:p>
            <a:r>
              <a:rPr lang="en-US" dirty="0" smtClean="0"/>
              <a:t>way down to individual learning activities helps facilitate the use of assessment data.”</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01396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Veterinary technology students did not score as well as needed in quantitative reasoning, for </a:t>
            </a:r>
          </a:p>
          <a:p>
            <a:r>
              <a:rPr lang="en-US" dirty="0" smtClean="0"/>
              <a:t>example, so veterinary technology faculty redesigned several key assignments to build and document that </a:t>
            </a:r>
          </a:p>
          <a:p>
            <a:r>
              <a:rPr lang="en-US" dirty="0" smtClean="0"/>
              <a:t>competency in students. Whereas previously students only read an article to learn about monitoring glucose </a:t>
            </a:r>
          </a:p>
          <a:p>
            <a:r>
              <a:rPr lang="en-US" dirty="0" smtClean="0"/>
              <a:t>levels in felines, the new assignment asked them to read the article, to take a reading of a cat’s glucose level, </a:t>
            </a:r>
          </a:p>
          <a:p>
            <a:r>
              <a:rPr lang="en-US" dirty="0" smtClean="0"/>
              <a:t>and then to use both sources to write an analytical report. This curriculum redesign created a more robust </a:t>
            </a:r>
          </a:p>
          <a:p>
            <a:r>
              <a:rPr lang="en-US" dirty="0" smtClean="0"/>
              <a:t>and discipline-specific quantitative reasoning experience for students and a richer set of documents to be </a:t>
            </a:r>
          </a:p>
          <a:p>
            <a:r>
              <a:rPr lang="en-US" dirty="0" smtClean="0"/>
              <a:t>collected and examined through </a:t>
            </a:r>
            <a:r>
              <a:rPr lang="en-US" dirty="0" err="1" smtClean="0"/>
              <a:t>ePortfolio</a:t>
            </a:r>
            <a:r>
              <a:rPr lang="en-US" dirty="0" smtClean="0"/>
              <a:t>. Addressing general education requirements throughout the </a:t>
            </a:r>
          </a:p>
          <a:p>
            <a:r>
              <a:rPr lang="en-US" dirty="0" smtClean="0"/>
              <a:t>program, according to the veterinary technology program director, means that “programs need to decide </a:t>
            </a:r>
          </a:p>
          <a:p>
            <a:r>
              <a:rPr lang="en-US" dirty="0" smtClean="0"/>
              <a:t>where they are addressing general education within the curriculum,” and using student artifacts collected </a:t>
            </a:r>
          </a:p>
          <a:p>
            <a:r>
              <a:rPr lang="en-US" dirty="0" smtClean="0"/>
              <a:t>through the </a:t>
            </a:r>
            <a:r>
              <a:rPr lang="en-US" dirty="0" err="1" smtClean="0"/>
              <a:t>ePortfolio</a:t>
            </a:r>
            <a:r>
              <a:rPr lang="en-US" dirty="0" smtClean="0"/>
              <a:t> “brings assessment to the forefront of the classroom.”</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874270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religion department wanted to know if their students were writing at a desired level, and so the faculty developed </a:t>
            </a:r>
          </a:p>
          <a:p>
            <a:r>
              <a:rPr lang="en-US" dirty="0" smtClean="0"/>
              <a:t>a writing rubric, gathered a random collection of student essays, and had a faculty panel rate them. A report was generated from the rating that outlined where students demonstrated or fell short on the outcomes in question. Areas where </a:t>
            </a:r>
          </a:p>
          <a:p>
            <a:r>
              <a:rPr lang="en-US" dirty="0" smtClean="0"/>
              <a:t>students fell short were used to refocus teaching and also to rethink the sequence of courses and assignments within </a:t>
            </a:r>
          </a:p>
          <a:p>
            <a:r>
              <a:rPr lang="en-US" dirty="0" smtClean="0"/>
              <a:t>courses so as to better reinforce the desired outcomes and help students improve. A faculty member involved in this </a:t>
            </a:r>
          </a:p>
          <a:p>
            <a:r>
              <a:rPr lang="en-US" dirty="0" smtClean="0"/>
              <a:t>effort remarked, </a:t>
            </a:r>
          </a:p>
          <a:p>
            <a:r>
              <a:rPr lang="en-US" dirty="0" smtClean="0"/>
              <a:t>It seems so modest to state it now – we identified an intended learning outcome, made rubrics, looked </a:t>
            </a:r>
          </a:p>
          <a:p>
            <a:r>
              <a:rPr lang="en-US" dirty="0" smtClean="0"/>
              <a:t>at essays, and altered teaching – but that fairly modest process generated a holistic view of what students </a:t>
            </a:r>
          </a:p>
          <a:p>
            <a:r>
              <a:rPr lang="en-US" dirty="0" smtClean="0"/>
              <a:t>were doing well and what they were not doing so well, which allowed for minor adjustments. In a year </a:t>
            </a:r>
          </a:p>
          <a:p>
            <a:r>
              <a:rPr lang="en-US" dirty="0" smtClean="0"/>
              <a:t>or two these adjustments will show, I think, that students are doing better on a given outcome.</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811350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Decline in need for faculty development against it still being a top concern</a:t>
            </a:r>
            <a:r>
              <a:rPr lang="en-US" baseline="0" dirty="0" smtClean="0"/>
              <a:t> perhaps = artifact of how we correlated these issues </a:t>
            </a:r>
            <a:endParaRPr lang="en-US" dirty="0"/>
          </a:p>
        </p:txBody>
      </p:sp>
      <p:sp>
        <p:nvSpPr>
          <p:cNvPr id="4" name="Slide Number Placeholder 3"/>
          <p:cNvSpPr>
            <a:spLocks noGrp="1"/>
          </p:cNvSpPr>
          <p:nvPr>
            <p:ph type="sldNum" sz="quarter" idx="10"/>
          </p:nvPr>
        </p:nvSpPr>
        <p:spPr/>
        <p:txBody>
          <a:bodyPr/>
          <a:lstStyle/>
          <a:p>
            <a:fld id="{E2DD63E7-3E07-E94C-812C-889EAC25E1E4}" type="slidenum">
              <a:rPr lang="en-US" smtClean="0"/>
              <a:t>26</a:t>
            </a:fld>
            <a:endParaRPr lang="en-US"/>
          </a:p>
        </p:txBody>
      </p:sp>
    </p:spTree>
    <p:extLst>
      <p:ext uri="{BB962C8B-B14F-4D97-AF65-F5344CB8AC3E}">
        <p14:creationId xmlns:p14="http://schemas.microsoft.com/office/powerpoint/2010/main" val="114033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Decline in need for faculty development against it still being a top concern</a:t>
            </a:r>
            <a:r>
              <a:rPr lang="en-US" baseline="0" dirty="0" smtClean="0"/>
              <a:t> perhaps = artifact of how we correlated these issues </a:t>
            </a:r>
            <a:endParaRPr lang="en-US" dirty="0"/>
          </a:p>
        </p:txBody>
      </p:sp>
      <p:sp>
        <p:nvSpPr>
          <p:cNvPr id="4" name="Slide Number Placeholder 3"/>
          <p:cNvSpPr>
            <a:spLocks noGrp="1"/>
          </p:cNvSpPr>
          <p:nvPr>
            <p:ph type="sldNum" sz="quarter" idx="10"/>
          </p:nvPr>
        </p:nvSpPr>
        <p:spPr/>
        <p:txBody>
          <a:bodyPr/>
          <a:lstStyle/>
          <a:p>
            <a:fld id="{E2DD63E7-3E07-E94C-812C-889EAC25E1E4}" type="slidenum">
              <a:rPr lang="en-US" smtClean="0"/>
              <a:t>27</a:t>
            </a:fld>
            <a:endParaRPr lang="en-US"/>
          </a:p>
        </p:txBody>
      </p:sp>
    </p:spTree>
    <p:extLst>
      <p:ext uri="{BB962C8B-B14F-4D97-AF65-F5344CB8AC3E}">
        <p14:creationId xmlns:p14="http://schemas.microsoft.com/office/powerpoint/2010/main" val="254488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pull work from the NILOA book on some of these points – obligatory slide</a:t>
            </a:r>
            <a:endParaRPr lang="en-US" dirty="0"/>
          </a:p>
        </p:txBody>
      </p:sp>
      <p:sp>
        <p:nvSpPr>
          <p:cNvPr id="4" name="Slide Number Placeholder 3"/>
          <p:cNvSpPr>
            <a:spLocks noGrp="1"/>
          </p:cNvSpPr>
          <p:nvPr>
            <p:ph type="sldNum" sz="quarter" idx="10"/>
          </p:nvPr>
        </p:nvSpPr>
        <p:spPr/>
        <p:txBody>
          <a:bodyPr/>
          <a:lstStyle/>
          <a:p>
            <a:fld id="{AF7A91BD-9BAD-6942-8404-D1895D351816}" type="slidenum">
              <a:rPr lang="en-US" smtClean="0"/>
              <a:t>4</a:t>
            </a:fld>
            <a:endParaRPr lang="en-US"/>
          </a:p>
        </p:txBody>
      </p:sp>
    </p:spTree>
    <p:extLst>
      <p:ext uri="{BB962C8B-B14F-4D97-AF65-F5344CB8AC3E}">
        <p14:creationId xmlns:p14="http://schemas.microsoft.com/office/powerpoint/2010/main" val="208198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Initiatives such as the Wabash study have emerged to help institutions use the data they collect to inform decisions and</a:t>
            </a:r>
            <a:r>
              <a:rPr lang="en-US" baseline="0" dirty="0" smtClean="0"/>
              <a:t> part of their findings was that it is not the case the there is a problem with the data – that institutions don’t have enough of it, or the right kinds of it, but that it is either not actionable – meaning that it is difficult to do anything with it, or that it is not clear what should be done if anything – there is an increasing awareness of the need for dialogue and meaning making of assessment results – a point I will return to shortly. </a:t>
            </a:r>
          </a:p>
          <a:p>
            <a:endParaRPr lang="en-US" baseline="0" dirty="0" smtClean="0"/>
          </a:p>
          <a:p>
            <a:r>
              <a:rPr lang="en-US" baseline="0" dirty="0" smtClean="0"/>
              <a:t>Trudy Banta and associates did case studies of institutions and found that only 12%  were closing the loop</a:t>
            </a:r>
          </a:p>
          <a:p>
            <a:r>
              <a:rPr lang="en-US" baseline="0" dirty="0" smtClean="0"/>
              <a:t>In our transparency research we found 24% of institutions were closing the loop</a:t>
            </a:r>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22869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it mean to close the loop?</a:t>
            </a:r>
          </a:p>
          <a:p>
            <a:r>
              <a:rPr lang="en-US" dirty="0" smtClean="0"/>
              <a:t>Well it means taking the results of assessment and then making changes within the institution that will lead to enhanced student learning…</a:t>
            </a:r>
          </a:p>
          <a:p>
            <a:r>
              <a:rPr lang="en-US" dirty="0" smtClean="0"/>
              <a:t>But can that actually</a:t>
            </a:r>
            <a:r>
              <a:rPr lang="en-US" baseline="0" dirty="0" smtClean="0"/>
              <a:t> be done or known?</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5498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Mostly</a:t>
            </a:r>
            <a:r>
              <a:rPr lang="en-US" baseline="0" dirty="0" smtClean="0"/>
              <a:t> what we mean by closing the loop or using evidence of student learning to improve is causal in nature – we want to be able to make causal statements that our change in practice, behavior, course offerings, </a:t>
            </a:r>
            <a:r>
              <a:rPr lang="en-US" baseline="0" dirty="0" err="1" smtClean="0"/>
              <a:t>etc</a:t>
            </a:r>
            <a:r>
              <a:rPr lang="en-US" baseline="0" dirty="0" smtClean="0"/>
              <a:t> all lead directly to enhanced student learning</a:t>
            </a:r>
          </a:p>
          <a:p>
            <a:endParaRPr lang="en-US" baseline="0" dirty="0" smtClean="0"/>
          </a:p>
          <a:p>
            <a:r>
              <a:rPr lang="en-US" baseline="0" dirty="0" smtClean="0"/>
              <a:t>We are making causal claims about our impact on students</a:t>
            </a:r>
          </a:p>
          <a:p>
            <a:endParaRPr lang="en-US" baseline="0" dirty="0" smtClean="0"/>
          </a:p>
          <a:p>
            <a:r>
              <a:rPr lang="en-US" baseline="0" dirty="0" smtClean="0"/>
              <a:t>But this is hard to know</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368065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other issues of causality that are beyond the realm of considering because we can’t randomly assign students to courses, we can’t force faculty to teach exactly the same way and try out an</a:t>
            </a:r>
            <a:r>
              <a:rPr lang="en-US" baseline="0" dirty="0" smtClean="0"/>
              <a:t> intervention, </a:t>
            </a:r>
            <a:endParaRPr lang="en-US" dirty="0" smtClean="0"/>
          </a:p>
          <a:p>
            <a:endParaRPr lang="en-US" dirty="0" smtClean="0"/>
          </a:p>
          <a:p>
            <a:r>
              <a:rPr lang="en-US" dirty="0" smtClean="0"/>
              <a:t>Issues of change management – most of these are related in some way to issues</a:t>
            </a:r>
            <a:r>
              <a:rPr lang="en-US" baseline="0" dirty="0" smtClean="0"/>
              <a:t> of change management and sometimes it is helpful to think of assessment from a change management perspective (loosely-coupled – org theory; or change management in organizations; systems thinking)</a:t>
            </a:r>
          </a:p>
          <a:p>
            <a:endParaRPr lang="en-US" baseline="0" dirty="0" smtClean="0"/>
          </a:p>
          <a:p>
            <a:r>
              <a:rPr lang="en-US" baseline="0" dirty="0" smtClean="0"/>
              <a:t>While this may seem messy, it is less messy and more complex. There are many moving parts, there is the co-curricular and the curricular, there is the life that happens as students are moving through institutions of higher education</a:t>
            </a:r>
          </a:p>
          <a:p>
            <a:endParaRPr lang="en-US" baseline="0" dirty="0" smtClean="0"/>
          </a:p>
          <a:p>
            <a:r>
              <a:rPr lang="en-US" baseline="0" dirty="0" smtClean="0"/>
              <a:t>Maybe what we need is a different way to think about it – a different way to tell or make the case that what we changed or did differently led to any increase in student learning – a different approach to get to impact or improvement</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508336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starting place is to engage in thinking about what</a:t>
            </a:r>
            <a:r>
              <a:rPr lang="en-US" baseline="0" dirty="0" smtClean="0"/>
              <a:t> is our theory of change – why is it that we believe that adding a course, changing the reading, increasing advising, adding a program, </a:t>
            </a:r>
            <a:r>
              <a:rPr lang="en-US" baseline="0" dirty="0" err="1" smtClean="0"/>
              <a:t>etc</a:t>
            </a:r>
            <a:r>
              <a:rPr lang="en-US" baseline="0" dirty="0" smtClean="0"/>
              <a:t> will have the desired impact of enhanced student learning?</a:t>
            </a:r>
          </a:p>
          <a:p>
            <a:r>
              <a:rPr lang="en-US" baseline="0" dirty="0" smtClean="0"/>
              <a:t>What is the assumed mechanisms or levers of change?</a:t>
            </a:r>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71775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changes the way of thinking about initiatives from what you are doing to what you want to achieve and starts there.</a:t>
            </a:r>
          </a:p>
          <a:p>
            <a:endParaRPr lang="en-US" dirty="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2963622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covered the content in my course, therefore my students learned it – if they</a:t>
            </a:r>
            <a:r>
              <a:rPr lang="en-US" baseline="0" dirty="0" smtClean="0"/>
              <a:t> didn’t learn it then I need to add an assignment or a course and cover it again</a:t>
            </a:r>
          </a:p>
          <a:p>
            <a:endParaRPr lang="en-US" baseline="0" dirty="0" smtClean="0"/>
          </a:p>
          <a:p>
            <a:r>
              <a:rPr lang="en-US" baseline="0" dirty="0" smtClean="0"/>
              <a:t>We provide all our students with opportunities and a writing center, support services, </a:t>
            </a:r>
            <a:r>
              <a:rPr lang="en-US" baseline="0" dirty="0" err="1" smtClean="0"/>
              <a:t>etc</a:t>
            </a:r>
            <a:r>
              <a:rPr lang="en-US" baseline="0" dirty="0" smtClean="0"/>
              <a:t> and we have now extended the hours and increased staff, and this will help students</a:t>
            </a:r>
          </a:p>
          <a:p>
            <a:endParaRPr lang="en-US" baseline="0" dirty="0" smtClean="0"/>
          </a:p>
          <a:p>
            <a:r>
              <a:rPr lang="en-US" baseline="0" dirty="0" smtClean="0"/>
              <a:t>Now you have the pathway and pipeline – so if we create intentional, coherent, aligned pathways it will help students to see what we want and how to get there and then they will learn more – it is also a mechanism that is structurally useful to being able to make stronger causal arguments because outcomes are aligned and mapped throughout the curriculum </a:t>
            </a:r>
          </a:p>
          <a:p>
            <a:endParaRPr lang="en-US" baseline="0" dirty="0" smtClean="0"/>
          </a:p>
          <a:p>
            <a:r>
              <a:rPr lang="en-US" baseline="0" dirty="0" smtClean="0"/>
              <a:t>But that is what we believe…how do we get others to agree that it is what we are doing and not something else that is leading to enhanced student learning – first we have to track student learning over time, but really what we need to do is tell our theory of change story – we need to be able to justify the changes that were made as something that we believed would enhance student learning</a:t>
            </a:r>
          </a:p>
          <a:p>
            <a:endParaRPr lang="en-US" baseline="0" dirty="0" smtClean="0"/>
          </a:p>
        </p:txBody>
      </p:sp>
      <p:sp>
        <p:nvSpPr>
          <p:cNvPr id="4" name="Slide Number Placeholder 3"/>
          <p:cNvSpPr>
            <a:spLocks noGrp="1"/>
          </p:cNvSpPr>
          <p:nvPr>
            <p:ph type="sldNum" sz="quarter" idx="10"/>
          </p:nvPr>
        </p:nvSpPr>
        <p:spPr/>
        <p:txBody>
          <a:bodyPr/>
          <a:lstStyle/>
          <a:p>
            <a:fld id="{775DBC25-557B-441D-8C4E-2683D52E24A4}"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60062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8E306B-1F2F-E84F-8026-BB1DE7DE5BA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E306B-1F2F-E84F-8026-BB1DE7DE5BA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8E306B-1F2F-E84F-8026-BB1DE7DE5BA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8E306B-1F2F-E84F-8026-BB1DE7DE5BA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8E306B-1F2F-E84F-8026-BB1DE7DE5BAD}"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C81F6-6745-E44C-8E1E-4C02625B5087}"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8E306B-1F2F-E84F-8026-BB1DE7DE5BAD}"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8E306B-1F2F-E84F-8026-BB1DE7DE5BAD}"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C81F6-6745-E44C-8E1E-4C02625B5087}"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8E306B-1F2F-E84F-8026-BB1DE7DE5BAD}"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E306B-1F2F-E84F-8026-BB1DE7DE5BAD}"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E306B-1F2F-E84F-8026-BB1DE7DE5BAD}"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81F6-6745-E44C-8E1E-4C02625B5087}"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8E306B-1F2F-E84F-8026-BB1DE7DE5BAD}"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C81F6-6745-E44C-8E1E-4C02625B508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A8E306B-1F2F-E84F-8026-BB1DE7DE5BAD}" type="datetimeFigureOut">
              <a:rPr lang="en-US" smtClean="0"/>
              <a:t>12/3/2015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36C81F6-6745-E44C-8E1E-4C02625B50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earningoutcomesassessment.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learningoutcomesassessment.org/index.html"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mailto:njankow2@illinois.edu" TargetMode="External"/><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degreeprofile.org" TargetMode="External"/><Relationship Id="rId5" Type="http://schemas.openxmlformats.org/officeDocument/2006/relationships/hyperlink" Target="http://www.assignmentlibrary.org" TargetMode="External"/><Relationship Id="rId4" Type="http://schemas.openxmlformats.org/officeDocument/2006/relationships/hyperlink" Target="http://www.learningoutcomesassessment.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Evidence-Based Storytelling: Sharing our narratives</a:t>
            </a:r>
            <a:endParaRPr lang="en-US" sz="3600" dirty="0"/>
          </a:p>
        </p:txBody>
      </p:sp>
      <p:sp>
        <p:nvSpPr>
          <p:cNvPr id="3" name="Subtitle 2"/>
          <p:cNvSpPr>
            <a:spLocks noGrp="1"/>
          </p:cNvSpPr>
          <p:nvPr>
            <p:ph type="subTitle" idx="1"/>
          </p:nvPr>
        </p:nvSpPr>
        <p:spPr>
          <a:xfrm>
            <a:off x="685801" y="4113771"/>
            <a:ext cx="7848600" cy="1752600"/>
          </a:xfrm>
        </p:spPr>
        <p:txBody>
          <a:bodyPr>
            <a:normAutofit/>
          </a:bodyPr>
          <a:lstStyle/>
          <a:p>
            <a:r>
              <a:rPr lang="en-US" dirty="0" smtClean="0"/>
              <a:t>Natasha Jankowski, Ph.D., </a:t>
            </a:r>
          </a:p>
          <a:p>
            <a:r>
              <a:rPr lang="en-US" dirty="0" smtClean="0"/>
              <a:t> Associate Director</a:t>
            </a:r>
          </a:p>
          <a:p>
            <a:r>
              <a:rPr lang="en-US" dirty="0" smtClean="0"/>
              <a:t>National Institute for Learning Outcomes Assessment  (NILOA)</a:t>
            </a:r>
          </a:p>
        </p:txBody>
      </p:sp>
      <p:pic>
        <p:nvPicPr>
          <p:cNvPr id="4" name="Picture 2" descr="National Institute for Learning Outcomes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83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Mobility of students</a:t>
            </a:r>
          </a:p>
          <a:p>
            <a:r>
              <a:rPr lang="en-US" dirty="0" smtClean="0"/>
              <a:t>Untracked changes</a:t>
            </a:r>
          </a:p>
          <a:p>
            <a:r>
              <a:rPr lang="en-US" dirty="0" smtClean="0"/>
              <a:t>Changes in courses add up to program level change</a:t>
            </a:r>
          </a:p>
          <a:p>
            <a:r>
              <a:rPr lang="en-US" dirty="0" smtClean="0"/>
              <a:t>Levels at which use occurs</a:t>
            </a:r>
          </a:p>
          <a:p>
            <a:r>
              <a:rPr lang="en-US" dirty="0" smtClean="0"/>
              <a:t>Longer than a year cycle</a:t>
            </a:r>
          </a:p>
          <a:p>
            <a:r>
              <a:rPr lang="en-US" dirty="0" smtClean="0"/>
              <a:t>Loosely coupled relationships</a:t>
            </a:r>
          </a:p>
          <a:p>
            <a:r>
              <a:rPr lang="en-US" dirty="0" smtClean="0"/>
              <a:t>Life</a:t>
            </a:r>
          </a:p>
          <a:p>
            <a:endParaRPr lang="en-US" dirty="0"/>
          </a:p>
        </p:txBody>
      </p:sp>
      <p:sp>
        <p:nvSpPr>
          <p:cNvPr id="3" name="Title 2"/>
          <p:cNvSpPr>
            <a:spLocks noGrp="1"/>
          </p:cNvSpPr>
          <p:nvPr>
            <p:ph type="title"/>
          </p:nvPr>
        </p:nvSpPr>
        <p:spPr/>
        <p:txBody>
          <a:bodyPr>
            <a:normAutofit/>
          </a:bodyPr>
          <a:lstStyle/>
          <a:p>
            <a:r>
              <a:rPr lang="en-US" dirty="0" smtClean="0"/>
              <a:t>Difficulty of Causal Statements</a:t>
            </a:r>
            <a:endParaRPr lang="en-US" dirty="0"/>
          </a:p>
        </p:txBody>
      </p:sp>
      <p:pic>
        <p:nvPicPr>
          <p:cNvPr id="3074" name="Picture 2" descr="C:\Users\Natasha\AppData\Local\Microsoft\Windows\Temporary Internet Files\Content.IE5\ET4Q0B1Z\MC90028133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690" y="3388444"/>
            <a:ext cx="1865014" cy="2480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085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do we think the changes we make will lead to better outcomes?</a:t>
            </a:r>
          </a:p>
          <a:p>
            <a:r>
              <a:rPr lang="en-US" dirty="0" smtClean="0"/>
              <a:t>What is assumed in the changes we select as it relates to how students understand and navigate higher education?</a:t>
            </a:r>
            <a:endParaRPr lang="en-US" dirty="0"/>
          </a:p>
        </p:txBody>
      </p:sp>
      <p:sp>
        <p:nvSpPr>
          <p:cNvPr id="3" name="Title 2"/>
          <p:cNvSpPr>
            <a:spLocks noGrp="1"/>
          </p:cNvSpPr>
          <p:nvPr>
            <p:ph type="title"/>
          </p:nvPr>
        </p:nvSpPr>
        <p:spPr/>
        <p:txBody>
          <a:bodyPr/>
          <a:lstStyle/>
          <a:p>
            <a:r>
              <a:rPr lang="en-US" dirty="0" smtClean="0"/>
              <a:t>Theories of Change</a:t>
            </a:r>
            <a:endParaRPr lang="en-US" dirty="0"/>
          </a:p>
        </p:txBody>
      </p:sp>
      <p:pic>
        <p:nvPicPr>
          <p:cNvPr id="6146" name="Picture 2" descr="C:\Users\Natasha\AppData\Local\Microsoft\Windows\Temporary Internet Files\Content.IE5\MMUXSNX0\MC9000788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959" y="3454850"/>
            <a:ext cx="2209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336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08152"/>
            <a:ext cx="7408333" cy="3450696"/>
          </a:xfrm>
        </p:spPr>
        <p:txBody>
          <a:bodyPr>
            <a:normAutofit lnSpcReduction="10000"/>
          </a:bodyPr>
          <a:lstStyle/>
          <a:p>
            <a:pPr fontAlgn="base"/>
            <a:r>
              <a:rPr lang="en-US" dirty="0" smtClean="0"/>
              <a:t>A process of outlining causal pathways by specifying what is needed for goals to be achieved (Carman, 2012)</a:t>
            </a:r>
            <a:endParaRPr lang="en-US" dirty="0"/>
          </a:p>
          <a:p>
            <a:pPr fontAlgn="base"/>
            <a:r>
              <a:rPr lang="en-US" dirty="0" smtClean="0"/>
              <a:t>It </a:t>
            </a:r>
            <a:r>
              <a:rPr lang="en-US" dirty="0"/>
              <a:t>requires </a:t>
            </a:r>
            <a:r>
              <a:rPr lang="en-US" dirty="0" smtClean="0"/>
              <a:t>articulating underlying </a:t>
            </a:r>
            <a:r>
              <a:rPr lang="en-US" dirty="0"/>
              <a:t>assumptions which can be tested and </a:t>
            </a:r>
            <a:r>
              <a:rPr lang="en-US" dirty="0" smtClean="0"/>
              <a:t>measured (Jones, 2010)</a:t>
            </a:r>
            <a:endParaRPr lang="en-US" dirty="0"/>
          </a:p>
          <a:p>
            <a:pPr fontAlgn="base"/>
            <a:r>
              <a:rPr lang="en-US" dirty="0" smtClean="0"/>
              <a:t>A </a:t>
            </a:r>
            <a:r>
              <a:rPr lang="en-US" dirty="0"/>
              <a:t>Theory of Change provides a roadmap </a:t>
            </a:r>
            <a:r>
              <a:rPr lang="en-US" dirty="0" smtClean="0"/>
              <a:t>outlining how one thinks or conceptualizes getting from point A to point B over time (</a:t>
            </a:r>
            <a:r>
              <a:rPr lang="en-US" dirty="0" err="1" smtClean="0"/>
              <a:t>Ployhart</a:t>
            </a:r>
            <a:r>
              <a:rPr lang="en-US" dirty="0" smtClean="0"/>
              <a:t> &amp; </a:t>
            </a:r>
            <a:r>
              <a:rPr lang="en-US" dirty="0" err="1" smtClean="0"/>
              <a:t>Vandenburg</a:t>
            </a:r>
            <a:r>
              <a:rPr lang="en-US" dirty="0" smtClean="0"/>
              <a:t>,  2010)</a:t>
            </a:r>
            <a:endParaRPr lang="en-US" dirty="0"/>
          </a:p>
        </p:txBody>
      </p:sp>
      <p:sp>
        <p:nvSpPr>
          <p:cNvPr id="3" name="Title 2"/>
          <p:cNvSpPr>
            <a:spLocks noGrp="1"/>
          </p:cNvSpPr>
          <p:nvPr>
            <p:ph type="title"/>
          </p:nvPr>
        </p:nvSpPr>
        <p:spPr/>
        <p:txBody>
          <a:bodyPr/>
          <a:lstStyle/>
          <a:p>
            <a:r>
              <a:rPr lang="en-US" dirty="0" smtClean="0"/>
              <a:t>Theory of Change (TOC)</a:t>
            </a:r>
            <a:endParaRPr lang="en-US" dirty="0"/>
          </a:p>
        </p:txBody>
      </p:sp>
      <p:sp>
        <p:nvSpPr>
          <p:cNvPr id="4" name="Right Arrow 3"/>
          <p:cNvSpPr/>
          <p:nvPr/>
        </p:nvSpPr>
        <p:spPr>
          <a:xfrm>
            <a:off x="372455" y="5449117"/>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5" name="Right Arrow 4"/>
          <p:cNvSpPr/>
          <p:nvPr/>
        </p:nvSpPr>
        <p:spPr>
          <a:xfrm>
            <a:off x="3299389" y="5449117"/>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ight Arrow 5"/>
          <p:cNvSpPr/>
          <p:nvPr/>
        </p:nvSpPr>
        <p:spPr>
          <a:xfrm>
            <a:off x="6338843" y="5449117"/>
            <a:ext cx="2286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pic>
        <p:nvPicPr>
          <p:cNvPr id="7"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84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Coverage and content</a:t>
            </a:r>
          </a:p>
          <a:p>
            <a:r>
              <a:rPr lang="en-US" dirty="0" smtClean="0"/>
              <a:t>Opportunities and support</a:t>
            </a:r>
          </a:p>
          <a:p>
            <a:r>
              <a:rPr lang="en-US" dirty="0" smtClean="0"/>
              <a:t>Intentional, coherent, aligned pathways</a:t>
            </a:r>
          </a:p>
          <a:p>
            <a:endParaRPr lang="en-US" dirty="0"/>
          </a:p>
          <a:p>
            <a:r>
              <a:rPr lang="en-US" dirty="0"/>
              <a:t>Within each of these is the belief about a </a:t>
            </a:r>
            <a:r>
              <a:rPr lang="en-US" b="1" u="sng" dirty="0"/>
              <a:t>root cause </a:t>
            </a:r>
            <a:r>
              <a:rPr lang="en-US" dirty="0"/>
              <a:t>– why students were not learning or not meeting the outcome and the mechanism by which the institution can help them succeed</a:t>
            </a:r>
          </a:p>
          <a:p>
            <a:endParaRPr lang="en-US" dirty="0"/>
          </a:p>
        </p:txBody>
      </p:sp>
      <p:sp>
        <p:nvSpPr>
          <p:cNvPr id="3" name="Title 2"/>
          <p:cNvSpPr>
            <a:spLocks noGrp="1"/>
          </p:cNvSpPr>
          <p:nvPr>
            <p:ph type="title"/>
          </p:nvPr>
        </p:nvSpPr>
        <p:spPr/>
        <p:txBody>
          <a:bodyPr/>
          <a:lstStyle/>
          <a:p>
            <a:r>
              <a:rPr lang="en-US" dirty="0" smtClean="0"/>
              <a:t>For instance…</a:t>
            </a:r>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9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process of exploring not only that something happened, but why it happened the way that it did (Rooney &amp; </a:t>
            </a:r>
            <a:r>
              <a:rPr lang="en-US" dirty="0" err="1" smtClean="0"/>
              <a:t>Heuvel</a:t>
            </a:r>
            <a:r>
              <a:rPr lang="en-US" dirty="0" smtClean="0"/>
              <a:t>, 2004)</a:t>
            </a:r>
          </a:p>
          <a:p>
            <a:pPr fontAlgn="base"/>
            <a:r>
              <a:rPr lang="en-US" dirty="0" smtClean="0"/>
              <a:t>Moves beyond surface-level problem identification and examines assumptions in order to prevent reoccurrences (</a:t>
            </a:r>
            <a:r>
              <a:rPr lang="en-US" dirty="0" err="1" smtClean="0"/>
              <a:t>Taitz</a:t>
            </a:r>
            <a:r>
              <a:rPr lang="en-US" dirty="0" smtClean="0"/>
              <a:t>, </a:t>
            </a:r>
            <a:r>
              <a:rPr lang="en-US" dirty="0" err="1" smtClean="0"/>
              <a:t>Genn</a:t>
            </a:r>
            <a:r>
              <a:rPr lang="en-US" dirty="0" smtClean="0"/>
              <a:t>, Brooks, Ross, Ryan, </a:t>
            </a:r>
            <a:r>
              <a:rPr lang="en-US" dirty="0" err="1" smtClean="0"/>
              <a:t>Shumack</a:t>
            </a:r>
            <a:r>
              <a:rPr lang="en-US" dirty="0" smtClean="0"/>
              <a:t>, Burrell, &amp; Kennedy, 2010)  </a:t>
            </a:r>
          </a:p>
          <a:p>
            <a:endParaRPr lang="en-US" dirty="0"/>
          </a:p>
        </p:txBody>
      </p:sp>
      <p:sp>
        <p:nvSpPr>
          <p:cNvPr id="3" name="Title 2"/>
          <p:cNvSpPr>
            <a:spLocks noGrp="1"/>
          </p:cNvSpPr>
          <p:nvPr>
            <p:ph type="title"/>
          </p:nvPr>
        </p:nvSpPr>
        <p:spPr/>
        <p:txBody>
          <a:bodyPr/>
          <a:lstStyle/>
          <a:p>
            <a:r>
              <a:rPr lang="en-US" dirty="0" smtClean="0"/>
              <a:t>Root Cause</a:t>
            </a:r>
            <a:endParaRPr lang="en-US" dirty="0"/>
          </a:p>
        </p:txBody>
      </p:sp>
      <p:pic>
        <p:nvPicPr>
          <p:cNvPr id="1027" name="Picture 3" descr="C:\Users\Natasha\AppData\Local\Microsoft\Windows\Temporary Internet Files\Content.IE5\QVHUQQ78\MC9004418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9150" y="4040294"/>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373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storytelling</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sz="3600" dirty="0" smtClean="0"/>
              <a:t>The story of the lonely students </a:t>
            </a:r>
            <a:endParaRPr lang="en-US" sz="3600" dirty="0"/>
          </a:p>
        </p:txBody>
      </p:sp>
      <p:pic>
        <p:nvPicPr>
          <p:cNvPr id="4" name="Picture 3" descr="image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987" y="2968040"/>
            <a:ext cx="3810000" cy="2133600"/>
          </a:xfrm>
          <a:prstGeom prst="rect">
            <a:avLst/>
          </a:prstGeom>
        </p:spPr>
      </p:pic>
      <p:pic>
        <p:nvPicPr>
          <p:cNvPr id="5"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8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r>
              <a:rPr lang="en-US" sz="3600" dirty="0" smtClean="0"/>
              <a:t>Can you think of other stories you would like to share?</a:t>
            </a:r>
          </a:p>
          <a:p>
            <a:endParaRPr lang="en-US" sz="3600" dirty="0"/>
          </a:p>
          <a:p>
            <a:r>
              <a:rPr lang="en-US" sz="3600" dirty="0" smtClean="0"/>
              <a:t>How often do you discuss assumptions about students and how and where they learn?</a:t>
            </a:r>
            <a:endParaRPr lang="en-US" sz="3600" dirty="0"/>
          </a:p>
        </p:txBody>
      </p:sp>
    </p:spTree>
    <p:extLst>
      <p:ext uri="{BB962C8B-B14F-4D97-AF65-F5344CB8AC3E}">
        <p14:creationId xmlns:p14="http://schemas.microsoft.com/office/powerpoint/2010/main" val="1103979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dirty="0" err="1"/>
              <a:t>Toulmin</a:t>
            </a:r>
            <a:r>
              <a:rPr lang="en-US" dirty="0"/>
              <a:t> (2003)</a:t>
            </a:r>
          </a:p>
          <a:p>
            <a:endParaRPr lang="en-US" dirty="0"/>
          </a:p>
          <a:p>
            <a:pPr marL="0" indent="0" algn="ctr">
              <a:buNone/>
            </a:pPr>
            <a:r>
              <a:rPr lang="en-US" dirty="0" smtClean="0"/>
              <a:t>Evidence			  Claim</a:t>
            </a:r>
          </a:p>
          <a:p>
            <a:pPr marL="0" indent="0" algn="ctr">
              <a:buNone/>
            </a:pPr>
            <a:r>
              <a:rPr lang="en-US" dirty="0"/>
              <a:t>	</a:t>
            </a:r>
            <a:r>
              <a:rPr lang="en-US" dirty="0" smtClean="0"/>
              <a:t>	</a:t>
            </a:r>
          </a:p>
          <a:p>
            <a:pPr marL="0" indent="0" algn="ctr">
              <a:buNone/>
            </a:pPr>
            <a:r>
              <a:rPr lang="en-US" dirty="0" smtClean="0"/>
              <a:t>Warrant</a:t>
            </a:r>
          </a:p>
          <a:p>
            <a:endParaRPr lang="en-US" dirty="0" smtClean="0"/>
          </a:p>
          <a:p>
            <a:r>
              <a:rPr lang="en-US" dirty="0" smtClean="0"/>
              <a:t>Warrants </a:t>
            </a:r>
          </a:p>
          <a:p>
            <a:r>
              <a:rPr lang="en-US" dirty="0" smtClean="0"/>
              <a:t>Arguments</a:t>
            </a:r>
            <a:endParaRPr lang="en-US" dirty="0"/>
          </a:p>
        </p:txBody>
      </p:sp>
      <p:sp>
        <p:nvSpPr>
          <p:cNvPr id="3" name="Title 2"/>
          <p:cNvSpPr>
            <a:spLocks noGrp="1"/>
          </p:cNvSpPr>
          <p:nvPr>
            <p:ph type="title"/>
          </p:nvPr>
        </p:nvSpPr>
        <p:spPr/>
        <p:txBody>
          <a:bodyPr/>
          <a:lstStyle/>
          <a:p>
            <a:r>
              <a:rPr lang="en-US" dirty="0" smtClean="0"/>
              <a:t>But…</a:t>
            </a:r>
            <a:endParaRPr lang="en-US" dirty="0"/>
          </a:p>
        </p:txBody>
      </p:sp>
      <p:grpSp>
        <p:nvGrpSpPr>
          <p:cNvPr id="8" name="Group 7"/>
          <p:cNvGrpSpPr/>
          <p:nvPr/>
        </p:nvGrpSpPr>
        <p:grpSpPr>
          <a:xfrm>
            <a:off x="3733800" y="2726270"/>
            <a:ext cx="2133600" cy="685800"/>
            <a:chOff x="2438400" y="3810000"/>
            <a:chExt cx="2133600" cy="685800"/>
          </a:xfrm>
        </p:grpSpPr>
        <p:cxnSp>
          <p:nvCxnSpPr>
            <p:cNvPr id="5" name="Straight Arrow Connector 4"/>
            <p:cNvCxnSpPr/>
            <p:nvPr/>
          </p:nvCxnSpPr>
          <p:spPr>
            <a:xfrm>
              <a:off x="2438400" y="3810000"/>
              <a:ext cx="21336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352800" y="3810000"/>
              <a:ext cx="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pic>
        <p:nvPicPr>
          <p:cNvPr id="9"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6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600" dirty="0"/>
              <a:t>Evidence of student learning is used </a:t>
            </a:r>
            <a:r>
              <a:rPr lang="en-US" sz="3600" dirty="0" smtClean="0"/>
              <a:t>in </a:t>
            </a:r>
            <a:r>
              <a:rPr lang="en-US" sz="3600" b="1" dirty="0"/>
              <a:t>support of claims or arguments </a:t>
            </a:r>
            <a:r>
              <a:rPr lang="en-US" sz="3600" b="1" dirty="0" smtClean="0"/>
              <a:t> </a:t>
            </a:r>
            <a:r>
              <a:rPr lang="en-US" sz="3600" dirty="0" smtClean="0"/>
              <a:t>about </a:t>
            </a:r>
            <a:r>
              <a:rPr lang="en-US" sz="3600" b="1" dirty="0"/>
              <a:t>improvement </a:t>
            </a:r>
            <a:r>
              <a:rPr lang="en-US" sz="3600" b="1" dirty="0" smtClean="0"/>
              <a:t>and accountability </a:t>
            </a:r>
            <a:r>
              <a:rPr lang="en-US" sz="3600" dirty="0"/>
              <a:t>told through </a:t>
            </a:r>
            <a:r>
              <a:rPr lang="en-US" sz="3600" b="1" dirty="0"/>
              <a:t>stories</a:t>
            </a:r>
            <a:r>
              <a:rPr lang="en-US" sz="3600" dirty="0"/>
              <a:t> to </a:t>
            </a:r>
            <a:r>
              <a:rPr lang="en-US" sz="3600" b="1" dirty="0" smtClean="0"/>
              <a:t>persuade </a:t>
            </a:r>
            <a:r>
              <a:rPr lang="en-US" sz="3600" b="1" dirty="0"/>
              <a:t>a specific </a:t>
            </a:r>
            <a:r>
              <a:rPr lang="en-US" sz="3600" b="1" dirty="0" smtClean="0"/>
              <a:t>audience </a:t>
            </a:r>
          </a:p>
          <a:p>
            <a:pPr marL="0" indent="0" algn="r">
              <a:buNone/>
            </a:pPr>
            <a:r>
              <a:rPr lang="en-US" sz="2000" dirty="0" smtClean="0"/>
              <a:t>(Jankowski, 2012)</a:t>
            </a:r>
            <a:endParaRPr lang="en-US" sz="2000" dirty="0"/>
          </a:p>
        </p:txBody>
      </p:sp>
      <p:sp>
        <p:nvSpPr>
          <p:cNvPr id="3" name="Title 2"/>
          <p:cNvSpPr>
            <a:spLocks noGrp="1"/>
          </p:cNvSpPr>
          <p:nvPr>
            <p:ph type="title"/>
          </p:nvPr>
        </p:nvSpPr>
        <p:spPr/>
        <p:txBody>
          <a:bodyPr/>
          <a:lstStyle/>
          <a:p>
            <a:r>
              <a:rPr lang="en-US" dirty="0" smtClean="0"/>
              <a:t>Evidence-based Storytelling</a:t>
            </a:r>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7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658751"/>
          </a:xfrm>
        </p:spPr>
        <p:txBody>
          <a:bodyPr>
            <a:normAutofit/>
          </a:bodyPr>
          <a:lstStyle/>
          <a:p>
            <a:r>
              <a:rPr lang="en-US" b="1" dirty="0" smtClean="0"/>
              <a:t>Shared Meaning Making Across the Institution</a:t>
            </a:r>
            <a:endParaRPr lang="en-US" b="1" dirty="0"/>
          </a:p>
          <a:p>
            <a:pPr algn="ctr"/>
            <a:r>
              <a:rPr lang="en-US" sz="3600" dirty="0" smtClean="0"/>
              <a:t>70</a:t>
            </a:r>
            <a:r>
              <a:rPr lang="en-US" sz="3600" dirty="0"/>
              <a:t>%</a:t>
            </a:r>
          </a:p>
          <a:p>
            <a:endParaRPr lang="en-US" dirty="0" smtClean="0"/>
          </a:p>
          <a:p>
            <a:r>
              <a:rPr lang="en-US" dirty="0" smtClean="0"/>
              <a:t>Examine </a:t>
            </a:r>
            <a:r>
              <a:rPr lang="en-US" dirty="0"/>
              <a:t>multiple data points</a:t>
            </a:r>
          </a:p>
          <a:p>
            <a:r>
              <a:rPr lang="en-US" dirty="0"/>
              <a:t>Group data by theme not </a:t>
            </a:r>
            <a:r>
              <a:rPr lang="en-US" dirty="0" smtClean="0"/>
              <a:t>method</a:t>
            </a:r>
          </a:p>
        </p:txBody>
      </p:sp>
      <p:sp>
        <p:nvSpPr>
          <p:cNvPr id="3" name="Title 2"/>
          <p:cNvSpPr>
            <a:spLocks noGrp="1"/>
          </p:cNvSpPr>
          <p:nvPr>
            <p:ph type="title"/>
          </p:nvPr>
        </p:nvSpPr>
        <p:spPr/>
        <p:txBody>
          <a:bodyPr/>
          <a:lstStyle/>
          <a:p>
            <a:r>
              <a:rPr lang="en-US" dirty="0" smtClean="0"/>
              <a:t>Discussion and Reflection</a:t>
            </a:r>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normAutofit fontScale="90000"/>
          </a:bodyPr>
          <a:lstStyle/>
          <a:p>
            <a:pPr algn="r" eaLnBrk="1" hangingPunct="1"/>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solidFill>
                  <a:srgbClr val="7B9899"/>
                </a:solidFill>
              </a:rPr>
              <a:t/>
            </a:r>
            <a:br>
              <a:rPr lang="en-US" sz="1600" dirty="0" smtClean="0">
                <a:solidFill>
                  <a:srgbClr val="7B9899"/>
                </a:solidFill>
              </a:rPr>
            </a:br>
            <a:r>
              <a:rPr lang="en-US" sz="1600" dirty="0" smtClean="0"/>
              <a:t/>
            </a:r>
            <a:br>
              <a:rPr lang="en-US" sz="1600" dirty="0" smtClean="0"/>
            </a:br>
            <a:endParaRPr lang="en-US" sz="1600" dirty="0" smtClean="0">
              <a:solidFill>
                <a:srgbClr val="7B9899"/>
              </a:solidFill>
            </a:endParaRPr>
          </a:p>
        </p:txBody>
      </p:sp>
      <p:sp>
        <p:nvSpPr>
          <p:cNvPr id="18435" name="Content Placeholder 2"/>
          <p:cNvSpPr>
            <a:spLocks noGrp="1"/>
          </p:cNvSpPr>
          <p:nvPr>
            <p:ph idx="1"/>
          </p:nvPr>
        </p:nvSpPr>
        <p:spPr>
          <a:xfrm>
            <a:off x="228600" y="1371600"/>
            <a:ext cx="8610600" cy="5486400"/>
          </a:xfrm>
        </p:spPr>
        <p:txBody>
          <a:bodyPr>
            <a:normAutofit fontScale="85000" lnSpcReduction="10000"/>
          </a:bodyPr>
          <a:lstStyle/>
          <a:p>
            <a:pPr eaLnBrk="1" hangingPunct="1">
              <a:defRPr/>
            </a:pPr>
            <a:endParaRPr lang="en-US" sz="1000" dirty="0" smtClean="0"/>
          </a:p>
          <a:p>
            <a:pPr marL="274320" indent="-274320" algn="ctr" eaLnBrk="1" fontAlgn="auto" hangingPunct="1">
              <a:spcAft>
                <a:spcPts val="0"/>
              </a:spcAft>
              <a:buFont typeface="Wingdings 2"/>
              <a:buNone/>
              <a:defRPr/>
            </a:pPr>
            <a:r>
              <a:rPr lang="en-US" sz="3900" b="1" dirty="0" smtClean="0">
                <a:solidFill>
                  <a:srgbClr val="CC6600"/>
                </a:solidFill>
              </a:rPr>
              <a:t>NILOA</a:t>
            </a:r>
          </a:p>
          <a:p>
            <a:pPr algn="ctr" eaLnBrk="1" hangingPunct="1">
              <a:buFont typeface="Wingdings 2" pitchFamily="18" charset="2"/>
              <a:buNone/>
              <a:defRPr/>
            </a:pPr>
            <a:r>
              <a:rPr lang="en-US" sz="2900" dirty="0" smtClean="0"/>
              <a:t>	</a:t>
            </a:r>
            <a:r>
              <a:rPr lang="en-US" sz="2800" b="1" dirty="0" smtClean="0"/>
              <a:t> NILOA’s mission is to discover and disseminate effective use of assessment data to strengthen undergraduate education and support institutions in their assessment efforts.</a:t>
            </a:r>
          </a:p>
          <a:p>
            <a:pPr eaLnBrk="1" hangingPunct="1">
              <a:buFont typeface="Wingdings 2" pitchFamily="18" charset="2"/>
              <a:buNone/>
              <a:defRPr/>
            </a:pPr>
            <a:endParaRPr lang="en-US" sz="2800" dirty="0" smtClean="0">
              <a:solidFill>
                <a:schemeClr val="accent1"/>
              </a:solidFill>
            </a:endParaRPr>
          </a:p>
          <a:p>
            <a:pPr algn="ctr">
              <a:spcBef>
                <a:spcPts val="0"/>
              </a:spcBef>
              <a:buNone/>
              <a:defRPr/>
            </a:pPr>
            <a:r>
              <a:rPr lang="en-US" sz="2800" dirty="0" smtClean="0">
                <a:solidFill>
                  <a:schemeClr val="accent1"/>
                </a:solidFill>
              </a:rPr>
              <a:t>	</a:t>
            </a:r>
            <a:r>
              <a:rPr lang="en-US" sz="2600" b="1" cap="small" dirty="0" smtClean="0">
                <a:solidFill>
                  <a:srgbClr val="002060"/>
                </a:solidFill>
              </a:rPr>
              <a:t>●</a:t>
            </a:r>
            <a:r>
              <a:rPr lang="en-US" b="1" cap="small" dirty="0" smtClean="0">
                <a:solidFill>
                  <a:srgbClr val="002060"/>
                </a:solidFill>
              </a:rPr>
              <a:t> </a:t>
            </a:r>
            <a:r>
              <a:rPr lang="en-US" sz="2600" b="1" cap="small" dirty="0" smtClean="0">
                <a:solidFill>
                  <a:srgbClr val="002060"/>
                </a:solidFill>
              </a:rPr>
              <a:t>Surveys ● Web Scans ● Case Studies ● Focus Groups </a:t>
            </a:r>
          </a:p>
          <a:p>
            <a:pPr algn="ctr">
              <a:spcBef>
                <a:spcPts val="0"/>
              </a:spcBef>
              <a:buNone/>
              <a:defRPr/>
            </a:pPr>
            <a:r>
              <a:rPr lang="en-US" sz="2600" b="1" cap="small" dirty="0" smtClean="0">
                <a:solidFill>
                  <a:srgbClr val="002060"/>
                </a:solidFill>
              </a:rPr>
              <a:t>   ●  Occasional Papers ● Website ●  Resources ●  Newsletter  ● Presentations ●  Transparency Framework  ●  Featured Websites ●  Accreditation Resources ●  Assessment Event Calendar ●  Assessment News ●  Measuring Quality Inventory ● Policy Analysis </a:t>
            </a:r>
            <a:r>
              <a:rPr lang="en-US" sz="2600" b="1" dirty="0" smtClean="0">
                <a:solidFill>
                  <a:srgbClr val="002060"/>
                </a:solidFill>
              </a:rPr>
              <a:t>●  </a:t>
            </a:r>
            <a:r>
              <a:rPr lang="en-US" sz="2600" b="1" cap="small" dirty="0" smtClean="0">
                <a:solidFill>
                  <a:srgbClr val="002060"/>
                </a:solidFill>
              </a:rPr>
              <a:t>Environmental Scan ● Degree Qualifications Profile ● Tuning</a:t>
            </a:r>
            <a:endParaRPr lang="en-US" sz="2600" b="1" i="1" cap="small" dirty="0" smtClean="0">
              <a:solidFill>
                <a:srgbClr val="CC6600"/>
              </a:solidFill>
              <a:effectLst>
                <a:outerShdw blurRad="38100" dist="38100" dir="2700000" algn="tl">
                  <a:srgbClr val="000000">
                    <a:alpha val="43137"/>
                  </a:srgbClr>
                </a:outerShdw>
              </a:effectLst>
            </a:endParaRPr>
          </a:p>
          <a:p>
            <a:pPr>
              <a:spcBef>
                <a:spcPts val="0"/>
              </a:spcBef>
              <a:buNone/>
              <a:defRPr/>
            </a:pPr>
            <a:r>
              <a:rPr lang="en-US" sz="2600" b="1" i="1" cap="small" dirty="0" smtClean="0">
                <a:solidFill>
                  <a:srgbClr val="CC6600"/>
                </a:solidFill>
                <a:effectLst>
                  <a:outerShdw blurRad="38100" dist="38100" dir="2700000" algn="tl">
                    <a:srgbClr val="000000">
                      <a:alpha val="43137"/>
                    </a:srgbClr>
                  </a:outerShdw>
                </a:effectLst>
              </a:rPr>
              <a:t>   </a:t>
            </a:r>
            <a:endParaRPr lang="en-US" sz="3000" b="1" i="1" cap="small" dirty="0" smtClean="0">
              <a:solidFill>
                <a:srgbClr val="CC6600"/>
              </a:solidFill>
              <a:effectLst>
                <a:outerShdw blurRad="38100" dist="38100" dir="2700000" algn="tl">
                  <a:srgbClr val="000000">
                    <a:alpha val="43137"/>
                  </a:srgbClr>
                </a:outerShdw>
              </a:effectLst>
            </a:endParaRPr>
          </a:p>
          <a:p>
            <a:pPr lvl="1" algn="ctr" eaLnBrk="1" hangingPunct="1">
              <a:buFont typeface="Wingdings" pitchFamily="2" charset="2"/>
              <a:buNone/>
              <a:defRPr/>
            </a:pPr>
            <a:r>
              <a:rPr lang="en-US" sz="2400" b="1" dirty="0" smtClean="0">
                <a:solidFill>
                  <a:schemeClr val="accent6"/>
                </a:solidFill>
                <a:hlinkClick r:id="rId3"/>
              </a:rPr>
              <a:t>www.learningoutcomesassessment.org</a:t>
            </a:r>
            <a:endParaRPr lang="en-US" sz="2400" b="1" dirty="0" smtClean="0">
              <a:solidFill>
                <a:schemeClr val="accent6"/>
              </a:solidFill>
            </a:endParaRPr>
          </a:p>
          <a:p>
            <a:pPr lvl="1" eaLnBrk="1" hangingPunct="1">
              <a:defRPr/>
            </a:pPr>
            <a:endParaRPr lang="en-US" sz="2400" b="1" dirty="0" smtClean="0"/>
          </a:p>
        </p:txBody>
      </p:sp>
      <p:pic>
        <p:nvPicPr>
          <p:cNvPr id="6" name="Picture 5" descr="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76200"/>
            <a:ext cx="2362200" cy="1600200"/>
          </a:xfrm>
          <a:prstGeom prst="rect">
            <a:avLst/>
          </a:prstGeom>
          <a:ln>
            <a:noFill/>
          </a:ln>
          <a:effectLst>
            <a:outerShdw blurRad="292100" dist="139700" dir="2700000" algn="tl" rotWithShape="0">
              <a:srgbClr val="333333">
                <a:alpha val="65000"/>
              </a:srgbClr>
            </a:outerShdw>
          </a:effectLst>
        </p:spPr>
      </p:pic>
      <p:pic>
        <p:nvPicPr>
          <p:cNvPr id="7" name="Picture 2" descr="National Institute for Learning Outcomes Assessmen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228600"/>
            <a:ext cx="6417533" cy="1219200"/>
          </a:xfrm>
          <a:prstGeom prst="rect">
            <a:avLst/>
          </a:prstGeom>
          <a:noFill/>
        </p:spPr>
      </p:pic>
    </p:spTree>
    <p:extLst>
      <p:ext uri="{BB962C8B-B14F-4D97-AF65-F5344CB8AC3E}">
        <p14:creationId xmlns:p14="http://schemas.microsoft.com/office/powerpoint/2010/main" val="2235778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1000"/>
                                  </p:stCondLst>
                                  <p:childTnLst>
                                    <p:set>
                                      <p:cBhvr>
                                        <p:cTn id="6" dur="1" fill="hold">
                                          <p:stCondLst>
                                            <p:cond delay="0"/>
                                          </p:stCondLst>
                                        </p:cTn>
                                        <p:tgtEl>
                                          <p:spTgt spid="18435">
                                            <p:txEl>
                                              <p:pRg st="6" end="6"/>
                                            </p:txEl>
                                          </p:spTgt>
                                        </p:tgtEl>
                                        <p:attrNameLst>
                                          <p:attrName>style.visibility</p:attrName>
                                        </p:attrNameLst>
                                      </p:cBhvr>
                                      <p:to>
                                        <p:strVal val="visible"/>
                                      </p:to>
                                    </p:set>
                                    <p:anim calcmode="lin" valueType="num">
                                      <p:cBhvr>
                                        <p:cTn id="7" dur="500" fill="hold"/>
                                        <p:tgtEl>
                                          <p:spTgt spid="18435">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Practice</a:t>
            </a:r>
            <a:endParaRPr lang="en-US" dirty="0"/>
          </a:p>
        </p:txBody>
      </p:sp>
      <p:sp>
        <p:nvSpPr>
          <p:cNvPr id="3" name="Content Placeholder 2"/>
          <p:cNvSpPr>
            <a:spLocks noGrp="1"/>
          </p:cNvSpPr>
          <p:nvPr>
            <p:ph idx="1"/>
          </p:nvPr>
        </p:nvSpPr>
        <p:spPr/>
        <p:txBody>
          <a:bodyPr/>
          <a:lstStyle/>
          <a:p>
            <a:pPr marL="114300" indent="0">
              <a:buNone/>
            </a:pPr>
            <a:r>
              <a:rPr lang="en-US" sz="3200" b="1" dirty="0"/>
              <a:t>What does good assessment look like for us here</a:t>
            </a:r>
            <a:r>
              <a:rPr lang="en-US" sz="3200" b="1" dirty="0" smtClean="0"/>
              <a:t>?</a:t>
            </a:r>
          </a:p>
          <a:p>
            <a:pPr marL="114300" indent="0">
              <a:buNone/>
            </a:pPr>
            <a:endParaRPr lang="en-US" sz="3200" b="1" dirty="0"/>
          </a:p>
          <a:p>
            <a:r>
              <a:rPr lang="en-US" dirty="0" smtClean="0"/>
              <a:t>Why do we think that what we are doing, for these students, will lead to enhanced learning, at this time?</a:t>
            </a:r>
            <a:endParaRPr lang="en-US"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22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3953933"/>
          </a:xfrm>
        </p:spPr>
        <p:txBody>
          <a:bodyPr>
            <a:noAutofit/>
          </a:bodyPr>
          <a:lstStyle/>
          <a:p>
            <a:pPr marL="0" indent="0">
              <a:buNone/>
            </a:pPr>
            <a:r>
              <a:rPr lang="en-US" sz="1600" dirty="0"/>
              <a:t>A faculty chair in business examined the results of program outcomes for learners who completed </a:t>
            </a:r>
            <a:r>
              <a:rPr lang="en-US" sz="1600" dirty="0" smtClean="0"/>
              <a:t> the </a:t>
            </a:r>
            <a:r>
              <a:rPr lang="en-US" sz="1600" dirty="0"/>
              <a:t>program capstone course and found that on one of the outcomes, learners were performing below </a:t>
            </a:r>
            <a:r>
              <a:rPr lang="en-US" sz="1600" dirty="0" smtClean="0"/>
              <a:t> what </a:t>
            </a:r>
            <a:r>
              <a:rPr lang="en-US" sz="1600" dirty="0"/>
              <a:t>he regarded as the minimum threshold. Through the curriculum maps and alignments linking </a:t>
            </a:r>
            <a:r>
              <a:rPr lang="en-US" sz="1600" dirty="0" smtClean="0"/>
              <a:t>learning </a:t>
            </a:r>
            <a:r>
              <a:rPr lang="en-US" sz="1600" dirty="0"/>
              <a:t>activities in individual courses to program outcomes in the capstone, he was able to identify </a:t>
            </a:r>
            <a:r>
              <a:rPr lang="en-US" sz="1600" dirty="0" smtClean="0"/>
              <a:t>across </a:t>
            </a:r>
            <a:r>
              <a:rPr lang="en-US" sz="1600" dirty="0"/>
              <a:t>the entire program which courses had the strongest alignment to the outcome in question. From </a:t>
            </a:r>
            <a:r>
              <a:rPr lang="en-US" sz="1600" dirty="0" smtClean="0"/>
              <a:t> there</a:t>
            </a:r>
            <a:r>
              <a:rPr lang="en-US" sz="1600" dirty="0"/>
              <a:t>, he was able to delve deeper into individual learning activities, to combine that information with additional data including course evaluations, and from the combined data to make detailed changes in </a:t>
            </a:r>
            <a:r>
              <a:rPr lang="en-US" sz="1600" dirty="0" smtClean="0"/>
              <a:t>specific </a:t>
            </a:r>
            <a:r>
              <a:rPr lang="en-US" sz="1600" dirty="0"/>
              <a:t>courses and specific learning activities or assignments within courses. By the time participants </a:t>
            </a:r>
            <a:r>
              <a:rPr lang="en-US" sz="1600" dirty="0" smtClean="0"/>
              <a:t>in </a:t>
            </a:r>
            <a:r>
              <a:rPr lang="en-US" sz="1600" dirty="0"/>
              <a:t>the revised courses and learning activities completed the capstone course, there was a measurable </a:t>
            </a:r>
            <a:r>
              <a:rPr lang="en-US" sz="1600" dirty="0" smtClean="0"/>
              <a:t> improvement </a:t>
            </a:r>
            <a:r>
              <a:rPr lang="en-US" sz="1600" dirty="0"/>
              <a:t>in the particular outcome in question. The faculty chair involved in the process stated, </a:t>
            </a:r>
            <a:r>
              <a:rPr lang="en-US" sz="1600" dirty="0" smtClean="0"/>
              <a:t> “</a:t>
            </a:r>
            <a:r>
              <a:rPr lang="en-US" sz="1600" dirty="0"/>
              <a:t>The concept of having an outcomes-based approach and having a strong theory of alignment all the </a:t>
            </a:r>
            <a:r>
              <a:rPr lang="en-US" sz="1600" dirty="0" smtClean="0"/>
              <a:t>way </a:t>
            </a:r>
            <a:r>
              <a:rPr lang="en-US" sz="1600" dirty="0"/>
              <a:t>down to individual learning activities helps facilitate the use of assessment data</a:t>
            </a:r>
            <a:r>
              <a:rPr lang="en-US" sz="1600" dirty="0" smtClean="0"/>
              <a:t>.”</a:t>
            </a:r>
            <a:endParaRPr lang="en-US" sz="1600" dirty="0"/>
          </a:p>
        </p:txBody>
      </p:sp>
      <p:sp>
        <p:nvSpPr>
          <p:cNvPr id="3" name="Title 2"/>
          <p:cNvSpPr>
            <a:spLocks noGrp="1"/>
          </p:cNvSpPr>
          <p:nvPr>
            <p:ph type="title"/>
          </p:nvPr>
        </p:nvSpPr>
        <p:spPr/>
        <p:txBody>
          <a:bodyPr/>
          <a:lstStyle/>
          <a:p>
            <a:r>
              <a:rPr lang="en-US" dirty="0" smtClean="0"/>
              <a:t>The Brian Barton Story</a:t>
            </a:r>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36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3953933"/>
          </a:xfrm>
        </p:spPr>
        <p:txBody>
          <a:bodyPr>
            <a:noAutofit/>
          </a:bodyPr>
          <a:lstStyle/>
          <a:p>
            <a:pPr marL="0" indent="0">
              <a:buNone/>
            </a:pPr>
            <a:r>
              <a:rPr lang="en-US" sz="1800" dirty="0"/>
              <a:t>Veterinary technology students did not score as well as needed in quantitative reasoning, for </a:t>
            </a:r>
            <a:r>
              <a:rPr lang="en-US" sz="1800" dirty="0" smtClean="0"/>
              <a:t>example</a:t>
            </a:r>
            <a:r>
              <a:rPr lang="en-US" sz="1800" dirty="0"/>
              <a:t>, so veterinary technology faculty redesigned several key assignments to build and document that </a:t>
            </a:r>
            <a:r>
              <a:rPr lang="en-US" sz="1800" dirty="0" smtClean="0"/>
              <a:t>competency </a:t>
            </a:r>
            <a:r>
              <a:rPr lang="en-US" sz="1800" dirty="0"/>
              <a:t>in students. Whereas previously students only read an article to learn about monitoring glucose </a:t>
            </a:r>
            <a:r>
              <a:rPr lang="en-US" sz="1800" dirty="0" smtClean="0"/>
              <a:t>levels </a:t>
            </a:r>
            <a:r>
              <a:rPr lang="en-US" sz="1800" dirty="0"/>
              <a:t>in felines, the new assignment asked them to read the article, to take a reading of a cat’s glucose level, </a:t>
            </a:r>
            <a:r>
              <a:rPr lang="en-US" sz="1800" dirty="0" smtClean="0"/>
              <a:t>and </a:t>
            </a:r>
            <a:r>
              <a:rPr lang="en-US" sz="1800" dirty="0"/>
              <a:t>then to use both sources to write an analytical report. This curriculum redesign created a more robust </a:t>
            </a:r>
            <a:r>
              <a:rPr lang="en-US" sz="1800" dirty="0" smtClean="0"/>
              <a:t>and </a:t>
            </a:r>
            <a:r>
              <a:rPr lang="en-US" sz="1800" dirty="0"/>
              <a:t>discipline-specific quantitative reasoning experience for students and a richer set of documents to be </a:t>
            </a:r>
            <a:r>
              <a:rPr lang="en-US" sz="1800" dirty="0" smtClean="0"/>
              <a:t>collected </a:t>
            </a:r>
            <a:r>
              <a:rPr lang="en-US" sz="1800" dirty="0"/>
              <a:t>and examined through </a:t>
            </a:r>
            <a:r>
              <a:rPr lang="en-US" sz="1800" dirty="0" err="1"/>
              <a:t>ePortfolio</a:t>
            </a:r>
            <a:r>
              <a:rPr lang="en-US" sz="1800" dirty="0"/>
              <a:t>. Addressing general education requirements throughout the </a:t>
            </a:r>
            <a:r>
              <a:rPr lang="en-US" sz="1800" dirty="0" smtClean="0"/>
              <a:t>program</a:t>
            </a:r>
            <a:r>
              <a:rPr lang="en-US" sz="1800" dirty="0"/>
              <a:t>, according to the veterinary technology program director, means that “programs need to decide </a:t>
            </a:r>
            <a:r>
              <a:rPr lang="en-US" sz="1800" dirty="0" smtClean="0"/>
              <a:t>where </a:t>
            </a:r>
            <a:r>
              <a:rPr lang="en-US" sz="1800" dirty="0"/>
              <a:t>they are addressing general education within the curriculum,” and using student artifacts collected </a:t>
            </a:r>
            <a:r>
              <a:rPr lang="en-US" sz="1800" dirty="0" smtClean="0"/>
              <a:t>through </a:t>
            </a:r>
            <a:r>
              <a:rPr lang="en-US" sz="1800" dirty="0"/>
              <a:t>the </a:t>
            </a:r>
            <a:r>
              <a:rPr lang="en-US" sz="1800" dirty="0" err="1"/>
              <a:t>ePortfolio</a:t>
            </a:r>
            <a:r>
              <a:rPr lang="en-US" sz="1800" dirty="0"/>
              <a:t> “brings assessment to the forefront of the classroom.”</a:t>
            </a:r>
          </a:p>
          <a:p>
            <a:pPr marL="0" indent="0">
              <a:buNone/>
            </a:pPr>
            <a:endParaRPr lang="en-US" dirty="0"/>
          </a:p>
        </p:txBody>
      </p:sp>
      <p:sp>
        <p:nvSpPr>
          <p:cNvPr id="3" name="Title 2"/>
          <p:cNvSpPr>
            <a:spLocks noGrp="1"/>
          </p:cNvSpPr>
          <p:nvPr>
            <p:ph type="title"/>
          </p:nvPr>
        </p:nvSpPr>
        <p:spPr/>
        <p:txBody>
          <a:bodyPr/>
          <a:lstStyle/>
          <a:p>
            <a:r>
              <a:rPr lang="en-US" dirty="0" smtClean="0"/>
              <a:t>Veterinary Technology</a:t>
            </a:r>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761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28240"/>
            <a:ext cx="7408333" cy="3953933"/>
          </a:xfrm>
        </p:spPr>
        <p:txBody>
          <a:bodyPr>
            <a:normAutofit fontScale="77500" lnSpcReduction="20000"/>
          </a:bodyPr>
          <a:lstStyle/>
          <a:p>
            <a:pPr marL="0" indent="0">
              <a:buNone/>
            </a:pPr>
            <a:r>
              <a:rPr lang="en-US" dirty="0"/>
              <a:t>The religion department wanted to know if their students were writing at a desired level, and so the faculty developed </a:t>
            </a:r>
            <a:r>
              <a:rPr lang="en-US" dirty="0" smtClean="0"/>
              <a:t>a </a:t>
            </a:r>
            <a:r>
              <a:rPr lang="en-US" dirty="0"/>
              <a:t>writing rubric, gathered a random collection of student essays, and had a faculty panel rate them. A report was generated from the rating that outlined where students demonstrated or fell short on the outcomes in question. Areas where </a:t>
            </a:r>
            <a:r>
              <a:rPr lang="en-US" dirty="0" smtClean="0"/>
              <a:t>students </a:t>
            </a:r>
            <a:r>
              <a:rPr lang="en-US" dirty="0"/>
              <a:t>fell short were used to refocus teaching and also to rethink the sequence of courses and assignments within </a:t>
            </a:r>
            <a:r>
              <a:rPr lang="en-US" dirty="0" smtClean="0"/>
              <a:t>courses </a:t>
            </a:r>
            <a:r>
              <a:rPr lang="en-US" dirty="0"/>
              <a:t>so as to better reinforce the desired outcomes and help students improve. A faculty member involved in this </a:t>
            </a:r>
            <a:r>
              <a:rPr lang="en-US" dirty="0" smtClean="0"/>
              <a:t>effort </a:t>
            </a:r>
            <a:r>
              <a:rPr lang="en-US" dirty="0"/>
              <a:t>remarked, </a:t>
            </a:r>
            <a:r>
              <a:rPr lang="en-US" dirty="0" smtClean="0"/>
              <a:t>“It </a:t>
            </a:r>
            <a:r>
              <a:rPr lang="en-US" dirty="0"/>
              <a:t>seems so modest to state it now – we identified an intended learning outcome, made rubrics, looked </a:t>
            </a:r>
            <a:r>
              <a:rPr lang="en-US" dirty="0" smtClean="0"/>
              <a:t>at </a:t>
            </a:r>
            <a:r>
              <a:rPr lang="en-US" dirty="0"/>
              <a:t>essays, and altered teaching – but that fairly modest process generated a holistic view of what students </a:t>
            </a:r>
            <a:r>
              <a:rPr lang="en-US" dirty="0" smtClean="0"/>
              <a:t>were </a:t>
            </a:r>
            <a:r>
              <a:rPr lang="en-US" dirty="0"/>
              <a:t>doing well and what they were not doing so well, which allowed for minor adjustments. In a year </a:t>
            </a:r>
            <a:r>
              <a:rPr lang="en-US" dirty="0" smtClean="0"/>
              <a:t>or </a:t>
            </a:r>
            <a:r>
              <a:rPr lang="en-US" dirty="0"/>
              <a:t>two these adjustments </a:t>
            </a:r>
            <a:r>
              <a:rPr lang="en-US" dirty="0" smtClean="0"/>
              <a:t>showed that </a:t>
            </a:r>
            <a:r>
              <a:rPr lang="en-US" dirty="0"/>
              <a:t>students are doing better on a given outcome</a:t>
            </a:r>
            <a:r>
              <a:rPr lang="en-US" dirty="0" smtClean="0"/>
              <a:t>.”</a:t>
            </a:r>
            <a:endParaRPr lang="en-US" dirty="0"/>
          </a:p>
        </p:txBody>
      </p:sp>
      <p:sp>
        <p:nvSpPr>
          <p:cNvPr id="3" name="Title 2"/>
          <p:cNvSpPr>
            <a:spLocks noGrp="1"/>
          </p:cNvSpPr>
          <p:nvPr>
            <p:ph type="title"/>
          </p:nvPr>
        </p:nvSpPr>
        <p:spPr/>
        <p:txBody>
          <a:bodyPr>
            <a:normAutofit/>
          </a:bodyPr>
          <a:lstStyle/>
          <a:p>
            <a:r>
              <a:rPr lang="en-US" dirty="0" smtClean="0"/>
              <a:t>Writing Across the Curriculum</a:t>
            </a:r>
            <a:endParaRPr lang="en-US" dirty="0"/>
          </a:p>
        </p:txBody>
      </p:sp>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8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a:t>
            </a:r>
            <a:endParaRPr lang="en-US" dirty="0"/>
          </a:p>
        </p:txBody>
      </p:sp>
      <p:sp>
        <p:nvSpPr>
          <p:cNvPr id="3" name="Content Placeholder 2"/>
          <p:cNvSpPr>
            <a:spLocks noGrp="1"/>
          </p:cNvSpPr>
          <p:nvPr>
            <p:ph idx="1"/>
          </p:nvPr>
        </p:nvSpPr>
        <p:spPr/>
        <p:txBody>
          <a:bodyPr/>
          <a:lstStyle/>
          <a:p>
            <a:r>
              <a:rPr lang="en-US" dirty="0" smtClean="0"/>
              <a:t>How do we think about our students? What </a:t>
            </a:r>
            <a:r>
              <a:rPr lang="en-US" smtClean="0"/>
              <a:t>assumptions do </a:t>
            </a:r>
            <a:r>
              <a:rPr lang="en-US" dirty="0" smtClean="0"/>
              <a:t>we make about them and their ability to learn?</a:t>
            </a:r>
          </a:p>
          <a:p>
            <a:r>
              <a:rPr lang="en-US" dirty="0" smtClean="0"/>
              <a:t>Where do we think learning occurs?</a:t>
            </a:r>
          </a:p>
          <a:p>
            <a:r>
              <a:rPr lang="en-US" dirty="0" smtClean="0"/>
              <a:t>What is our theory of change?</a:t>
            </a:r>
          </a:p>
          <a:p>
            <a:r>
              <a:rPr lang="en-US" dirty="0" smtClean="0"/>
              <a:t>Why do we think the change we are proposing will lead to enhanced student learning?</a:t>
            </a:r>
            <a:endParaRPr lang="en-US"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3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t>
            </a:r>
            <a:r>
              <a:rPr lang="en-US" dirty="0" err="1" smtClean="0"/>
              <a:t>Aways</a:t>
            </a:r>
            <a:endParaRPr lang="en-US" dirty="0"/>
          </a:p>
        </p:txBody>
      </p:sp>
      <p:sp>
        <p:nvSpPr>
          <p:cNvPr id="3" name="Content Placeholder 2"/>
          <p:cNvSpPr>
            <a:spLocks noGrp="1"/>
          </p:cNvSpPr>
          <p:nvPr>
            <p:ph idx="1"/>
          </p:nvPr>
        </p:nvSpPr>
        <p:spPr/>
        <p:txBody>
          <a:bodyPr/>
          <a:lstStyle/>
          <a:p>
            <a:r>
              <a:rPr lang="en-US" dirty="0" smtClean="0"/>
              <a:t>There is not one “right” way to undertake assessment processes</a:t>
            </a:r>
          </a:p>
          <a:p>
            <a:r>
              <a:rPr lang="en-US" dirty="0" smtClean="0"/>
              <a:t>Institutions consider what works, for their students, at this moment in time</a:t>
            </a:r>
          </a:p>
          <a:p>
            <a:r>
              <a:rPr lang="en-US" dirty="0" smtClean="0"/>
              <a:t>Institutions develop shared understanding, through reflection and space for dialogue, what “good” assessment looks like within their specific institutional context</a:t>
            </a:r>
            <a:endParaRPr lang="en-US" dirty="0"/>
          </a:p>
        </p:txBody>
      </p:sp>
      <p:pic>
        <p:nvPicPr>
          <p:cNvPr id="4" name="Picture 2" descr="National Institute for Learning Outcomes Assess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1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7758" y="1699368"/>
            <a:ext cx="8394528" cy="4282560"/>
          </a:xfrm>
        </p:spPr>
        <p:txBody>
          <a:bodyPr>
            <a:noAutofit/>
          </a:bodyPr>
          <a:lstStyle/>
          <a:p>
            <a:pPr marL="579438" lvl="2" indent="0">
              <a:buNone/>
            </a:pPr>
            <a:r>
              <a:rPr lang="en-US" sz="1800" dirty="0" smtClean="0"/>
              <a:t> </a:t>
            </a:r>
          </a:p>
        </p:txBody>
      </p:sp>
      <p:sp>
        <p:nvSpPr>
          <p:cNvPr id="6" name="TextBox 5"/>
          <p:cNvSpPr txBox="1"/>
          <p:nvPr/>
        </p:nvSpPr>
        <p:spPr>
          <a:xfrm>
            <a:off x="2237619" y="1911048"/>
            <a:ext cx="184666" cy="369332"/>
          </a:xfrm>
          <a:prstGeom prst="rect">
            <a:avLst/>
          </a:prstGeom>
          <a:noFill/>
        </p:spPr>
        <p:txBody>
          <a:bodyPr wrap="none" rtlCol="0">
            <a:spAutoFit/>
          </a:bodyPr>
          <a:lstStyle/>
          <a:p>
            <a:endParaRPr lang="en-US" dirty="0"/>
          </a:p>
        </p:txBody>
      </p:sp>
      <p:sp>
        <p:nvSpPr>
          <p:cNvPr id="4" name="TextBox 3"/>
          <p:cNvSpPr txBox="1"/>
          <p:nvPr/>
        </p:nvSpPr>
        <p:spPr>
          <a:xfrm>
            <a:off x="-84667" y="6344786"/>
            <a:ext cx="8766403" cy="369332"/>
          </a:xfrm>
          <a:prstGeom prst="rect">
            <a:avLst/>
          </a:prstGeom>
          <a:noFill/>
        </p:spPr>
        <p:txBody>
          <a:bodyPr wrap="square" rtlCol="0">
            <a:spAutoFit/>
          </a:bodyPr>
          <a:lstStyle/>
          <a:p>
            <a:pPr lvl="2"/>
            <a:endParaRPr lang="en-US" dirty="0"/>
          </a:p>
        </p:txBody>
      </p:sp>
      <p:pic>
        <p:nvPicPr>
          <p:cNvPr id="8" name="Content Placeholder 3" descr="NILOAmodel b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7619" y="1581515"/>
            <a:ext cx="4372049" cy="42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lvl="2" algn="l" rtl="0">
              <a:lnSpc>
                <a:spcPct val="85000"/>
              </a:lnSpc>
              <a:spcBef>
                <a:spcPct val="0"/>
              </a:spcBef>
            </a:pPr>
            <a:r>
              <a:rPr lang="en-US" sz="1800" b="1" dirty="0" smtClean="0"/>
              <a:t>If we engage in assessment for internal improvement, how do we share that externally for those interested in reports or compliance?</a:t>
            </a:r>
            <a:r>
              <a:rPr lang="en-US" sz="1800" dirty="0" smtClean="0"/>
              <a:t/>
            </a:r>
            <a:br>
              <a:rPr lang="en-US" sz="1800" dirty="0" smtClean="0"/>
            </a:br>
            <a:endParaRPr lang="en-US" dirty="0"/>
          </a:p>
        </p:txBody>
      </p:sp>
      <p:pic>
        <p:nvPicPr>
          <p:cNvPr id="10"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19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7758" y="1699368"/>
            <a:ext cx="8394528" cy="4282560"/>
          </a:xfrm>
        </p:spPr>
        <p:txBody>
          <a:bodyPr>
            <a:noAutofit/>
          </a:bodyPr>
          <a:lstStyle/>
          <a:p>
            <a:pPr marL="579438" lvl="2" indent="0" algn="ctr">
              <a:buNone/>
            </a:pPr>
            <a:endParaRPr lang="en-US" sz="3000" dirty="0" smtClean="0"/>
          </a:p>
          <a:p>
            <a:pPr marL="579438" lvl="2" indent="0" algn="ctr">
              <a:buNone/>
            </a:pPr>
            <a:endParaRPr lang="en-US" sz="3000" dirty="0"/>
          </a:p>
          <a:p>
            <a:pPr marL="579438" lvl="2" indent="0" algn="ctr">
              <a:buNone/>
            </a:pPr>
            <a:endParaRPr lang="en-US" sz="3000" dirty="0" smtClean="0"/>
          </a:p>
          <a:p>
            <a:pPr marL="579438" lvl="2" indent="0" algn="ctr">
              <a:buNone/>
            </a:pPr>
            <a:endParaRPr lang="en-US" sz="3000" dirty="0" smtClean="0"/>
          </a:p>
          <a:p>
            <a:pPr marL="579438" lvl="2" indent="0" algn="ctr">
              <a:buNone/>
            </a:pPr>
            <a:r>
              <a:rPr lang="en-US" sz="3000" dirty="0" smtClean="0"/>
              <a:t>      Thank you!</a:t>
            </a:r>
          </a:p>
          <a:p>
            <a:pPr marL="579438" lvl="2" indent="0" algn="r">
              <a:buNone/>
            </a:pPr>
            <a:r>
              <a:rPr lang="en-US" sz="3000" dirty="0" smtClean="0"/>
              <a:t>Email: </a:t>
            </a:r>
            <a:r>
              <a:rPr lang="en-US" sz="3000" dirty="0" smtClean="0">
                <a:hlinkClick r:id="rId3"/>
              </a:rPr>
              <a:t>njankow2@illinois.edu</a:t>
            </a:r>
            <a:r>
              <a:rPr lang="en-US" sz="3000" dirty="0" smtClean="0"/>
              <a:t> </a:t>
            </a:r>
          </a:p>
          <a:p>
            <a:pPr marL="579438" lvl="2" indent="0" algn="r">
              <a:buNone/>
            </a:pPr>
            <a:r>
              <a:rPr lang="en-US" sz="3000" dirty="0" smtClean="0">
                <a:hlinkClick r:id="rId4"/>
              </a:rPr>
              <a:t>www.learningoutcomesassessment.org</a:t>
            </a:r>
            <a:endParaRPr lang="en-US" sz="3000" dirty="0" smtClean="0"/>
          </a:p>
          <a:p>
            <a:pPr algn="r"/>
            <a:r>
              <a:rPr lang="en-US" dirty="0">
                <a:hlinkClick r:id="rId5"/>
              </a:rPr>
              <a:t>www.assignmentlibrary.org</a:t>
            </a:r>
            <a:r>
              <a:rPr lang="en-US" dirty="0"/>
              <a:t> </a:t>
            </a:r>
          </a:p>
          <a:p>
            <a:pPr algn="r"/>
            <a:r>
              <a:rPr lang="en-US" dirty="0">
                <a:hlinkClick r:id="rId6"/>
              </a:rPr>
              <a:t>www.degreeprofile.org</a:t>
            </a:r>
            <a:r>
              <a:rPr lang="en-US" dirty="0"/>
              <a:t> </a:t>
            </a:r>
          </a:p>
          <a:p>
            <a:pPr marL="579438" lvl="2" indent="0" algn="r">
              <a:buNone/>
            </a:pPr>
            <a:r>
              <a:rPr lang="en-US" sz="3000" dirty="0" smtClean="0"/>
              <a:t> </a:t>
            </a:r>
          </a:p>
        </p:txBody>
      </p:sp>
      <p:sp>
        <p:nvSpPr>
          <p:cNvPr id="6" name="TextBox 5"/>
          <p:cNvSpPr txBox="1"/>
          <p:nvPr/>
        </p:nvSpPr>
        <p:spPr>
          <a:xfrm>
            <a:off x="2237619" y="1911048"/>
            <a:ext cx="184666" cy="369332"/>
          </a:xfrm>
          <a:prstGeom prst="rect">
            <a:avLst/>
          </a:prstGeom>
          <a:noFill/>
        </p:spPr>
        <p:txBody>
          <a:bodyPr wrap="none" rtlCol="0">
            <a:spAutoFit/>
          </a:bodyPr>
          <a:lstStyle/>
          <a:p>
            <a:endParaRPr lang="en-US" dirty="0"/>
          </a:p>
        </p:txBody>
      </p:sp>
      <p:pic>
        <p:nvPicPr>
          <p:cNvPr id="8" name="Content Placeholder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22960" y="2395607"/>
            <a:ext cx="2174521" cy="2174521"/>
          </a:xfrm>
          <a:prstGeom prst="rect">
            <a:avLst/>
          </a:prstGeom>
        </p:spPr>
      </p:pic>
      <p:sp>
        <p:nvSpPr>
          <p:cNvPr id="2" name="Title 1"/>
          <p:cNvSpPr>
            <a:spLocks noGrp="1"/>
          </p:cNvSpPr>
          <p:nvPr>
            <p:ph type="title"/>
          </p:nvPr>
        </p:nvSpPr>
        <p:spPr/>
        <p:txBody>
          <a:bodyPr/>
          <a:lstStyle/>
          <a:p>
            <a:r>
              <a:rPr lang="en-US" dirty="0" smtClean="0"/>
              <a:t>Discussion</a:t>
            </a:r>
            <a:endParaRPr lang="en-US" dirty="0"/>
          </a:p>
        </p:txBody>
      </p:sp>
      <p:pic>
        <p:nvPicPr>
          <p:cNvPr id="10" name="Picture 2" descr="National Institute for Learning Outcomes Assessm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327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5-05-20 at 11.03.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45" y="405642"/>
            <a:ext cx="7575826" cy="6445105"/>
          </a:xfrm>
          <a:prstGeom prst="rect">
            <a:avLst/>
          </a:prstGeom>
        </p:spPr>
      </p:pic>
    </p:spTree>
    <p:extLst>
      <p:ext uri="{BB962C8B-B14F-4D97-AF65-F5344CB8AC3E}">
        <p14:creationId xmlns:p14="http://schemas.microsoft.com/office/powerpoint/2010/main" val="3485424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National Institute for Learning Outcomes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8" y="6467789"/>
            <a:ext cx="1920349" cy="364577"/>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463" y="588605"/>
            <a:ext cx="3837077" cy="5730035"/>
          </a:xfrm>
          <a:prstGeom prst="rect">
            <a:avLst/>
          </a:prstGeom>
        </p:spPr>
      </p:pic>
    </p:spTree>
    <p:extLst>
      <p:ext uri="{BB962C8B-B14F-4D97-AF65-F5344CB8AC3E}">
        <p14:creationId xmlns:p14="http://schemas.microsoft.com/office/powerpoint/2010/main" val="70432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Assessment Results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2900" y="1958054"/>
            <a:ext cx="3384636" cy="3756946"/>
          </a:xfrm>
        </p:spPr>
      </p:pic>
      <p:pic>
        <p:nvPicPr>
          <p:cNvPr id="4" name="Picture 2" descr="National Institute for Learning Outcomes Assess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824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a:t>
            </a:r>
            <a:endParaRPr lang="en-US" dirty="0"/>
          </a:p>
        </p:txBody>
      </p:sp>
      <p:sp>
        <p:nvSpPr>
          <p:cNvPr id="3" name="Content Placeholder 2"/>
          <p:cNvSpPr>
            <a:spLocks noGrp="1"/>
          </p:cNvSpPr>
          <p:nvPr>
            <p:ph idx="1"/>
          </p:nvPr>
        </p:nvSpPr>
        <p:spPr/>
        <p:txBody>
          <a:bodyPr>
            <a:normAutofit/>
          </a:bodyPr>
          <a:lstStyle/>
          <a:p>
            <a:r>
              <a:rPr lang="en-US" sz="3600" dirty="0" smtClean="0"/>
              <a:t>Anyone have examples of the use of assessment results they would like to share?</a:t>
            </a:r>
          </a:p>
          <a:p>
            <a:endParaRPr lang="en-US" sz="3600" dirty="0"/>
          </a:p>
          <a:p>
            <a:r>
              <a:rPr lang="en-US" sz="3600" dirty="0" smtClean="0"/>
              <a:t>Where are you struggling on your campus?</a:t>
            </a:r>
            <a:endParaRPr lang="en-US" sz="3600" dirty="0"/>
          </a:p>
        </p:txBody>
      </p:sp>
    </p:spTree>
    <p:extLst>
      <p:ext uri="{BB962C8B-B14F-4D97-AF65-F5344CB8AC3E}">
        <p14:creationId xmlns:p14="http://schemas.microsoft.com/office/powerpoint/2010/main" val="4153217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14346"/>
            <a:ext cx="7408333" cy="3450696"/>
          </a:xfrm>
        </p:spPr>
        <p:txBody>
          <a:bodyPr/>
          <a:lstStyle/>
          <a:p>
            <a:pPr marL="114300" indent="0">
              <a:buNone/>
            </a:pPr>
            <a:r>
              <a:rPr lang="en-US" dirty="0" smtClean="0"/>
              <a:t>Institutions have the greatest difficulty in the assessment cycle of “closing the loop” (Banta, 2009)</a:t>
            </a:r>
            <a:endParaRPr lang="en-US" dirty="0"/>
          </a:p>
        </p:txBody>
      </p:sp>
      <p:sp>
        <p:nvSpPr>
          <p:cNvPr id="3" name="Title 2"/>
          <p:cNvSpPr>
            <a:spLocks noGrp="1"/>
          </p:cNvSpPr>
          <p:nvPr>
            <p:ph type="title"/>
          </p:nvPr>
        </p:nvSpPr>
        <p:spPr/>
        <p:txBody>
          <a:bodyPr/>
          <a:lstStyle/>
          <a:p>
            <a:r>
              <a:rPr lang="en-US" dirty="0" smtClean="0"/>
              <a:t>Closing the Loop</a:t>
            </a:r>
            <a:endParaRPr lang="en-US" dirty="0"/>
          </a:p>
        </p:txBody>
      </p:sp>
      <p:graphicFrame>
        <p:nvGraphicFramePr>
          <p:cNvPr id="4" name="Diagram 3"/>
          <p:cNvGraphicFramePr/>
          <p:nvPr>
            <p:extLst>
              <p:ext uri="{D42A27DB-BD31-4B8C-83A1-F6EECF244321}">
                <p14:modId xmlns:p14="http://schemas.microsoft.com/office/powerpoint/2010/main" val="2734623143"/>
              </p:ext>
            </p:extLst>
          </p:nvPr>
        </p:nvGraphicFramePr>
        <p:xfrm>
          <a:off x="1981200" y="2666277"/>
          <a:ext cx="5181600"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p:cNvCxnSpPr/>
          <p:nvPr/>
        </p:nvCxnSpPr>
        <p:spPr>
          <a:xfrm>
            <a:off x="1836634" y="3012383"/>
            <a:ext cx="914400" cy="548640"/>
          </a:xfrm>
          <a:prstGeom prst="straightConnector1">
            <a:avLst/>
          </a:prstGeom>
          <a:ln w="76200">
            <a:prstDash val="solid"/>
            <a:tailEnd type="arrow"/>
          </a:ln>
        </p:spPr>
        <p:style>
          <a:lnRef idx="1">
            <a:schemeClr val="accent1"/>
          </a:lnRef>
          <a:fillRef idx="0">
            <a:schemeClr val="accent1"/>
          </a:fillRef>
          <a:effectRef idx="0">
            <a:schemeClr val="accent1"/>
          </a:effectRef>
          <a:fontRef idx="minor">
            <a:schemeClr val="tx1"/>
          </a:fontRef>
        </p:style>
      </p:cxnSp>
      <p:pic>
        <p:nvPicPr>
          <p:cNvPr id="7" name="Picture 2" descr="National Institute for Learning Outcomes Assessmen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6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4300" indent="0">
              <a:buNone/>
            </a:pPr>
            <a:r>
              <a:rPr lang="en-US" dirty="0" smtClean="0"/>
              <a:t>Most assessment literature states that the reason or purpose of engaging with assessment in the first place is to USE the results to IMPROVE student </a:t>
            </a:r>
            <a:r>
              <a:rPr lang="en-US" dirty="0"/>
              <a:t>learning (Banta, 2007; </a:t>
            </a:r>
            <a:r>
              <a:rPr lang="en-US" dirty="0" err="1"/>
              <a:t>Ewell</a:t>
            </a:r>
            <a:r>
              <a:rPr lang="en-US" dirty="0" smtClean="0"/>
              <a:t>, 2010</a:t>
            </a:r>
            <a:r>
              <a:rPr lang="en-US" dirty="0"/>
              <a:t>; </a:t>
            </a:r>
            <a:r>
              <a:rPr lang="en-US" dirty="0" err="1"/>
              <a:t>Suskie</a:t>
            </a:r>
            <a:r>
              <a:rPr lang="en-US" dirty="0"/>
              <a:t>, </a:t>
            </a:r>
            <a:r>
              <a:rPr lang="en-US" dirty="0" smtClean="0"/>
              <a:t>2009; </a:t>
            </a:r>
            <a:r>
              <a:rPr lang="en-US" dirty="0" err="1" smtClean="0"/>
              <a:t>Walvoord</a:t>
            </a:r>
            <a:r>
              <a:rPr lang="en-US" dirty="0" smtClean="0"/>
              <a:t>, 2004)</a:t>
            </a:r>
          </a:p>
          <a:p>
            <a:pPr marL="114300" indent="0">
              <a:buNone/>
            </a:pPr>
            <a:endParaRPr lang="en-US" dirty="0"/>
          </a:p>
          <a:p>
            <a:pPr marL="114300" indent="0">
              <a:buNone/>
            </a:pPr>
            <a:r>
              <a:rPr lang="en-US" dirty="0" smtClean="0"/>
              <a:t>But what does that really mean?</a:t>
            </a:r>
          </a:p>
        </p:txBody>
      </p:sp>
      <p:sp>
        <p:nvSpPr>
          <p:cNvPr id="3" name="Title 2"/>
          <p:cNvSpPr>
            <a:spLocks noGrp="1"/>
          </p:cNvSpPr>
          <p:nvPr>
            <p:ph type="title"/>
          </p:nvPr>
        </p:nvSpPr>
        <p:spPr/>
        <p:txBody>
          <a:bodyPr/>
          <a:lstStyle/>
          <a:p>
            <a:r>
              <a:rPr lang="en-US" dirty="0" smtClean="0"/>
              <a:t>Using Results</a:t>
            </a:r>
            <a:endParaRPr lang="en-US" dirty="0"/>
          </a:p>
        </p:txBody>
      </p:sp>
      <p:pic>
        <p:nvPicPr>
          <p:cNvPr id="2050" name="Picture 2" descr="C:\Users\Natasha\AppData\Local\Microsoft\Windows\Temporary Internet Files\Content.IE5\KTD0BKRL\MP9004464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590" y="3435409"/>
            <a:ext cx="168310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74156"/>
            <a:ext cx="7408333" cy="3450696"/>
          </a:xfrm>
        </p:spPr>
        <p:txBody>
          <a:bodyPr/>
          <a:lstStyle/>
          <a:p>
            <a:pPr marL="114300" indent="0">
              <a:buNone/>
            </a:pPr>
            <a:r>
              <a:rPr lang="en-US" dirty="0" smtClean="0"/>
              <a:t>The ability to make causal claims about our impact on students and their learning</a:t>
            </a:r>
          </a:p>
          <a:p>
            <a:pPr marL="114300" indent="0">
              <a:buNone/>
            </a:pPr>
            <a:endParaRPr lang="en-US" dirty="0" smtClean="0"/>
          </a:p>
          <a:p>
            <a:pPr marL="114300" indent="0">
              <a:buNone/>
            </a:pPr>
            <a:r>
              <a:rPr lang="en-US" dirty="0" smtClean="0"/>
              <a:t>Institutional structures and support + student = enhanced learning</a:t>
            </a:r>
            <a:endParaRPr lang="en-US" dirty="0"/>
          </a:p>
        </p:txBody>
      </p:sp>
      <p:sp>
        <p:nvSpPr>
          <p:cNvPr id="3" name="Title 2"/>
          <p:cNvSpPr>
            <a:spLocks noGrp="1"/>
          </p:cNvSpPr>
          <p:nvPr>
            <p:ph type="title"/>
          </p:nvPr>
        </p:nvSpPr>
        <p:spPr/>
        <p:txBody>
          <a:bodyPr/>
          <a:lstStyle/>
          <a:p>
            <a:r>
              <a:rPr lang="en-US" dirty="0" smtClean="0"/>
              <a:t>Causal Statements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363" y="4292159"/>
            <a:ext cx="3714750" cy="218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National Institute for Learning Outcomes Assess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76" y="6467785"/>
            <a:ext cx="1920349" cy="36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74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150</TotalTime>
  <Words>2764</Words>
  <Application>Microsoft Office PowerPoint</Application>
  <PresentationFormat>On-screen Show (4:3)</PresentationFormat>
  <Paragraphs>209</Paragraphs>
  <Slides>27</Slides>
  <Notes>18</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Clarity</vt:lpstr>
      <vt:lpstr>Evidence-Based Storytelling: Sharing our narratives</vt:lpstr>
      <vt:lpstr>                 </vt:lpstr>
      <vt:lpstr>PowerPoint Presentation</vt:lpstr>
      <vt:lpstr>PowerPoint Presentation</vt:lpstr>
      <vt:lpstr>Using Assessment Results</vt:lpstr>
      <vt:lpstr>Share</vt:lpstr>
      <vt:lpstr>Closing the Loop</vt:lpstr>
      <vt:lpstr>Using Results</vt:lpstr>
      <vt:lpstr>Causal Statements</vt:lpstr>
      <vt:lpstr>Difficulty of Causal Statements</vt:lpstr>
      <vt:lpstr>Theories of Change</vt:lpstr>
      <vt:lpstr>Theory of Change (TOC)</vt:lpstr>
      <vt:lpstr>For instance…</vt:lpstr>
      <vt:lpstr>Root Cause</vt:lpstr>
      <vt:lpstr>Evidence-based storytelling</vt:lpstr>
      <vt:lpstr>Your turn</vt:lpstr>
      <vt:lpstr>But…</vt:lpstr>
      <vt:lpstr>Evidence-based Storytelling</vt:lpstr>
      <vt:lpstr>Discussion and Reflection</vt:lpstr>
      <vt:lpstr>Sharing Practice</vt:lpstr>
      <vt:lpstr>The Brian Barton Story</vt:lpstr>
      <vt:lpstr>Veterinary Technology</vt:lpstr>
      <vt:lpstr>Writing Across the Curriculum</vt:lpstr>
      <vt:lpstr>Assumptions</vt:lpstr>
      <vt:lpstr>Take Aways</vt:lpstr>
      <vt:lpstr>If we engage in assessment for internal improvement, how do we share that externally for those interested in reports or compliance? </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Whatever we said the title to this thing was…</dc:title>
  <dc:creator>Natasha Jankowski</dc:creator>
  <cp:lastModifiedBy>Snyder,Tracey</cp:lastModifiedBy>
  <cp:revision>49</cp:revision>
  <dcterms:created xsi:type="dcterms:W3CDTF">2015-05-20T21:13:01Z</dcterms:created>
  <dcterms:modified xsi:type="dcterms:W3CDTF">2015-12-03T13:26:28Z</dcterms:modified>
</cp:coreProperties>
</file>