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78" r:id="rId8"/>
    <p:sldId id="279" r:id="rId9"/>
    <p:sldId id="280" r:id="rId10"/>
    <p:sldId id="281" r:id="rId11"/>
    <p:sldId id="282" r:id="rId12"/>
    <p:sldId id="283" r:id="rId13"/>
    <p:sldId id="264" r:id="rId14"/>
    <p:sldId id="265" r:id="rId15"/>
    <p:sldId id="266" r:id="rId16"/>
    <p:sldId id="267" r:id="rId17"/>
    <p:sldId id="268" r:id="rId18"/>
    <p:sldId id="269" r:id="rId19"/>
    <p:sldId id="270" r:id="rId20"/>
    <p:sldId id="271" r:id="rId21"/>
    <p:sldId id="284" r:id="rId22"/>
    <p:sldId id="285" r:id="rId23"/>
    <p:sldId id="273" r:id="rId24"/>
    <p:sldId id="274" r:id="rId25"/>
    <p:sldId id="275"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2" d="100"/>
          <a:sy n="82" d="100"/>
        </p:scale>
        <p:origin x="-96"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12/3/2015</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Culture" TargetMode="External"/><Relationship Id="rId3" Type="http://schemas.openxmlformats.org/officeDocument/2006/relationships/hyperlink" Target="http://en.wikipedia.org/wiki/Help:IPA_for_English#Key" TargetMode="External"/><Relationship Id="rId7" Type="http://schemas.openxmlformats.org/officeDocument/2006/relationships/hyperlink" Target="http://en.wikipedia.org/wiki/Meme#cite_note-2" TargetMode="External"/><Relationship Id="rId2" Type="http://schemas.openxmlformats.org/officeDocument/2006/relationships/hyperlink" Target="http://en.wikipedia.org/wiki/Help:IPA_for_English" TargetMode="External"/><Relationship Id="rId1" Type="http://schemas.openxmlformats.org/officeDocument/2006/relationships/slideLayout" Target="../slideLayouts/slideLayout2.xml"/><Relationship Id="rId6" Type="http://schemas.openxmlformats.org/officeDocument/2006/relationships/hyperlink" Target="http://en.wikipedia.org/wiki/Wikipedia:Manual_of_Style/Words_to_watch#Unsupported_attributions" TargetMode="External"/><Relationship Id="rId11" Type="http://schemas.openxmlformats.org/officeDocument/2006/relationships/hyperlink" Target="http://en.wikipedia.org/wiki/Meme" TargetMode="External"/><Relationship Id="rId5" Type="http://schemas.openxmlformats.org/officeDocument/2006/relationships/hyperlink" Target="http://en.wikipedia.org/wiki/Meme#cite_note-cream-1" TargetMode="External"/><Relationship Id="rId10" Type="http://schemas.openxmlformats.org/officeDocument/2006/relationships/hyperlink" Target="http://en.wikipedia.org/wiki/Meme#cite_note-3" TargetMode="External"/><Relationship Id="rId4" Type="http://schemas.openxmlformats.org/officeDocument/2006/relationships/hyperlink" Target="http://en.wikipedia.org/wiki/Wikipedia:Pronunciation_respelling_key" TargetMode="External"/><Relationship Id="rId9" Type="http://schemas.openxmlformats.org/officeDocument/2006/relationships/hyperlink" Target="http://en.wikipedia.org/wiki/Selectio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6437" y="1069005"/>
            <a:ext cx="7772400" cy="207645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bg2">
                    <a:lumMod val="25000"/>
                  </a:schemeClr>
                </a:solidFill>
                <a:effectLst>
                  <a:outerShdw blurRad="50800" dist="39000" dir="5460000" algn="tl">
                    <a:srgbClr val="000000">
                      <a:alpha val="38000"/>
                    </a:srgbClr>
                  </a:outerShdw>
                </a:effectLst>
                <a:latin typeface="Chalkboard"/>
                <a:cs typeface="Chalkboard"/>
              </a:rPr>
              <a:t>Learning and Instructional Support Systems: Continuous Assessment in Context</a:t>
            </a:r>
            <a:endParaRPr lang="en-US" b="1" dirty="0">
              <a:ln w="11430"/>
              <a:solidFill>
                <a:schemeClr val="bg2">
                  <a:lumMod val="25000"/>
                </a:schemeClr>
              </a:solidFill>
              <a:effectLst>
                <a:outerShdw blurRad="50800" dist="39000" dir="5460000" algn="tl">
                  <a:srgbClr val="000000">
                    <a:alpha val="38000"/>
                  </a:srgbClr>
                </a:outerShdw>
              </a:effectLst>
              <a:latin typeface="Chalkboard"/>
              <a:cs typeface="Chalkboard"/>
            </a:endParaRPr>
          </a:p>
        </p:txBody>
      </p:sp>
      <p:sp>
        <p:nvSpPr>
          <p:cNvPr id="3" name="Subtitle 2"/>
          <p:cNvSpPr>
            <a:spLocks noGrp="1"/>
          </p:cNvSpPr>
          <p:nvPr>
            <p:ph type="subTitle" idx="1"/>
          </p:nvPr>
        </p:nvSpPr>
        <p:spPr>
          <a:xfrm>
            <a:off x="1371600" y="3886200"/>
            <a:ext cx="6553200" cy="2209800"/>
          </a:xfrm>
        </p:spPr>
        <p:txBody>
          <a:bodyPr>
            <a:normAutofit lnSpcReduction="10000"/>
          </a:bodyPr>
          <a:lstStyle/>
          <a:p>
            <a:r>
              <a:rPr lang="en-US" sz="2400" dirty="0" smtClean="0">
                <a:latin typeface="Arial Bold"/>
                <a:cs typeface="Arial Bold"/>
              </a:rPr>
              <a:t>D.L. McEachron </a:t>
            </a:r>
          </a:p>
          <a:p>
            <a:r>
              <a:rPr lang="en-US" sz="1800" dirty="0" smtClean="0">
                <a:latin typeface="Arial Bold"/>
                <a:cs typeface="Arial Bold"/>
              </a:rPr>
              <a:t>Drexel University, Philadelphia, PA, USA </a:t>
            </a:r>
            <a:r>
              <a:rPr lang="en-US" sz="1800" u="sng" dirty="0" err="1" smtClean="0">
                <a:latin typeface="Arial Bold"/>
                <a:cs typeface="Arial Bold"/>
              </a:rPr>
              <a:t>mceachdl@drexel.edu</a:t>
            </a:r>
            <a:endParaRPr lang="en-US" sz="1800" dirty="0" smtClean="0">
              <a:latin typeface="Arial Bold"/>
              <a:cs typeface="Arial Bold"/>
            </a:endParaRPr>
          </a:p>
          <a:p>
            <a:endParaRPr lang="en-US" sz="1800" dirty="0" smtClean="0">
              <a:latin typeface="Arial Bold"/>
              <a:cs typeface="Arial Bold"/>
            </a:endParaRPr>
          </a:p>
          <a:p>
            <a:r>
              <a:rPr lang="en-US" sz="1800" dirty="0">
                <a:latin typeface="Arial Bold"/>
                <a:cs typeface="Arial Bold"/>
              </a:rPr>
              <a:t>M. </a:t>
            </a:r>
            <a:r>
              <a:rPr lang="en-US" sz="1800" dirty="0" err="1" smtClean="0">
                <a:latin typeface="Arial Bold"/>
                <a:cs typeface="Arial Bold"/>
              </a:rPr>
              <a:t>Sualp</a:t>
            </a:r>
            <a:endParaRPr lang="en-US" sz="1800" dirty="0" smtClean="0">
              <a:latin typeface="Arial Bold"/>
              <a:cs typeface="Arial Bold"/>
            </a:endParaRPr>
          </a:p>
          <a:p>
            <a:r>
              <a:rPr lang="en-US" sz="1800" dirty="0" err="1" smtClean="0">
                <a:latin typeface="Arial Bold"/>
                <a:cs typeface="Arial Bold"/>
              </a:rPr>
              <a:t>Untra</a:t>
            </a:r>
            <a:r>
              <a:rPr lang="en-US" sz="1800" dirty="0" smtClean="0">
                <a:latin typeface="Arial Bold"/>
                <a:cs typeface="Arial Bold"/>
              </a:rPr>
              <a:t> Corporation, LLC, Philadelphia, PA, USA </a:t>
            </a:r>
            <a:r>
              <a:rPr lang="en-US" sz="1800" u="sng" dirty="0" err="1" smtClean="0">
                <a:latin typeface="Arial Bold"/>
                <a:cs typeface="Arial Bold"/>
              </a:rPr>
              <a:t>sualp@untra.com</a:t>
            </a:r>
            <a:endParaRPr lang="en-US" sz="1800" dirty="0" smtClean="0">
              <a:latin typeface="Arial Bold"/>
              <a:cs typeface="Arial Bold"/>
            </a:endParaRPr>
          </a:p>
          <a:p>
            <a:endParaRPr lang="en-US" sz="1800" dirty="0">
              <a:latin typeface="Arial Bold"/>
              <a:cs typeface="Arial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0"/>
            <a:ext cx="7498080" cy="9906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835E01"/>
                </a:solidFill>
                <a:effectLst>
                  <a:outerShdw blurRad="50800" dist="39000" dir="5460000" algn="tl">
                    <a:srgbClr val="000000">
                      <a:alpha val="38000"/>
                    </a:srgbClr>
                  </a:outerShdw>
                </a:effectLst>
              </a:rPr>
              <a:t>Potential Solution</a:t>
            </a:r>
            <a:endParaRPr lang="en-US" b="1" dirty="0">
              <a:ln w="11430"/>
              <a:solidFill>
                <a:srgbClr val="835E01"/>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78408" y="990600"/>
            <a:ext cx="8165592" cy="5867400"/>
          </a:xfrm>
        </p:spPr>
        <p:txBody>
          <a:bodyPr anchor="ctr">
            <a:normAutofit fontScale="77500" lnSpcReduction="20000"/>
          </a:bodyPr>
          <a:lstStyle/>
          <a:p>
            <a:r>
              <a:rPr lang="en-US" sz="4100" b="1" dirty="0" err="1" smtClean="0">
                <a:solidFill>
                  <a:srgbClr val="FF0000"/>
                </a:solidFill>
              </a:rPr>
              <a:t>EduMemes</a:t>
            </a:r>
            <a:r>
              <a:rPr lang="en-US" sz="4100" b="1" dirty="0" smtClean="0"/>
              <a:t> and </a:t>
            </a:r>
            <a:r>
              <a:rPr lang="en-US" sz="4100" b="1" dirty="0" err="1" smtClean="0">
                <a:solidFill>
                  <a:srgbClr val="0000FF"/>
                </a:solidFill>
              </a:rPr>
              <a:t>EduMemes</a:t>
            </a:r>
            <a:r>
              <a:rPr lang="en-US" sz="4100" b="1" dirty="0" smtClean="0">
                <a:solidFill>
                  <a:srgbClr val="0000FF"/>
                </a:solidFill>
              </a:rPr>
              <a:t> Portal</a:t>
            </a:r>
          </a:p>
          <a:p>
            <a:endParaRPr lang="en-US" sz="4100" b="1" dirty="0"/>
          </a:p>
          <a:p>
            <a:r>
              <a:rPr lang="en-US" sz="4100" b="1" dirty="0" smtClean="0"/>
              <a:t>What is a </a:t>
            </a:r>
            <a:r>
              <a:rPr lang="en-US" sz="4100" b="1" dirty="0" smtClean="0">
                <a:solidFill>
                  <a:srgbClr val="008000"/>
                </a:solidFill>
              </a:rPr>
              <a:t>meme</a:t>
            </a:r>
            <a:r>
              <a:rPr lang="en-US" sz="4100" b="1" dirty="0" smtClean="0"/>
              <a:t> ?</a:t>
            </a:r>
          </a:p>
          <a:p>
            <a:pPr marL="82296" indent="0">
              <a:buNone/>
            </a:pPr>
            <a:endParaRPr lang="en-US" dirty="0" smtClean="0"/>
          </a:p>
          <a:p>
            <a:pPr marL="82296" indent="0">
              <a:buNone/>
            </a:pPr>
            <a:r>
              <a:rPr lang="en-US" dirty="0" smtClean="0"/>
              <a:t>“A </a:t>
            </a:r>
            <a:r>
              <a:rPr lang="en-US" b="1" dirty="0"/>
              <a:t>meme</a:t>
            </a:r>
            <a:r>
              <a:rPr lang="en-US" dirty="0"/>
              <a:t> (</a:t>
            </a:r>
            <a:r>
              <a:rPr lang="en-US" dirty="0">
                <a:hlinkClick r:id="rId2" tooltip="Help:IPA for English"/>
              </a:rPr>
              <a:t>/</a:t>
            </a:r>
            <a:r>
              <a:rPr lang="en-US" dirty="0">
                <a:hlinkClick r:id="rId3" tooltip="Help:IPA for English"/>
              </a:rPr>
              <a:t>ˈmiːm</a:t>
            </a:r>
            <a:r>
              <a:rPr lang="en-US" dirty="0">
                <a:hlinkClick r:id="rId2" tooltip="Help:IPA for English"/>
              </a:rPr>
              <a:t>/</a:t>
            </a:r>
            <a:r>
              <a:rPr lang="en-US" dirty="0"/>
              <a:t> </a:t>
            </a:r>
            <a:r>
              <a:rPr lang="en-US" i="1" dirty="0">
                <a:hlinkClick r:id="rId4" tooltip="Wikipedia:Pronunciation respelling key"/>
              </a:rPr>
              <a:t>meem</a:t>
            </a:r>
            <a:r>
              <a:rPr lang="en-US" dirty="0"/>
              <a:t>)</a:t>
            </a:r>
            <a:r>
              <a:rPr lang="en-US" baseline="30000" dirty="0">
                <a:hlinkClick r:id="rId5"/>
              </a:rPr>
              <a:t>[1]</a:t>
            </a:r>
            <a:r>
              <a:rPr lang="en-US" dirty="0"/>
              <a:t> is "an idea, behavior, or style that spreads from person to person within a culture."</a:t>
            </a:r>
            <a:r>
              <a:rPr lang="en-US" baseline="30000" dirty="0"/>
              <a:t>[</a:t>
            </a:r>
            <a:r>
              <a:rPr lang="en-US" i="1" baseline="30000" dirty="0">
                <a:hlinkClick r:id="rId6" tooltip="Wikipedia:Manual of Style/Words to watch"/>
              </a:rPr>
              <a:t>by whom?</a:t>
            </a:r>
            <a:r>
              <a:rPr lang="en-US" baseline="30000" dirty="0"/>
              <a:t>]</a:t>
            </a:r>
            <a:r>
              <a:rPr lang="en-US" baseline="30000" dirty="0">
                <a:hlinkClick r:id="rId7"/>
              </a:rPr>
              <a:t>[2]</a:t>
            </a:r>
            <a:r>
              <a:rPr lang="en-US" dirty="0"/>
              <a:t> A meme acts as a unit for carrying </a:t>
            </a:r>
            <a:r>
              <a:rPr lang="en-US" dirty="0">
                <a:hlinkClick r:id="rId8" tooltip="Culture"/>
              </a:rPr>
              <a:t>cultural</a:t>
            </a:r>
            <a:r>
              <a:rPr lang="en-US" dirty="0"/>
              <a:t> ideas, symbols, or practices that can be transmitted from one mind to another through writing, speech, gestures, rituals, or other imitable phenomena with a mimicked theme. Supporters of the concept regard memes as cultural analogues to genes in that they self-replicate, mutate, and respond to </a:t>
            </a:r>
            <a:r>
              <a:rPr lang="en-US" dirty="0">
                <a:hlinkClick r:id="rId9" tooltip="Selection"/>
              </a:rPr>
              <a:t>selective pressures</a:t>
            </a:r>
            <a:r>
              <a:rPr lang="en-US" dirty="0"/>
              <a:t>.</a:t>
            </a:r>
            <a:r>
              <a:rPr lang="en-US" baseline="30000" dirty="0">
                <a:hlinkClick r:id="rId10"/>
              </a:rPr>
              <a:t>[3</a:t>
            </a:r>
            <a:r>
              <a:rPr lang="en-US" baseline="30000" dirty="0" smtClean="0">
                <a:hlinkClick r:id="rId10"/>
              </a:rPr>
              <a:t>]</a:t>
            </a:r>
            <a:r>
              <a:rPr lang="en-US" dirty="0" smtClean="0"/>
              <a:t>”</a:t>
            </a:r>
            <a:endParaRPr lang="en-US" dirty="0"/>
          </a:p>
          <a:p>
            <a:pPr marL="82296" indent="0">
              <a:buNone/>
            </a:pPr>
            <a:endParaRPr lang="en-US" dirty="0" smtClean="0"/>
          </a:p>
          <a:p>
            <a:pPr marL="82296" indent="0" algn="ctr">
              <a:buNone/>
            </a:pPr>
            <a:r>
              <a:rPr lang="en-US" sz="2300" dirty="0" smtClean="0"/>
              <a:t>From: </a:t>
            </a:r>
            <a:r>
              <a:rPr lang="en-US" sz="2300" dirty="0" smtClean="0">
                <a:hlinkClick r:id="rId11"/>
              </a:rPr>
              <a:t>http://en.wikipedia.org/wiki/Meme</a:t>
            </a:r>
            <a:endParaRPr lang="en-US" sz="2300" dirty="0"/>
          </a:p>
        </p:txBody>
      </p:sp>
    </p:spTree>
    <p:extLst>
      <p:ext uri="{BB962C8B-B14F-4D97-AF65-F5344CB8AC3E}">
        <p14:creationId xmlns:p14="http://schemas.microsoft.com/office/powerpoint/2010/main" val="158342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108" y="-12700"/>
            <a:ext cx="7498080" cy="719138"/>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835E01"/>
                </a:solidFill>
                <a:effectLst>
                  <a:outerShdw blurRad="50800" dist="39000" dir="5460000" algn="tl">
                    <a:srgbClr val="000000">
                      <a:alpha val="38000"/>
                    </a:srgbClr>
                  </a:outerShdw>
                </a:effectLst>
              </a:rPr>
              <a:t>What is an </a:t>
            </a:r>
            <a:r>
              <a:rPr lang="en-US" b="1" dirty="0" err="1" smtClean="0">
                <a:ln w="11430"/>
                <a:solidFill>
                  <a:srgbClr val="835E01"/>
                </a:solidFill>
                <a:effectLst>
                  <a:outerShdw blurRad="50800" dist="39000" dir="5460000" algn="tl">
                    <a:srgbClr val="000000">
                      <a:alpha val="38000"/>
                    </a:srgbClr>
                  </a:outerShdw>
                </a:effectLst>
              </a:rPr>
              <a:t>EduMeme</a:t>
            </a:r>
            <a:r>
              <a:rPr lang="en-US" b="1" dirty="0" smtClean="0">
                <a:ln w="11430"/>
                <a:solidFill>
                  <a:srgbClr val="835E01"/>
                </a:solidFill>
                <a:effectLst>
                  <a:outerShdw blurRad="50800" dist="39000" dir="5460000" algn="tl">
                    <a:srgbClr val="000000">
                      <a:alpha val="38000"/>
                    </a:srgbClr>
                  </a:outerShdw>
                </a:effectLst>
              </a:rPr>
              <a:t>?</a:t>
            </a:r>
            <a:endParaRPr lang="en-US" b="1" dirty="0">
              <a:ln w="11430"/>
              <a:solidFill>
                <a:srgbClr val="835E01"/>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91108" y="1028700"/>
            <a:ext cx="8152892" cy="5829300"/>
          </a:xfrm>
        </p:spPr>
        <p:txBody>
          <a:bodyPr anchor="ctr">
            <a:normAutofit fontScale="92500" lnSpcReduction="20000"/>
          </a:bodyPr>
          <a:lstStyle/>
          <a:p>
            <a:r>
              <a:rPr lang="en-US" dirty="0" smtClean="0"/>
              <a:t>An </a:t>
            </a:r>
            <a:r>
              <a:rPr lang="en-US" b="1" i="1" dirty="0" err="1">
                <a:solidFill>
                  <a:srgbClr val="FF0000"/>
                </a:solidFill>
              </a:rPr>
              <a:t>EduMeme</a:t>
            </a:r>
            <a:r>
              <a:rPr lang="en-US" dirty="0"/>
              <a:t> is defined as a modular </a:t>
            </a:r>
            <a:r>
              <a:rPr lang="en-US" dirty="0" smtClean="0"/>
              <a:t>learning object </a:t>
            </a:r>
            <a:r>
              <a:rPr lang="en-US" dirty="0"/>
              <a:t>that can be used to enhance student learning and evolves in response to feedback </a:t>
            </a:r>
            <a:endParaRPr lang="en-US" dirty="0" smtClean="0"/>
          </a:p>
          <a:p>
            <a:endParaRPr lang="en-US" dirty="0"/>
          </a:p>
          <a:p>
            <a:r>
              <a:rPr lang="en-US" dirty="0" smtClean="0"/>
              <a:t>Two varieties (initially)</a:t>
            </a:r>
          </a:p>
          <a:p>
            <a:pPr lvl="1"/>
            <a:r>
              <a:rPr lang="en-US" b="1" i="1" dirty="0" smtClean="0">
                <a:solidFill>
                  <a:srgbClr val="FF0000"/>
                </a:solidFill>
              </a:rPr>
              <a:t>L-memes</a:t>
            </a:r>
            <a:r>
              <a:rPr lang="en-US" dirty="0" smtClean="0"/>
              <a:t>: </a:t>
            </a:r>
            <a:r>
              <a:rPr lang="en-US" dirty="0"/>
              <a:t>modular tutorials, simulations and other educational applications that can be accessed by students in response to specific needs</a:t>
            </a:r>
            <a:r>
              <a:rPr lang="en-US" dirty="0" smtClean="0"/>
              <a:t>.</a:t>
            </a:r>
          </a:p>
          <a:p>
            <a:pPr lvl="1"/>
            <a:endParaRPr lang="en-US" dirty="0"/>
          </a:p>
          <a:p>
            <a:pPr lvl="1"/>
            <a:r>
              <a:rPr lang="en-US" b="1" i="1" dirty="0" smtClean="0">
                <a:solidFill>
                  <a:srgbClr val="FF0000"/>
                </a:solidFill>
              </a:rPr>
              <a:t>I-memes</a:t>
            </a:r>
            <a:r>
              <a:rPr lang="en-US" dirty="0" smtClean="0"/>
              <a:t>: These </a:t>
            </a:r>
            <a:r>
              <a:rPr lang="en-US" dirty="0"/>
              <a:t>are modular applications that can be downloaded by instructors to provide access to innovative teaching methodologies and approaches, assessment tools and other applications that could be used by faculty instructors to enhance student learning. </a:t>
            </a:r>
          </a:p>
        </p:txBody>
      </p:sp>
    </p:spTree>
    <p:extLst>
      <p:ext uri="{BB962C8B-B14F-4D97-AF65-F5344CB8AC3E}">
        <p14:creationId xmlns:p14="http://schemas.microsoft.com/office/powerpoint/2010/main" val="2533502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208" y="25400"/>
            <a:ext cx="7498080" cy="79533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FF0000"/>
                </a:solidFill>
                <a:effectLst>
                  <a:outerShdw blurRad="50800" dist="39000" dir="5460000" algn="tl">
                    <a:srgbClr val="000000">
                      <a:alpha val="38000"/>
                    </a:srgbClr>
                  </a:outerShdw>
                </a:effectLst>
              </a:rPr>
              <a:t>Goal:  The </a:t>
            </a:r>
            <a:r>
              <a:rPr lang="en-US" b="1" dirty="0" err="1" smtClean="0">
                <a:ln w="11430"/>
                <a:solidFill>
                  <a:srgbClr val="FF0000"/>
                </a:solidFill>
                <a:effectLst>
                  <a:outerShdw blurRad="50800" dist="39000" dir="5460000" algn="tl">
                    <a:srgbClr val="000000">
                      <a:alpha val="38000"/>
                    </a:srgbClr>
                  </a:outerShdw>
                </a:effectLst>
              </a:rPr>
              <a:t>EduMemes</a:t>
            </a:r>
            <a:r>
              <a:rPr lang="en-US" b="1" dirty="0" smtClean="0">
                <a:ln w="11430"/>
                <a:solidFill>
                  <a:srgbClr val="FF0000"/>
                </a:solidFill>
                <a:effectLst>
                  <a:outerShdw blurRad="50800" dist="39000" dir="5460000" algn="tl">
                    <a:srgbClr val="000000">
                      <a:alpha val="38000"/>
                    </a:srgbClr>
                  </a:outerShdw>
                </a:effectLst>
              </a:rPr>
              <a:t> Portal</a:t>
            </a:r>
            <a:endParaRPr lang="en-US" b="1" dirty="0">
              <a:ln w="11430"/>
              <a:solidFill>
                <a:srgbClr val="FF000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029208" y="1181100"/>
            <a:ext cx="7904480" cy="5676900"/>
          </a:xfrm>
        </p:spPr>
        <p:txBody>
          <a:bodyPr anchor="ctr">
            <a:normAutofit/>
          </a:bodyPr>
          <a:lstStyle/>
          <a:p>
            <a:pPr marL="82296" indent="0" algn="ctr">
              <a:buNone/>
            </a:pPr>
            <a:r>
              <a:rPr lang="en-US" sz="3600" dirty="0" smtClean="0">
                <a:latin typeface="Apple Casual"/>
                <a:cs typeface="Apple Casual"/>
              </a:rPr>
              <a:t>Collection of validated L-memes and I-memes modular enough to be used by various students and instructors in a variety of circumstances and contexts and which evolve in response to user feedback</a:t>
            </a:r>
          </a:p>
          <a:p>
            <a:pPr marL="82296" indent="0">
              <a:buNone/>
            </a:pPr>
            <a:endParaRPr lang="en-US" sz="3600" dirty="0"/>
          </a:p>
        </p:txBody>
      </p:sp>
    </p:spTree>
    <p:extLst>
      <p:ext uri="{BB962C8B-B14F-4D97-AF65-F5344CB8AC3E}">
        <p14:creationId xmlns:p14="http://schemas.microsoft.com/office/powerpoint/2010/main" val="1914872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436" y="929676"/>
            <a:ext cx="8153563" cy="5928324"/>
          </a:xfrm>
        </p:spPr>
        <p:txBody>
          <a:bodyPr>
            <a:normAutofit fontScale="92500" lnSpcReduction="10000"/>
          </a:bodyPr>
          <a:lstStyle/>
          <a:p>
            <a:pPr marL="347663" indent="-347663">
              <a:spcBef>
                <a:spcPts val="0"/>
              </a:spcBef>
              <a:spcAft>
                <a:spcPts val="1200"/>
              </a:spcAft>
              <a:buFont typeface="Wingdings" charset="2"/>
              <a:buChar char="Ø"/>
            </a:pPr>
            <a:r>
              <a:rPr lang="en-US" sz="3000" b="1" dirty="0" smtClean="0">
                <a:solidFill>
                  <a:srgbClr val="000000"/>
                </a:solidFill>
                <a:latin typeface="Chalkboard"/>
                <a:cs typeface="Chalkboard"/>
              </a:rPr>
              <a:t>Feedback Loops as Mechanism of Selection</a:t>
            </a:r>
          </a:p>
          <a:p>
            <a:pPr marL="642938" lvl="1" indent="-347663">
              <a:spcBef>
                <a:spcPts val="0"/>
              </a:spcBef>
              <a:spcAft>
                <a:spcPts val="1200"/>
              </a:spcAft>
              <a:buFont typeface="Wingdings" charset="2"/>
              <a:buChar char="Ø"/>
            </a:pPr>
            <a:r>
              <a:rPr lang="en-US" sz="2400" b="1" dirty="0" smtClean="0">
                <a:solidFill>
                  <a:srgbClr val="000000"/>
                </a:solidFill>
                <a:latin typeface="Chalkboard"/>
                <a:cs typeface="Chalkboard"/>
              </a:rPr>
              <a:t>Monitor Use and Disuse of Specific </a:t>
            </a:r>
            <a:r>
              <a:rPr lang="en-US" sz="2400" b="1" dirty="0" err="1" smtClean="0">
                <a:solidFill>
                  <a:srgbClr val="000000"/>
                </a:solidFill>
                <a:latin typeface="Chalkboard"/>
                <a:cs typeface="Chalkboard"/>
              </a:rPr>
              <a:t>EduMemes</a:t>
            </a:r>
            <a:r>
              <a:rPr lang="en-US" sz="2400" b="1" dirty="0" smtClean="0">
                <a:solidFill>
                  <a:srgbClr val="000000"/>
                </a:solidFill>
                <a:latin typeface="Chalkboard"/>
                <a:cs typeface="Chalkboard"/>
              </a:rPr>
              <a:t> as One Selection Pressure</a:t>
            </a:r>
          </a:p>
          <a:p>
            <a:pPr marL="642938" lvl="1" indent="-347663">
              <a:spcBef>
                <a:spcPts val="0"/>
              </a:spcBef>
              <a:spcAft>
                <a:spcPts val="1200"/>
              </a:spcAft>
              <a:buFont typeface="Wingdings" charset="2"/>
              <a:buChar char="Ø"/>
            </a:pPr>
            <a:r>
              <a:rPr lang="en-US" sz="2400" b="1" dirty="0" smtClean="0">
                <a:solidFill>
                  <a:srgbClr val="000000"/>
                </a:solidFill>
                <a:latin typeface="Chalkboard"/>
                <a:cs typeface="Chalkboard"/>
              </a:rPr>
              <a:t>Use Feedback as a Second Selection Pressure</a:t>
            </a:r>
          </a:p>
          <a:p>
            <a:pPr marL="925513" lvl="2" indent="-347663">
              <a:spcBef>
                <a:spcPts val="0"/>
              </a:spcBef>
              <a:spcAft>
                <a:spcPts val="1200"/>
              </a:spcAft>
              <a:buFont typeface="Wingdings" charset="2"/>
              <a:buChar char="ü"/>
            </a:pPr>
            <a:r>
              <a:rPr lang="en-US" sz="2200" b="1" dirty="0" smtClean="0">
                <a:solidFill>
                  <a:srgbClr val="000000"/>
                </a:solidFill>
                <a:latin typeface="Chalkboard"/>
                <a:cs typeface="Chalkboard"/>
              </a:rPr>
              <a:t>More Successful </a:t>
            </a:r>
            <a:r>
              <a:rPr lang="en-US" sz="2200" b="1" dirty="0" err="1" smtClean="0">
                <a:solidFill>
                  <a:srgbClr val="000000"/>
                </a:solidFill>
                <a:latin typeface="Chalkboard"/>
                <a:cs typeface="Chalkboard"/>
              </a:rPr>
              <a:t>EduMemes</a:t>
            </a:r>
            <a:r>
              <a:rPr lang="en-US" sz="2200" b="1" dirty="0" smtClean="0">
                <a:solidFill>
                  <a:srgbClr val="000000"/>
                </a:solidFill>
                <a:latin typeface="Chalkboard"/>
                <a:cs typeface="Chalkboard"/>
              </a:rPr>
              <a:t> Increase in Promotion</a:t>
            </a:r>
          </a:p>
          <a:p>
            <a:pPr marL="925513" lvl="2" indent="-347663">
              <a:spcBef>
                <a:spcPts val="0"/>
              </a:spcBef>
              <a:spcAft>
                <a:spcPts val="1200"/>
              </a:spcAft>
              <a:buFont typeface="Wingdings" charset="2"/>
              <a:buChar char="ü"/>
            </a:pPr>
            <a:r>
              <a:rPr lang="en-US" sz="2200" b="1" dirty="0" smtClean="0">
                <a:solidFill>
                  <a:srgbClr val="000000"/>
                </a:solidFill>
                <a:latin typeface="Chalkboard"/>
                <a:cs typeface="Chalkboard"/>
              </a:rPr>
              <a:t>Less Successful </a:t>
            </a:r>
            <a:r>
              <a:rPr lang="en-US" sz="2200" b="1" dirty="0" err="1" smtClean="0">
                <a:solidFill>
                  <a:srgbClr val="000000"/>
                </a:solidFill>
                <a:latin typeface="Chalkboard"/>
                <a:cs typeface="Chalkboard"/>
              </a:rPr>
              <a:t>EduMemes</a:t>
            </a:r>
            <a:r>
              <a:rPr lang="en-US" sz="2200" b="1" dirty="0" smtClean="0">
                <a:solidFill>
                  <a:srgbClr val="000000"/>
                </a:solidFill>
                <a:latin typeface="Chalkboard"/>
                <a:cs typeface="Chalkboard"/>
              </a:rPr>
              <a:t> Decrease in Promotion</a:t>
            </a:r>
          </a:p>
          <a:p>
            <a:pPr marL="577850" lvl="2" indent="0">
              <a:spcBef>
                <a:spcPts val="0"/>
              </a:spcBef>
              <a:spcAft>
                <a:spcPts val="1200"/>
              </a:spcAft>
              <a:buNone/>
            </a:pPr>
            <a:endParaRPr lang="en-US" sz="1500" b="1" dirty="0" smtClean="0">
              <a:solidFill>
                <a:srgbClr val="000000"/>
              </a:solidFill>
              <a:latin typeface="Chalkboard"/>
              <a:cs typeface="Chalkboard"/>
            </a:endParaRPr>
          </a:p>
          <a:p>
            <a:pPr marL="347663" indent="-347663">
              <a:spcBef>
                <a:spcPts val="0"/>
              </a:spcBef>
              <a:spcAft>
                <a:spcPts val="1200"/>
              </a:spcAft>
              <a:buFont typeface="Wingdings" charset="2"/>
              <a:buChar char="Ø"/>
            </a:pPr>
            <a:r>
              <a:rPr lang="en-US" sz="3000" b="1" dirty="0" err="1" smtClean="0">
                <a:solidFill>
                  <a:srgbClr val="000000"/>
                </a:solidFill>
                <a:latin typeface="Chalkboard"/>
                <a:cs typeface="Chalkboard"/>
              </a:rPr>
              <a:t>EduMemes</a:t>
            </a:r>
            <a:r>
              <a:rPr lang="en-US" sz="3000" b="1" dirty="0" smtClean="0">
                <a:solidFill>
                  <a:srgbClr val="000000"/>
                </a:solidFill>
                <a:latin typeface="Chalkboard"/>
                <a:cs typeface="Chalkboard"/>
              </a:rPr>
              <a:t> can be Modified and Resubmitted</a:t>
            </a:r>
          </a:p>
          <a:p>
            <a:pPr marL="925513" lvl="2" indent="-347663">
              <a:spcBef>
                <a:spcPts val="0"/>
              </a:spcBef>
              <a:spcAft>
                <a:spcPts val="1200"/>
              </a:spcAft>
              <a:buFont typeface="Wingdings" charset="2"/>
              <a:buChar char="ü"/>
            </a:pPr>
            <a:r>
              <a:rPr lang="en-US" sz="2200" b="1" dirty="0" smtClean="0">
                <a:solidFill>
                  <a:srgbClr val="000000"/>
                </a:solidFill>
                <a:latin typeface="Chalkboard"/>
                <a:cs typeface="Chalkboard"/>
              </a:rPr>
              <a:t>Modified </a:t>
            </a:r>
            <a:r>
              <a:rPr lang="en-US" sz="2200" b="1" dirty="0" err="1" smtClean="0">
                <a:solidFill>
                  <a:srgbClr val="000000"/>
                </a:solidFill>
                <a:latin typeface="Chalkboard"/>
                <a:cs typeface="Chalkboard"/>
              </a:rPr>
              <a:t>EduMemes</a:t>
            </a:r>
            <a:r>
              <a:rPr lang="en-US" sz="2200" b="1" dirty="0" smtClean="0">
                <a:solidFill>
                  <a:srgbClr val="000000"/>
                </a:solidFill>
                <a:latin typeface="Chalkboard"/>
                <a:cs typeface="Chalkboard"/>
              </a:rPr>
              <a:t> then Enter Selection</a:t>
            </a:r>
          </a:p>
          <a:p>
            <a:pPr marL="925513" lvl="2" indent="-347663">
              <a:spcBef>
                <a:spcPts val="0"/>
              </a:spcBef>
              <a:spcAft>
                <a:spcPts val="1200"/>
              </a:spcAft>
              <a:buFont typeface="Wingdings" charset="2"/>
              <a:buChar char="ü"/>
            </a:pPr>
            <a:r>
              <a:rPr lang="en-US" sz="2200" b="1" dirty="0" smtClean="0">
                <a:solidFill>
                  <a:srgbClr val="000000"/>
                </a:solidFill>
                <a:latin typeface="Chalkboard"/>
                <a:cs typeface="Chalkboard"/>
              </a:rPr>
              <a:t>Provides Adaptability Component</a:t>
            </a:r>
          </a:p>
          <a:p>
            <a:pPr marL="577850" lvl="2" indent="0">
              <a:spcBef>
                <a:spcPts val="0"/>
              </a:spcBef>
              <a:spcAft>
                <a:spcPts val="1200"/>
              </a:spcAft>
              <a:buNone/>
            </a:pPr>
            <a:endParaRPr lang="en-US" sz="1500" b="1" dirty="0" smtClean="0">
              <a:solidFill>
                <a:srgbClr val="000000"/>
              </a:solidFill>
              <a:latin typeface="Chalkboard"/>
              <a:cs typeface="Chalkboard"/>
            </a:endParaRPr>
          </a:p>
          <a:p>
            <a:pPr marL="347663" indent="-347663">
              <a:spcBef>
                <a:spcPts val="0"/>
              </a:spcBef>
              <a:spcAft>
                <a:spcPts val="1200"/>
              </a:spcAft>
              <a:buFont typeface="Wingdings" charset="2"/>
              <a:buChar char="Ø"/>
            </a:pPr>
            <a:r>
              <a:rPr lang="en-US" sz="3000" b="1" dirty="0" err="1" smtClean="0">
                <a:solidFill>
                  <a:srgbClr val="000000"/>
                </a:solidFill>
                <a:latin typeface="Chalkboard"/>
                <a:cs typeface="Chalkboard"/>
              </a:rPr>
              <a:t>EduMemes</a:t>
            </a:r>
            <a:r>
              <a:rPr lang="en-US" sz="3000" b="1" dirty="0" smtClean="0">
                <a:solidFill>
                  <a:srgbClr val="000000"/>
                </a:solidFill>
                <a:latin typeface="Chalkboard"/>
                <a:cs typeface="Chalkboard"/>
              </a:rPr>
              <a:t> continuously Evolve to Adjust to New Circumstances, Populations</a:t>
            </a:r>
          </a:p>
        </p:txBody>
      </p:sp>
      <p:sp>
        <p:nvSpPr>
          <p:cNvPr id="4" name="Title 3"/>
          <p:cNvSpPr>
            <a:spLocks noGrp="1"/>
          </p:cNvSpPr>
          <p:nvPr>
            <p:ph type="title"/>
          </p:nvPr>
        </p:nvSpPr>
        <p:spPr>
          <a:xfrm>
            <a:off x="990437" y="13094"/>
            <a:ext cx="7498080" cy="78912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bg2">
                    <a:lumMod val="25000"/>
                  </a:schemeClr>
                </a:solidFill>
                <a:effectLst>
                  <a:outerShdw blurRad="50800" dist="39000" dir="5460000" algn="tl">
                    <a:srgbClr val="000000">
                      <a:alpha val="38000"/>
                    </a:srgbClr>
                  </a:outerShdw>
                </a:effectLst>
              </a:rPr>
              <a:t>Evolutionary Model</a:t>
            </a:r>
            <a:endParaRPr lang="en-US" b="1" dirty="0">
              <a:ln w="11430"/>
              <a:solidFill>
                <a:schemeClr val="bg2">
                  <a:lumMod val="25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childTnLst>
                                  <p:subTnLst>
                                    <p:set>
                                      <p:cBhvr override="childStyle">
                                        <p:cTn dur="1" fill="hold" display="0" masterRel="nextClick" afterEffect="1"/>
                                        <p:tgtEl>
                                          <p:spTgt spid="3">
                                            <p:txEl>
                                              <p:pRg st="6" end="6"/>
                                            </p:txEl>
                                          </p:spTgt>
                                        </p:tgtEl>
                                        <p:attrNameLst>
                                          <p:attrName>style.visibility</p:attrName>
                                        </p:attrNameLst>
                                      </p:cBhvr>
                                      <p:to>
                                        <p:strVal val="hidden"/>
                                      </p:to>
                                    </p:set>
                                  </p:sub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childTnLst>
                                  <p:subTnLst>
                                    <p:set>
                                      <p:cBhvr override="childStyle">
                                        <p:cTn dur="1" fill="hold" display="0" masterRel="nextClick" afterEffect="1"/>
                                        <p:tgtEl>
                                          <p:spTgt spid="3">
                                            <p:txEl>
                                              <p:pRg st="7" end="7"/>
                                            </p:txEl>
                                          </p:spTgt>
                                        </p:tgtEl>
                                        <p:attrNameLst>
                                          <p:attrName>style.visibility</p:attrName>
                                        </p:attrNameLst>
                                      </p:cBhvr>
                                      <p:to>
                                        <p:strVal val="hidden"/>
                                      </p:to>
                                    </p:set>
                                  </p:sub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1000"/>
                                        <p:tgtEl>
                                          <p:spTgt spid="3">
                                            <p:txEl>
                                              <p:pRg st="8" end="8"/>
                                            </p:txEl>
                                          </p:spTgt>
                                        </p:tgtEl>
                                      </p:cBhvr>
                                    </p:animEffect>
                                  </p:childTnLst>
                                  <p:subTnLst>
                                    <p:set>
                                      <p:cBhvr override="childStyle">
                                        <p:cTn dur="1" fill="hold" display="0" masterRel="nextClick" afterEffect="1"/>
                                        <p:tgtEl>
                                          <p:spTgt spid="3">
                                            <p:txEl>
                                              <p:pRg st="8" end="8"/>
                                            </p:txEl>
                                          </p:spTgt>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1000"/>
                                        <p:tgtEl>
                                          <p:spTgt spid="3">
                                            <p:txEl>
                                              <p:pRg st="10" end="10"/>
                                            </p:txEl>
                                          </p:spTgt>
                                        </p:tgtEl>
                                      </p:cBhvr>
                                    </p:animEffect>
                                  </p:childTnLst>
                                  <p:subTnLst>
                                    <p:set>
                                      <p:cBhvr override="childStyle">
                                        <p:cTn dur="1" fill="hold" display="0" masterRel="nextClick" afterEffect="1"/>
                                        <p:tgtEl>
                                          <p:spTgt spid="3">
                                            <p:txEl>
                                              <p:pRg st="10" end="10"/>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4349" y="95295"/>
            <a:ext cx="7229794" cy="1004888"/>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err="1"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EduMemes</a:t>
            </a:r>
            <a:r>
              <a:rPr lang="en-US" sz="4000" b="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 Portal - </a:t>
            </a:r>
            <a:r>
              <a:rPr lang="en-US" sz="4000" b="1" dirty="0" smtClean="0">
                <a:ln w="11430"/>
                <a:solidFill>
                  <a:schemeClr val="bg2">
                    <a:lumMod val="25000"/>
                  </a:schemeClr>
                </a:solidFill>
                <a:effectLst>
                  <a:outerShdw blurRad="50800" dist="39000" dir="5460000" algn="tl">
                    <a:srgbClr val="000000">
                      <a:alpha val="38000"/>
                    </a:srgbClr>
                  </a:outerShdw>
                </a:effectLst>
                <a:latin typeface="Apple Chancery"/>
                <a:cs typeface="Apple Chancery"/>
              </a:rPr>
              <a:t>Example</a:t>
            </a:r>
            <a:endParaRPr lang="en-US" sz="4000" b="1" dirty="0">
              <a:ln w="11430"/>
              <a:solidFill>
                <a:schemeClr val="bg2">
                  <a:lumMod val="25000"/>
                </a:schemeClr>
              </a:solidFill>
              <a:effectLst>
                <a:outerShdw blurRad="50800" dist="39000" dir="5460000" algn="tl">
                  <a:srgbClr val="000000">
                    <a:alpha val="38000"/>
                  </a:srgbClr>
                </a:outerShdw>
              </a:effectLst>
              <a:latin typeface="Apple Chancery"/>
              <a:cs typeface="Apple Chancery"/>
            </a:endParaRPr>
          </a:p>
        </p:txBody>
      </p:sp>
      <p:sp>
        <p:nvSpPr>
          <p:cNvPr id="5" name="Content Placeholder 2"/>
          <p:cNvSpPr>
            <a:spLocks noGrp="1"/>
          </p:cNvSpPr>
          <p:nvPr/>
        </p:nvSpPr>
        <p:spPr>
          <a:xfrm>
            <a:off x="3092740" y="1339256"/>
            <a:ext cx="5015181" cy="1676066"/>
          </a:xfrm>
          <a:prstGeom prst="rect">
            <a:avLst/>
          </a:prstGeom>
        </p:spPr>
        <p:txBody>
          <a:bodyPr vert="horz" lIns="91440" tIns="45720" rIns="91440" bIns="45720" rtlCol="0" anchor="t">
            <a:no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spcAft>
                <a:spcPts val="1200"/>
              </a:spcAft>
              <a:buNone/>
            </a:pPr>
            <a:r>
              <a:rPr lang="en-US" sz="2000" b="1" kern="1200" dirty="0" smtClean="0">
                <a:solidFill>
                  <a:schemeClr val="tx1"/>
                </a:solidFill>
              </a:rPr>
              <a:t>Problem: </a:t>
            </a:r>
            <a:r>
              <a:rPr lang="en-US" sz="2000" kern="1200" dirty="0" smtClean="0">
                <a:solidFill>
                  <a:schemeClr val="tx1"/>
                </a:solidFill>
              </a:rPr>
              <a:t>During a lecture, an instructor wants to determine student understanding in order to pace or redirect the discussion</a:t>
            </a:r>
          </a:p>
          <a:p>
            <a:pPr marL="347663" indent="-347663">
              <a:spcBef>
                <a:spcPts val="0"/>
              </a:spcBef>
              <a:spcAft>
                <a:spcPts val="600"/>
              </a:spcAft>
              <a:buNone/>
            </a:pPr>
            <a:r>
              <a:rPr lang="en-US" sz="2000" b="1" kern="1200" dirty="0" smtClean="0">
                <a:solidFill>
                  <a:schemeClr val="tx1"/>
                </a:solidFill>
              </a:rPr>
              <a:t>We have an </a:t>
            </a:r>
            <a:r>
              <a:rPr lang="en-US" sz="2000" b="1" kern="1200" dirty="0" err="1" smtClean="0">
                <a:solidFill>
                  <a:schemeClr val="tx1"/>
                </a:solidFill>
              </a:rPr>
              <a:t>EduMeme</a:t>
            </a:r>
            <a:r>
              <a:rPr lang="en-US" sz="2000" b="1" kern="1200" dirty="0" smtClean="0">
                <a:solidFill>
                  <a:schemeClr val="tx1"/>
                </a:solidFill>
              </a:rPr>
              <a:t> for that: </a:t>
            </a:r>
            <a:r>
              <a:rPr lang="en-US" sz="2000" kern="1200" dirty="0" smtClean="0">
                <a:solidFill>
                  <a:srgbClr val="FF0000"/>
                </a:solidFill>
              </a:rPr>
              <a:t>Clickers</a:t>
            </a:r>
          </a:p>
          <a:p>
            <a:pPr marL="347663" indent="-347663">
              <a:spcBef>
                <a:spcPts val="0"/>
              </a:spcBef>
              <a:spcAft>
                <a:spcPts val="600"/>
              </a:spcAft>
              <a:buFont typeface="Lucida Grande"/>
              <a:buChar char="-"/>
            </a:pPr>
            <a:endParaRPr lang="en-US" sz="2000" kern="1200" dirty="0" smtClean="0">
              <a:solidFill>
                <a:schemeClr val="tx1"/>
              </a:solidFill>
            </a:endParaRPr>
          </a:p>
          <a:p>
            <a:pPr marL="347663" indent="-347663">
              <a:buFont typeface="Lucida Grande"/>
              <a:buChar char="-"/>
            </a:pPr>
            <a:endParaRPr lang="en-US" sz="2400" kern="1200" dirty="0" smtClean="0">
              <a:solidFill>
                <a:schemeClr val="tx1"/>
              </a:solidFill>
            </a:endParaRPr>
          </a:p>
          <a:p>
            <a:pPr marL="347663" indent="-347663">
              <a:buFont typeface="Lucida Grande"/>
              <a:buChar char="-"/>
            </a:pPr>
            <a:endParaRPr lang="en-US" sz="2400" kern="1200" dirty="0" smtClean="0">
              <a:solidFill>
                <a:schemeClr val="tx1"/>
              </a:solidFill>
            </a:endParaRPr>
          </a:p>
          <a:p>
            <a:pPr>
              <a:buNone/>
            </a:pPr>
            <a:endParaRPr lang="en-US" sz="2400" kern="1200" dirty="0">
              <a:solidFill>
                <a:schemeClr val="tx1"/>
              </a:solidFill>
            </a:endParaRPr>
          </a:p>
        </p:txBody>
      </p:sp>
      <p:pic>
        <p:nvPicPr>
          <p:cNvPr id="6" name="Picture 5" descr="Clickers.jpg"/>
          <p:cNvPicPr>
            <a:picLocks noChangeAspect="1"/>
          </p:cNvPicPr>
          <p:nvPr/>
        </p:nvPicPr>
        <p:blipFill>
          <a:blip r:embed="rId2"/>
          <a:stretch>
            <a:fillRect/>
          </a:stretch>
        </p:blipFill>
        <p:spPr>
          <a:xfrm>
            <a:off x="1313719" y="1339256"/>
            <a:ext cx="1496314" cy="1676066"/>
          </a:xfrm>
          <a:prstGeom prst="rect">
            <a:avLst/>
          </a:prstGeom>
          <a:ln w="25400" cap="sq" cmpd="sng" algn="ctr">
            <a:solidFill>
              <a:srgbClr val="000000"/>
            </a:solidFill>
            <a:prstDash val="solid"/>
            <a:miter lim="800000"/>
            <a:headEnd type="none" w="med" len="med"/>
            <a:tailEnd type="none" w="med" len="med"/>
          </a:ln>
          <a:effectLst>
            <a:outerShdw blurRad="50800" dist="38100" dir="2700000" algn="br" rotWithShape="0">
              <a:srgbClr val="000000">
                <a:alpha val="43000"/>
              </a:srgbClr>
            </a:outerShdw>
          </a:effectLst>
        </p:spPr>
      </p:pic>
      <p:sp>
        <p:nvSpPr>
          <p:cNvPr id="7" name="Content Placeholder 2"/>
          <p:cNvSpPr txBox="1">
            <a:spLocks/>
          </p:cNvSpPr>
          <p:nvPr/>
        </p:nvSpPr>
        <p:spPr>
          <a:xfrm>
            <a:off x="1313719" y="3339185"/>
            <a:ext cx="6794202" cy="3236593"/>
          </a:xfrm>
          <a:prstGeom prst="rect">
            <a:avLst/>
          </a:prstGeom>
        </p:spPr>
        <p:txBody>
          <a:bodyPr vert="horz" lIns="91440" tIns="45720" rIns="91440" bIns="45720" rtlCol="0" anchor="t">
            <a:noAutofit/>
          </a:bodyPr>
          <a:lstStyle/>
          <a:p>
            <a:pPr marL="0" marR="0" lvl="0" indent="0" algn="l" defTabSz="914400" rtl="0" eaLnBrk="1" fontAlgn="auto" latinLnBrk="0" hangingPunct="1">
              <a:lnSpc>
                <a:spcPct val="100000"/>
              </a:lnSpc>
              <a:spcBef>
                <a:spcPts val="0"/>
              </a:spcBef>
              <a:spcAft>
                <a:spcPts val="60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Main Features: </a:t>
            </a:r>
            <a:endParaRPr kumimoji="0" lang="en-US" sz="2000" i="0" u="none" strike="noStrike" kern="1200" cap="none" spc="0" normalizeH="0" baseline="0" noProof="0" dirty="0" smtClean="0">
              <a:ln>
                <a:noFill/>
              </a:ln>
              <a:solidFill>
                <a:schemeClr val="tx1"/>
              </a:solidFill>
              <a:effectLst/>
              <a:uLnTx/>
              <a:uFillTx/>
              <a:ea typeface="+mn-ea"/>
              <a:cs typeface="+mn-cs"/>
            </a:endParaRPr>
          </a:p>
          <a:p>
            <a:pPr marL="347663" marR="0" lvl="0" indent="-347663" algn="l" defTabSz="914400" rtl="0" eaLnBrk="1" fontAlgn="auto" latinLnBrk="0" hangingPunct="1">
              <a:lnSpc>
                <a:spcPct val="100000"/>
              </a:lnSpc>
              <a:spcBef>
                <a:spcPts val="0"/>
              </a:spcBef>
              <a:spcAft>
                <a:spcPts val="600"/>
              </a:spcAft>
              <a:buClrTx/>
              <a:buSzTx/>
              <a:buFont typeface="Lucida Grande"/>
              <a:buChar char="-"/>
              <a:tabLst/>
              <a:defRPr/>
            </a:pPr>
            <a:r>
              <a:rPr lang="en-US" sz="2000" kern="1200" dirty="0" smtClean="0">
                <a:cs typeface="Chalkboard"/>
              </a:rPr>
              <a:t>Contact information for several faculty with experience using clickers</a:t>
            </a:r>
          </a:p>
          <a:p>
            <a:pPr marL="347663" marR="0" lvl="0" indent="-347663" algn="l" defTabSz="914400" rtl="0" eaLnBrk="1" fontAlgn="auto" latinLnBrk="0" hangingPunct="1">
              <a:lnSpc>
                <a:spcPct val="100000"/>
              </a:lnSpc>
              <a:spcBef>
                <a:spcPts val="0"/>
              </a:spcBef>
              <a:spcAft>
                <a:spcPts val="600"/>
              </a:spcAft>
              <a:buClrTx/>
              <a:buSzTx/>
              <a:buFont typeface="Lucida Grande"/>
              <a:buChar char="-"/>
              <a:tabLst/>
              <a:defRPr/>
            </a:pPr>
            <a:r>
              <a:rPr kumimoji="0" lang="en-US" sz="2000" u="none" strike="noStrike" kern="1200" cap="none" spc="0" normalizeH="0" baseline="0" noProof="0" dirty="0" smtClean="0">
                <a:ln>
                  <a:noFill/>
                </a:ln>
                <a:solidFill>
                  <a:schemeClr val="tx1"/>
                </a:solidFill>
                <a:effectLst/>
                <a:uLnTx/>
                <a:uFillTx/>
                <a:ea typeface="+mn-ea"/>
                <a:cs typeface="Chalkboard"/>
              </a:rPr>
              <a:t>One-page</a:t>
            </a:r>
            <a:r>
              <a:rPr kumimoji="0" lang="en-US" sz="2000" u="none" strike="noStrike" kern="1200" cap="none" spc="0" normalizeH="0" noProof="0" dirty="0" smtClean="0">
                <a:ln>
                  <a:noFill/>
                </a:ln>
                <a:solidFill>
                  <a:schemeClr val="tx1"/>
                </a:solidFill>
                <a:effectLst/>
                <a:uLnTx/>
                <a:uFillTx/>
                <a:ea typeface="+mn-ea"/>
                <a:cs typeface="Chalkboard"/>
              </a:rPr>
              <a:t> setup/implementation instruction set</a:t>
            </a:r>
          </a:p>
          <a:p>
            <a:pPr marL="347663" marR="0" lvl="0" indent="-347663" algn="l" defTabSz="914400" rtl="0" eaLnBrk="1" fontAlgn="auto" latinLnBrk="0" hangingPunct="1">
              <a:lnSpc>
                <a:spcPct val="100000"/>
              </a:lnSpc>
              <a:spcBef>
                <a:spcPts val="0"/>
              </a:spcBef>
              <a:spcAft>
                <a:spcPts val="600"/>
              </a:spcAft>
              <a:buClrTx/>
              <a:buSzTx/>
              <a:buFont typeface="Lucida Grande"/>
              <a:buChar char="-"/>
              <a:tabLst/>
              <a:defRPr/>
            </a:pPr>
            <a:r>
              <a:rPr lang="en-US" sz="2000" kern="1200" dirty="0" smtClean="0">
                <a:cs typeface="Chalkboard"/>
              </a:rPr>
              <a:t>Best use, potential pitfalls and suggestions</a:t>
            </a:r>
          </a:p>
          <a:p>
            <a:pPr marL="347663" marR="0" lvl="0" indent="-347663" algn="l" defTabSz="914400" rtl="0" eaLnBrk="1" fontAlgn="auto" latinLnBrk="0" hangingPunct="1">
              <a:lnSpc>
                <a:spcPct val="100000"/>
              </a:lnSpc>
              <a:spcBef>
                <a:spcPts val="0"/>
              </a:spcBef>
              <a:spcAft>
                <a:spcPts val="600"/>
              </a:spcAft>
              <a:buClrTx/>
              <a:buSzTx/>
              <a:buFont typeface="Lucida Grande"/>
              <a:buChar char="-"/>
              <a:tabLst/>
              <a:defRPr/>
            </a:pPr>
            <a:r>
              <a:rPr kumimoji="0" lang="en-US" sz="2000" u="none" strike="noStrike" kern="1200" cap="none" spc="0" normalizeH="0" baseline="0" noProof="0" dirty="0" smtClean="0">
                <a:ln>
                  <a:noFill/>
                </a:ln>
                <a:solidFill>
                  <a:schemeClr val="tx1"/>
                </a:solidFill>
                <a:effectLst/>
                <a:uLnTx/>
                <a:uFillTx/>
                <a:ea typeface="+mn-ea"/>
                <a:cs typeface="Chalkboard"/>
              </a:rPr>
              <a:t>Directions to use collected data</a:t>
            </a:r>
          </a:p>
          <a:p>
            <a:pPr marL="347663" marR="0" lvl="0" indent="-347663" algn="l" defTabSz="914400" rtl="0" eaLnBrk="1" fontAlgn="auto" latinLnBrk="0" hangingPunct="1">
              <a:lnSpc>
                <a:spcPct val="100000"/>
              </a:lnSpc>
              <a:spcBef>
                <a:spcPts val="0"/>
              </a:spcBef>
              <a:spcAft>
                <a:spcPts val="600"/>
              </a:spcAft>
              <a:buClrTx/>
              <a:buSzTx/>
              <a:buFont typeface="Lucida Grande"/>
              <a:buChar char="-"/>
              <a:tabLst/>
              <a:defRPr/>
            </a:pPr>
            <a:r>
              <a:rPr kumimoji="0" lang="en-US" sz="2000" u="none" strike="noStrike" kern="1200" cap="none" spc="0" normalizeH="0" baseline="0" noProof="0" dirty="0" smtClean="0">
                <a:ln>
                  <a:noFill/>
                </a:ln>
                <a:solidFill>
                  <a:schemeClr val="tx1"/>
                </a:solidFill>
                <a:effectLst/>
                <a:uLnTx/>
                <a:uFillTx/>
                <a:ea typeface="+mn-ea"/>
                <a:cs typeface="Chalkboard"/>
              </a:rPr>
              <a:t>Evaluation and usage data collection </a:t>
            </a:r>
            <a:r>
              <a:rPr lang="en-US" sz="2000" kern="1200" dirty="0" smtClean="0">
                <a:cs typeface="Chalkboard"/>
              </a:rPr>
              <a:t>tools</a:t>
            </a:r>
            <a:endParaRPr kumimoji="0" lang="en-US" sz="2000" u="none" strike="noStrike" kern="1200" cap="none" spc="0" normalizeH="0" baseline="0" noProof="0" dirty="0" smtClean="0">
              <a:ln>
                <a:noFill/>
              </a:ln>
              <a:solidFill>
                <a:schemeClr val="tx1"/>
              </a:solidFill>
              <a:effectLst/>
              <a:uLnTx/>
              <a:uFillTx/>
              <a:ea typeface="+mn-ea"/>
              <a:cs typeface="Chalkboard"/>
            </a:endParaRPr>
          </a:p>
          <a:p>
            <a:pPr marL="347663" marR="0" lvl="0" indent="-347663" algn="l" defTabSz="914400" rtl="0" eaLnBrk="1" fontAlgn="auto" latinLnBrk="0" hangingPunct="1">
              <a:lnSpc>
                <a:spcPct val="100000"/>
              </a:lnSpc>
              <a:spcBef>
                <a:spcPts val="2000"/>
              </a:spcBef>
              <a:spcAft>
                <a:spcPts val="0"/>
              </a:spcAft>
              <a:buClrTx/>
              <a:buSzTx/>
              <a:buFont typeface="Lucida Grande"/>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347663" algn="l" defTabSz="914400" rtl="0" eaLnBrk="1" fontAlgn="auto" latinLnBrk="0" hangingPunct="1">
              <a:lnSpc>
                <a:spcPct val="100000"/>
              </a:lnSpc>
              <a:spcBef>
                <a:spcPts val="2000"/>
              </a:spcBef>
              <a:spcAft>
                <a:spcPts val="0"/>
              </a:spcAft>
              <a:buClrTx/>
              <a:buSzTx/>
              <a:buFont typeface="Lucida Grande"/>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82575" marR="0" lvl="0" indent="-282575" algn="l" defTabSz="914400" rtl="0" eaLnBrk="1" fontAlgn="auto" latinLnBrk="0" hangingPunct="1">
              <a:lnSpc>
                <a:spcPct val="100000"/>
              </a:lnSpc>
              <a:spcBef>
                <a:spcPts val="2000"/>
              </a:spcBef>
              <a:spcAft>
                <a:spcPts val="0"/>
              </a:spcAft>
              <a:buClrTx/>
              <a:buSzTx/>
              <a:buFont typeface="Wingdings 2" pitchFamily="18" charset="2"/>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900" y="127375"/>
            <a:ext cx="7799299" cy="6096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200" b="1" i="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Instructional Decision Support System </a:t>
            </a:r>
            <a:r>
              <a:rPr lang="en-US" sz="3200" b="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(IDSS) </a:t>
            </a:r>
            <a:endParaRPr lang="en-US" sz="3200" b="1" dirty="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endParaRPr>
          </a:p>
        </p:txBody>
      </p:sp>
      <p:pic>
        <p:nvPicPr>
          <p:cNvPr id="4" name="Picture 3"/>
          <p:cNvPicPr>
            <a:picLocks noChangeAspect="1"/>
          </p:cNvPicPr>
          <p:nvPr/>
        </p:nvPicPr>
        <p:blipFill>
          <a:blip r:embed="rId2"/>
          <a:stretch>
            <a:fillRect/>
          </a:stretch>
        </p:blipFill>
        <p:spPr>
          <a:xfrm>
            <a:off x="929468" y="879775"/>
            <a:ext cx="8061538" cy="5978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012292" y="19529"/>
            <a:ext cx="7772400" cy="776288"/>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normalizeH="0" baseline="0" noProof="0" dirty="0" smtClean="0">
                <a:ln w="11430"/>
                <a:solidFill>
                  <a:srgbClr val="FF0000"/>
                </a:solidFill>
                <a:effectLst>
                  <a:outerShdw blurRad="50800" dist="39000" dir="5460000" algn="tl">
                    <a:srgbClr val="000000">
                      <a:alpha val="38000"/>
                    </a:srgbClr>
                  </a:outerShdw>
                </a:effectLst>
                <a:uLnTx/>
                <a:uFillTx/>
                <a:latin typeface="Chalkboard" pitchFamily="-112" charset="0"/>
                <a:ea typeface="ＭＳ Ｐゴシック" pitchFamily="-112" charset="-128"/>
                <a:cs typeface="ＭＳ Ｐゴシック" pitchFamily="-112" charset="-128"/>
              </a:rPr>
              <a:t>IDSS Format</a:t>
            </a:r>
            <a:endParaRPr kumimoji="0" lang="en-US" sz="3600" b="1" i="0" u="none" strike="noStrike" kern="0" normalizeH="0" baseline="0" noProof="0" dirty="0">
              <a:ln w="11430"/>
              <a:solidFill>
                <a:srgbClr val="FF0000"/>
              </a:solidFill>
              <a:effectLst>
                <a:outerShdw blurRad="50800" dist="39000" dir="5460000" algn="tl">
                  <a:srgbClr val="000000">
                    <a:alpha val="38000"/>
                  </a:srgbClr>
                </a:outerShdw>
              </a:effectLst>
              <a:uLnTx/>
              <a:uFillTx/>
              <a:latin typeface="Chalkboard" pitchFamily="-112" charset="0"/>
              <a:ea typeface="ＭＳ Ｐゴシック" pitchFamily="-112" charset="-128"/>
              <a:cs typeface="ＭＳ Ｐゴシック" pitchFamily="-112" charset="-128"/>
            </a:endParaRPr>
          </a:p>
        </p:txBody>
      </p:sp>
      <p:sp>
        <p:nvSpPr>
          <p:cNvPr id="3" name="Content Placeholder 2"/>
          <p:cNvSpPr txBox="1">
            <a:spLocks/>
          </p:cNvSpPr>
          <p:nvPr/>
        </p:nvSpPr>
        <p:spPr bwMode="auto">
          <a:xfrm>
            <a:off x="1012292" y="1600200"/>
            <a:ext cx="8131707" cy="5257800"/>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defRPr/>
            </a:pPr>
            <a:r>
              <a:rPr kumimoji="0" lang="en-US" sz="2800" b="1" u="none" strike="noStrike" kern="0" cap="none" spc="0" normalizeH="0" baseline="0" noProof="0" dirty="0" smtClean="0">
                <a:ln>
                  <a:noFill/>
                </a:ln>
                <a:solidFill>
                  <a:srgbClr val="0000FF"/>
                </a:solidFill>
                <a:effectLst/>
                <a:uLnTx/>
                <a:uFillTx/>
                <a:latin typeface="Chalkboard"/>
                <a:ea typeface="ＭＳ Ｐゴシック" pitchFamily="-112" charset="-128"/>
                <a:cs typeface="Chalkboard"/>
              </a:rPr>
              <a:t>Incoming Student/Course Profile (ISCP)</a:t>
            </a: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Relevant student characteristics (learning styles, course load, work load, lifestyle, etc.)</a:t>
            </a:r>
          </a:p>
          <a:p>
            <a:pPr marR="0" lvl="1" algn="l" defTabSz="914400" rtl="0" eaLnBrk="0" fontAlgn="base" latinLnBrk="0" hangingPunct="0">
              <a:lnSpc>
                <a:spcPct val="100000"/>
              </a:lnSpc>
              <a:spcBef>
                <a:spcPct val="20000"/>
              </a:spcBef>
              <a:spcAft>
                <a:spcPct val="0"/>
              </a:spcAft>
              <a:buClrTx/>
              <a:buSzPct val="100000"/>
              <a:tabLst/>
              <a:defRPr/>
            </a:pPr>
            <a:endParaRPr kumimoji="0" lang="en-US" sz="1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endParaRP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Current performance – achievement on performance metrics related to the course materials</a:t>
            </a:r>
          </a:p>
          <a:p>
            <a:pPr marR="0" lvl="1" algn="l" defTabSz="914400" rtl="0" eaLnBrk="0" fontAlgn="base" latinLnBrk="0" hangingPunct="0">
              <a:lnSpc>
                <a:spcPct val="100000"/>
              </a:lnSpc>
              <a:spcBef>
                <a:spcPct val="20000"/>
              </a:spcBef>
              <a:spcAft>
                <a:spcPct val="0"/>
              </a:spcAft>
              <a:buClrTx/>
              <a:buSzPct val="100000"/>
              <a:tabLst/>
              <a:defRPr/>
            </a:pPr>
            <a:endParaRPr kumimoji="0" lang="en-US" sz="1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endParaRP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Suggestions for instructional approaches</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Definitions of terms (what is meant by global or visual learning, etc.)</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Links to possible instructional approaches for students with such characteristics through </a:t>
            </a:r>
            <a:r>
              <a:rPr kumimoji="0" lang="en-US" b="1" u="none" strike="noStrike" kern="0" cap="none" spc="0" normalizeH="0" baseline="0" noProof="0" dirty="0" err="1" smtClean="0">
                <a:ln>
                  <a:noFill/>
                </a:ln>
                <a:solidFill>
                  <a:srgbClr val="000000"/>
                </a:solidFill>
                <a:effectLst/>
                <a:uLnTx/>
                <a:uFillTx/>
                <a:latin typeface="Chalkboard"/>
                <a:ea typeface="ＭＳ Ｐゴシック" pitchFamily="-112" charset="-128"/>
                <a:cs typeface="Chalkboard"/>
              </a:rPr>
              <a:t>EduMemes</a:t>
            </a:r>
            <a:r>
              <a:rPr kumimoji="0" lang="en-US"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 Portal</a:t>
            </a:r>
          </a:p>
          <a:p>
            <a:pPr marR="0" lvl="2" algn="l" defTabSz="914400" rtl="0" eaLnBrk="0" fontAlgn="base" latinLnBrk="0" hangingPunct="0">
              <a:lnSpc>
                <a:spcPct val="100000"/>
              </a:lnSpc>
              <a:spcBef>
                <a:spcPct val="20000"/>
              </a:spcBef>
              <a:spcAft>
                <a:spcPct val="0"/>
              </a:spcAft>
              <a:buClrTx/>
              <a:buSzPct val="100000"/>
              <a:tabLst/>
              <a:defRPr/>
            </a:pPr>
            <a:endParaRPr kumimoji="0" lang="en-US" sz="1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endParaRP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Clear, simple format with links to additional information</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endParaRPr kumimoji="0" lang="en-US" sz="2000" b="1" i="0" u="none" strike="noStrike" kern="0" cap="none" spc="0" normalizeH="0" baseline="0" noProof="0" dirty="0">
              <a:ln>
                <a:noFill/>
              </a:ln>
              <a:solidFill>
                <a:srgbClr val="020E58"/>
              </a:solidFill>
              <a:effectLst/>
              <a:uLnTx/>
              <a:uFillTx/>
              <a:latin typeface="Eurostile" pitchFamily="-112" charset="0"/>
              <a:ea typeface="ＭＳ Ｐゴシック" pitchFamily="-112" charset="-128"/>
            </a:endParaRPr>
          </a:p>
        </p:txBody>
      </p:sp>
      <p:sp>
        <p:nvSpPr>
          <p:cNvPr id="4" name="AutoShape 73"/>
          <p:cNvSpPr>
            <a:spLocks noChangeArrowheads="1"/>
          </p:cNvSpPr>
          <p:nvPr/>
        </p:nvSpPr>
        <p:spPr bwMode="auto">
          <a:xfrm>
            <a:off x="3929281" y="1030704"/>
            <a:ext cx="2101850" cy="758825"/>
          </a:xfrm>
          <a:prstGeom prst="roundRect">
            <a:avLst>
              <a:gd name="adj" fmla="val 16667"/>
            </a:avLst>
          </a:prstGeom>
          <a:solidFill>
            <a:srgbClr val="FF9900"/>
          </a:solidFill>
          <a:ln w="38100">
            <a:solidFill>
              <a:srgbClr val="0070C0"/>
            </a:solidFill>
            <a:round/>
            <a:headEnd/>
            <a:tailEnd/>
          </a:ln>
        </p:spPr>
        <p:txBody>
          <a:bodyPr wrap="none" anchor="ctr">
            <a:prstTxWarp prst="textNoShape">
              <a:avLst/>
            </a:prstTxWarp>
          </a:bodyPr>
          <a:lstStyle/>
          <a:p>
            <a:pPr marL="342900" indent="-342900" algn="ctr" eaLnBrk="1" hangingPunct="1">
              <a:spcBef>
                <a:spcPct val="20000"/>
              </a:spcBef>
              <a:buClr>
                <a:srgbClr val="990000"/>
              </a:buClr>
              <a:buFont typeface="Wingdings 3" pitchFamily="-112" charset="2"/>
              <a:buNone/>
            </a:pPr>
            <a:r>
              <a:rPr lang="en-US" sz="1400" dirty="0">
                <a:solidFill>
                  <a:srgbClr val="000000"/>
                </a:solidFill>
                <a:latin typeface="Century Gothic" pitchFamily="-112" charset="0"/>
              </a:rPr>
              <a:t>Incoming</a:t>
            </a:r>
          </a:p>
          <a:p>
            <a:pPr marL="342900" indent="-342900" algn="ctr" eaLnBrk="1" hangingPunct="1">
              <a:spcBef>
                <a:spcPct val="20000"/>
              </a:spcBef>
              <a:buClr>
                <a:srgbClr val="990000"/>
              </a:buClr>
              <a:buFont typeface="Wingdings 3" pitchFamily="-112" charset="2"/>
              <a:buNone/>
            </a:pPr>
            <a:r>
              <a:rPr lang="en-US" sz="1400" dirty="0">
                <a:solidFill>
                  <a:srgbClr val="000000"/>
                </a:solidFill>
                <a:latin typeface="Century Gothic" pitchFamily="-112" charset="0"/>
              </a:rPr>
              <a:t>Student/Course</a:t>
            </a:r>
          </a:p>
          <a:p>
            <a:pPr marL="342900" indent="-342900" algn="ctr" eaLnBrk="1" hangingPunct="1">
              <a:spcBef>
                <a:spcPct val="20000"/>
              </a:spcBef>
              <a:buClr>
                <a:srgbClr val="990000"/>
              </a:buClr>
              <a:buFont typeface="Wingdings 3" pitchFamily="-112" charset="2"/>
              <a:buNone/>
            </a:pPr>
            <a:r>
              <a:rPr lang="en-US" sz="1400" dirty="0">
                <a:solidFill>
                  <a:srgbClr val="000000"/>
                </a:solidFill>
                <a:latin typeface="Century Gothic" pitchFamily="-112" charset="0"/>
              </a:rPr>
              <a:t>Profile  (ISCP)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980285" y="0"/>
            <a:ext cx="7772400" cy="823912"/>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normalizeH="0" baseline="0" noProof="0" dirty="0" smtClean="0">
                <a:ln w="11430"/>
                <a:solidFill>
                  <a:srgbClr val="FF0000"/>
                </a:solidFill>
                <a:effectLst>
                  <a:outerShdw blurRad="50800" dist="39000" dir="5460000" algn="tl">
                    <a:srgbClr val="000000">
                      <a:alpha val="38000"/>
                    </a:srgbClr>
                  </a:outerShdw>
                </a:effectLst>
                <a:uLnTx/>
                <a:uFillTx/>
                <a:latin typeface="Chalkboard" pitchFamily="-112" charset="0"/>
                <a:ea typeface="ＭＳ Ｐゴシック" pitchFamily="-112" charset="-128"/>
                <a:cs typeface="ＭＳ Ｐゴシック" pitchFamily="-112" charset="-128"/>
              </a:rPr>
              <a:t>IDSS Format</a:t>
            </a:r>
            <a:endParaRPr kumimoji="0" lang="en-US" sz="3200" b="1" i="0" u="none" strike="noStrike" kern="0" normalizeH="0" baseline="0" noProof="0" dirty="0">
              <a:ln w="11430"/>
              <a:solidFill>
                <a:srgbClr val="FF0000"/>
              </a:solidFill>
              <a:effectLst>
                <a:outerShdw blurRad="50800" dist="39000" dir="5460000" algn="tl">
                  <a:srgbClr val="000000">
                    <a:alpha val="38000"/>
                  </a:srgbClr>
                </a:outerShdw>
              </a:effectLst>
              <a:uLnTx/>
              <a:uFillTx/>
              <a:latin typeface="Chalkboard" pitchFamily="-112" charset="0"/>
              <a:ea typeface="ＭＳ Ｐゴシック" pitchFamily="-112" charset="-128"/>
              <a:cs typeface="ＭＳ Ｐゴシック" pitchFamily="-112" charset="-128"/>
            </a:endParaRPr>
          </a:p>
        </p:txBody>
      </p:sp>
      <p:sp>
        <p:nvSpPr>
          <p:cNvPr id="3" name="Content Placeholder 2"/>
          <p:cNvSpPr txBox="1">
            <a:spLocks/>
          </p:cNvSpPr>
          <p:nvPr/>
        </p:nvSpPr>
        <p:spPr bwMode="auto">
          <a:xfrm>
            <a:off x="1067508" y="1460044"/>
            <a:ext cx="8076492" cy="5410200"/>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defRPr/>
            </a:pPr>
            <a:r>
              <a:rPr kumimoji="0" lang="en-US" sz="2800" b="1" u="none" strike="noStrike" kern="0" cap="none" spc="0" normalizeH="0" baseline="0" noProof="0" dirty="0" smtClean="0">
                <a:ln>
                  <a:noFill/>
                </a:ln>
                <a:solidFill>
                  <a:srgbClr val="0000FF"/>
                </a:solidFill>
                <a:effectLst/>
                <a:uLnTx/>
                <a:uFillTx/>
                <a:latin typeface="Chalkboard"/>
                <a:ea typeface="ＭＳ Ｐゴシック" pitchFamily="-112" charset="-128"/>
                <a:cs typeface="Chalkboard"/>
              </a:rPr>
              <a:t>Course Rationale and History Profile (CRHP)</a:t>
            </a: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How does course fit into program curriculum?</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What performance criteria and/or student learning outcomes are associated with the course</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What educational experiences came before this class? What can students expect to encounter afterwards?</a:t>
            </a:r>
          </a:p>
          <a:p>
            <a:pPr marR="0" lvl="2" algn="l" defTabSz="914400" rtl="0" eaLnBrk="0" fontAlgn="base" latinLnBrk="0" hangingPunct="0">
              <a:lnSpc>
                <a:spcPct val="100000"/>
              </a:lnSpc>
              <a:spcBef>
                <a:spcPct val="20000"/>
              </a:spcBef>
              <a:spcAft>
                <a:spcPct val="0"/>
              </a:spcAft>
              <a:buClrTx/>
              <a:buSzPct val="100000"/>
              <a:tabLst/>
              <a:defRPr/>
            </a:pPr>
            <a:endParaRPr kumimoji="0" lang="en-US" sz="1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endParaRP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What is the value of the course?</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How does learning this material and/or skill set facilitate program goals?</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How does learning this material and/or skill set facilitate student goals?</a:t>
            </a:r>
          </a:p>
          <a:p>
            <a:pPr marL="1600200" marR="0" lvl="3"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18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Employment</a:t>
            </a:r>
          </a:p>
          <a:p>
            <a:pPr marL="1600200" marR="0" lvl="3"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18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Professional advancement</a:t>
            </a:r>
            <a:endParaRPr kumimoji="0" lang="en-US" sz="1800" b="1" u="none" strike="noStrike" kern="0" cap="none" spc="0" normalizeH="0" baseline="0" noProof="0" dirty="0">
              <a:ln>
                <a:noFill/>
              </a:ln>
              <a:solidFill>
                <a:srgbClr val="000000"/>
              </a:solidFill>
              <a:effectLst/>
              <a:uLnTx/>
              <a:uFillTx/>
              <a:latin typeface="Chalkboard"/>
              <a:ea typeface="ＭＳ Ｐゴシック" pitchFamily="-112" charset="-128"/>
              <a:cs typeface="Chalkboard"/>
            </a:endParaRPr>
          </a:p>
        </p:txBody>
      </p:sp>
      <p:sp>
        <p:nvSpPr>
          <p:cNvPr id="4" name="AutoShape 74"/>
          <p:cNvSpPr>
            <a:spLocks noChangeArrowheads="1"/>
          </p:cNvSpPr>
          <p:nvPr/>
        </p:nvSpPr>
        <p:spPr bwMode="auto">
          <a:xfrm>
            <a:off x="4022323" y="841984"/>
            <a:ext cx="2098675" cy="758825"/>
          </a:xfrm>
          <a:prstGeom prst="roundRect">
            <a:avLst>
              <a:gd name="adj" fmla="val 16667"/>
            </a:avLst>
          </a:prstGeom>
          <a:solidFill>
            <a:srgbClr val="FF9900"/>
          </a:solidFill>
          <a:ln w="38100">
            <a:solidFill>
              <a:srgbClr val="0070C0"/>
            </a:solidFill>
            <a:round/>
            <a:headEnd/>
            <a:tailEnd/>
          </a:ln>
        </p:spPr>
        <p:txBody>
          <a:bodyPr wrap="none" anchor="ctr">
            <a:prstTxWarp prst="textNoShape">
              <a:avLst/>
            </a:prstTxWarp>
          </a:bodyPr>
          <a:lstStyle/>
          <a:p>
            <a:pPr marL="342900" indent="-342900" algn="ctr" eaLnBrk="1" hangingPunct="1">
              <a:spcBef>
                <a:spcPct val="20000"/>
              </a:spcBef>
              <a:buClr>
                <a:srgbClr val="990000"/>
              </a:buClr>
              <a:buFont typeface="Wingdings 3" pitchFamily="-112" charset="2"/>
              <a:buNone/>
            </a:pPr>
            <a:r>
              <a:rPr lang="en-US" sz="1400" dirty="0">
                <a:solidFill>
                  <a:srgbClr val="000000"/>
                </a:solidFill>
                <a:latin typeface="Century Gothic" pitchFamily="-112" charset="0"/>
              </a:rPr>
              <a:t>Course Rationale</a:t>
            </a:r>
          </a:p>
          <a:p>
            <a:pPr marL="342900" indent="-342900" algn="ctr" eaLnBrk="1" hangingPunct="1">
              <a:spcBef>
                <a:spcPct val="20000"/>
              </a:spcBef>
              <a:buClr>
                <a:srgbClr val="990000"/>
              </a:buClr>
              <a:buFont typeface="Wingdings 3" pitchFamily="-112" charset="2"/>
              <a:buNone/>
            </a:pPr>
            <a:r>
              <a:rPr lang="en-US" sz="1400" dirty="0">
                <a:solidFill>
                  <a:srgbClr val="000000"/>
                </a:solidFill>
                <a:latin typeface="Century Gothic" pitchFamily="-112" charset="0"/>
              </a:rPr>
              <a:t>and History</a:t>
            </a:r>
          </a:p>
          <a:p>
            <a:pPr marL="342900" indent="-342900" algn="ctr" eaLnBrk="1" hangingPunct="1">
              <a:spcBef>
                <a:spcPct val="20000"/>
              </a:spcBef>
              <a:buClr>
                <a:srgbClr val="990000"/>
              </a:buClr>
              <a:buFont typeface="Wingdings 3" pitchFamily="-112" charset="2"/>
              <a:buNone/>
            </a:pPr>
            <a:r>
              <a:rPr lang="en-US" sz="1400" dirty="0">
                <a:solidFill>
                  <a:srgbClr val="000000"/>
                </a:solidFill>
                <a:latin typeface="Century Gothic" pitchFamily="-112" charset="0"/>
              </a:rPr>
              <a:t>Profile (CRHP)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007892" y="45915"/>
            <a:ext cx="7772400" cy="635054"/>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normalizeH="0" baseline="0" noProof="0" dirty="0" smtClean="0">
                <a:ln w="11430"/>
                <a:solidFill>
                  <a:srgbClr val="FF0000"/>
                </a:solidFill>
                <a:effectLst>
                  <a:outerShdw blurRad="50800" dist="39000" dir="5460000" algn="tl">
                    <a:srgbClr val="000000">
                      <a:alpha val="38000"/>
                    </a:srgbClr>
                  </a:outerShdw>
                </a:effectLst>
                <a:uLnTx/>
                <a:uFillTx/>
                <a:latin typeface="Chalkboard" pitchFamily="-112" charset="0"/>
                <a:ea typeface="ＭＳ Ｐゴシック" pitchFamily="-112" charset="-128"/>
                <a:cs typeface="ＭＳ Ｐゴシック" pitchFamily="-112" charset="-128"/>
              </a:rPr>
              <a:t>IDSS Format</a:t>
            </a:r>
            <a:endParaRPr kumimoji="0" lang="en-US" sz="3200" b="1" i="0" u="none" strike="noStrike" kern="0" normalizeH="0" baseline="0" noProof="0" dirty="0">
              <a:ln w="11430"/>
              <a:solidFill>
                <a:srgbClr val="FF0000"/>
              </a:solidFill>
              <a:effectLst>
                <a:outerShdw blurRad="50800" dist="39000" dir="5460000" algn="tl">
                  <a:srgbClr val="000000">
                    <a:alpha val="38000"/>
                  </a:srgbClr>
                </a:outerShdw>
              </a:effectLst>
              <a:uLnTx/>
              <a:uFillTx/>
              <a:latin typeface="Chalkboard" pitchFamily="-112" charset="0"/>
              <a:ea typeface="ＭＳ Ｐゴシック" pitchFamily="-112" charset="-128"/>
              <a:cs typeface="ＭＳ Ｐゴシック" pitchFamily="-112" charset="-128"/>
            </a:endParaRPr>
          </a:p>
        </p:txBody>
      </p:sp>
      <p:sp>
        <p:nvSpPr>
          <p:cNvPr id="3" name="Content Placeholder 2"/>
          <p:cNvSpPr txBox="1">
            <a:spLocks/>
          </p:cNvSpPr>
          <p:nvPr/>
        </p:nvSpPr>
        <p:spPr bwMode="auto">
          <a:xfrm>
            <a:off x="1007892" y="1524000"/>
            <a:ext cx="8136108" cy="5334000"/>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defRPr/>
            </a:pPr>
            <a:r>
              <a:rPr kumimoji="0" lang="en-US" sz="2800" b="1" u="none" strike="noStrike" kern="0" cap="none" spc="0" normalizeH="0" baseline="0" noProof="0" dirty="0" smtClean="0">
                <a:ln>
                  <a:noFill/>
                </a:ln>
                <a:solidFill>
                  <a:srgbClr val="0000FF"/>
                </a:solidFill>
                <a:effectLst/>
                <a:uLnTx/>
                <a:uFillTx/>
                <a:latin typeface="Chalkboard"/>
                <a:ea typeface="ＭＳ Ｐゴシック" pitchFamily="-112" charset="-128"/>
                <a:cs typeface="Chalkboard"/>
              </a:rPr>
              <a:t>Evaluation Results, Notes and Recommendations (ERNR)</a:t>
            </a: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Summarize assessment data for this course</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Student/instructor observations/opinions/insights</a:t>
            </a:r>
          </a:p>
          <a:p>
            <a:pPr marL="1143000" marR="0" lvl="2"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20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Any direct measures of performance on previous students</a:t>
            </a:r>
          </a:p>
          <a:p>
            <a:pPr marL="1600200" marR="0" lvl="3"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18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Grouped data</a:t>
            </a:r>
          </a:p>
          <a:p>
            <a:pPr marL="1600200" marR="0" lvl="3"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18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Correlations with student characteristics and instructional approaches</a:t>
            </a:r>
          </a:p>
          <a:p>
            <a:pPr marR="0" lvl="3" algn="l" defTabSz="914400" rtl="0" eaLnBrk="0" fontAlgn="base" latinLnBrk="0" hangingPunct="0">
              <a:lnSpc>
                <a:spcPct val="100000"/>
              </a:lnSpc>
              <a:spcBef>
                <a:spcPct val="20000"/>
              </a:spcBef>
              <a:spcAft>
                <a:spcPct val="0"/>
              </a:spcAft>
              <a:buClrTx/>
              <a:buSzPct val="100000"/>
              <a:tabLst/>
              <a:defRPr/>
            </a:pPr>
            <a:endParaRPr kumimoji="0" lang="en-US" sz="1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endParaRPr>
          </a:p>
          <a:p>
            <a:pPr marL="742950" marR="0" lvl="1" indent="-285750" algn="l" defTabSz="914400" rtl="0" eaLnBrk="0" fontAlgn="base" latinLnBrk="0" hangingPunct="0">
              <a:lnSpc>
                <a:spcPct val="100000"/>
              </a:lnSpc>
              <a:spcBef>
                <a:spcPct val="20000"/>
              </a:spcBef>
              <a:spcAft>
                <a:spcPct val="0"/>
              </a:spcAft>
              <a:buClrTx/>
              <a:buSzPct val="100000"/>
              <a:buFontTx/>
              <a:buChar char="–"/>
              <a:tabLst/>
              <a:defRPr/>
            </a:pPr>
            <a:r>
              <a:rPr kumimoji="0" lang="en-US" sz="24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Recommendations</a:t>
            </a:r>
          </a:p>
          <a:p>
            <a:pPr marL="1600200" marR="0" lvl="3"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18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Archival recommendations (searchable)</a:t>
            </a:r>
          </a:p>
          <a:p>
            <a:pPr marL="1600200" marR="0" lvl="3" indent="-228600" algn="l" defTabSz="914400" rtl="0" eaLnBrk="0" fontAlgn="base" latinLnBrk="0" hangingPunct="0">
              <a:lnSpc>
                <a:spcPct val="100000"/>
              </a:lnSpc>
              <a:spcBef>
                <a:spcPct val="20000"/>
              </a:spcBef>
              <a:spcAft>
                <a:spcPct val="0"/>
              </a:spcAft>
              <a:buClrTx/>
              <a:buSzPct val="100000"/>
              <a:buFontTx/>
              <a:buChar char="–"/>
              <a:tabLst/>
              <a:defRPr/>
            </a:pPr>
            <a:r>
              <a:rPr kumimoji="0" lang="en-US" sz="1800" b="1" u="none" strike="noStrike" kern="0" cap="none" spc="0" normalizeH="0" baseline="0" noProof="0" dirty="0" smtClean="0">
                <a:ln>
                  <a:noFill/>
                </a:ln>
                <a:solidFill>
                  <a:srgbClr val="000000"/>
                </a:solidFill>
                <a:effectLst/>
                <a:uLnTx/>
                <a:uFillTx/>
                <a:latin typeface="Chalkboard"/>
                <a:ea typeface="ＭＳ Ｐゴシック" pitchFamily="-112" charset="-128"/>
                <a:cs typeface="Chalkboard"/>
              </a:rPr>
              <a:t>Current recommendations from latest assessment and evaluation</a:t>
            </a:r>
            <a:endParaRPr kumimoji="0" lang="en-US" sz="1800" b="1" u="none" strike="noStrike" kern="0" cap="none" spc="0" normalizeH="0" baseline="0" noProof="0" dirty="0">
              <a:ln>
                <a:noFill/>
              </a:ln>
              <a:solidFill>
                <a:srgbClr val="000000"/>
              </a:solidFill>
              <a:effectLst/>
              <a:uLnTx/>
              <a:uFillTx/>
              <a:latin typeface="Chalkboard"/>
              <a:ea typeface="ＭＳ Ｐゴシック" pitchFamily="-112" charset="-128"/>
              <a:cs typeface="Chalkboard"/>
            </a:endParaRPr>
          </a:p>
        </p:txBody>
      </p:sp>
      <p:sp>
        <p:nvSpPr>
          <p:cNvPr id="4" name="AutoShape 73"/>
          <p:cNvSpPr>
            <a:spLocks noChangeArrowheads="1"/>
          </p:cNvSpPr>
          <p:nvPr/>
        </p:nvSpPr>
        <p:spPr bwMode="auto">
          <a:xfrm>
            <a:off x="4108621" y="839787"/>
            <a:ext cx="2101850" cy="758825"/>
          </a:xfrm>
          <a:prstGeom prst="roundRect">
            <a:avLst>
              <a:gd name="adj" fmla="val 16667"/>
            </a:avLst>
          </a:prstGeom>
          <a:solidFill>
            <a:srgbClr val="FF9900"/>
          </a:solidFill>
          <a:ln w="38100">
            <a:solidFill>
              <a:srgbClr val="0070C0"/>
            </a:solidFill>
            <a:round/>
            <a:headEnd/>
            <a:tailEnd/>
          </a:ln>
        </p:spPr>
        <p:txBody>
          <a:bodyPr wrap="none" anchor="ctr">
            <a:prstTxWarp prst="textNoShape">
              <a:avLst/>
            </a:prstTxWarp>
          </a:bodyPr>
          <a:lstStyle/>
          <a:p>
            <a:pPr marL="342900" indent="-342900" algn="ctr" eaLnBrk="1" hangingPunct="1">
              <a:spcBef>
                <a:spcPct val="20000"/>
              </a:spcBef>
              <a:buClr>
                <a:srgbClr val="990000"/>
              </a:buClr>
              <a:buFont typeface="Wingdings 3" pitchFamily="-112" charset="2"/>
              <a:buNone/>
            </a:pPr>
            <a:r>
              <a:rPr lang="en-US" sz="1300" dirty="0">
                <a:solidFill>
                  <a:srgbClr val="000000"/>
                </a:solidFill>
                <a:latin typeface="Century Gothic" pitchFamily="-112" charset="0"/>
              </a:rPr>
              <a:t>Evaluation Results, Notes</a:t>
            </a:r>
          </a:p>
          <a:p>
            <a:pPr marL="342900" indent="-342900" algn="ctr" eaLnBrk="1" hangingPunct="1">
              <a:spcBef>
                <a:spcPct val="20000"/>
              </a:spcBef>
              <a:buClr>
                <a:srgbClr val="990000"/>
              </a:buClr>
              <a:buFont typeface="Wingdings 3" pitchFamily="-112" charset="2"/>
              <a:buNone/>
            </a:pPr>
            <a:r>
              <a:rPr lang="en-US" sz="1300" dirty="0">
                <a:solidFill>
                  <a:srgbClr val="000000"/>
                </a:solidFill>
                <a:latin typeface="Century Gothic" pitchFamily="-112" charset="0"/>
              </a:rPr>
              <a:t>and Recommendations</a:t>
            </a:r>
          </a:p>
          <a:p>
            <a:pPr marL="342900" indent="-342900" algn="ctr" eaLnBrk="1" hangingPunct="1">
              <a:spcBef>
                <a:spcPct val="20000"/>
              </a:spcBef>
              <a:buClr>
                <a:srgbClr val="990000"/>
              </a:buClr>
              <a:buFont typeface="Wingdings 3" pitchFamily="-112" charset="2"/>
              <a:buNone/>
            </a:pPr>
            <a:r>
              <a:rPr lang="en-US" sz="1300" dirty="0">
                <a:solidFill>
                  <a:srgbClr val="000000"/>
                </a:solidFill>
                <a:latin typeface="Century Gothic" pitchFamily="-112" charset="0"/>
              </a:rPr>
              <a:t>(ERNR)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928" y="114134"/>
            <a:ext cx="7326272" cy="762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rgbClr val="0000FF"/>
                </a:solidFill>
                <a:effectLst>
                  <a:outerShdw blurRad="50800" dist="39000" dir="5460000" algn="tl">
                    <a:srgbClr val="000000">
                      <a:alpha val="38000"/>
                    </a:srgbClr>
                  </a:outerShdw>
                </a:effectLst>
                <a:latin typeface="Franklin Gothic Medium"/>
                <a:cs typeface="Franklin Gothic Medium"/>
              </a:rPr>
              <a:t>GPS-Learning</a:t>
            </a:r>
            <a:endParaRPr lang="en-US" sz="3600" b="1" dirty="0">
              <a:ln w="11430"/>
              <a:solidFill>
                <a:srgbClr val="0000FF"/>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1058307" y="1295400"/>
            <a:ext cx="8085693" cy="5562600"/>
          </a:xfrm>
        </p:spPr>
        <p:txBody>
          <a:bodyPr anchor="ctr">
            <a:normAutofit fontScale="92500" lnSpcReduction="20000"/>
          </a:bodyPr>
          <a:lstStyle/>
          <a:p>
            <a:r>
              <a:rPr lang="en-US" b="1" dirty="0" smtClean="0">
                <a:solidFill>
                  <a:srgbClr val="FF0000"/>
                </a:solidFill>
                <a:latin typeface="Chalkboard"/>
                <a:cs typeface="Chalkboard"/>
              </a:rPr>
              <a:t>Learning Decision Support System for Students</a:t>
            </a:r>
          </a:p>
          <a:p>
            <a:pPr lvl="1"/>
            <a:r>
              <a:rPr lang="en-US" b="1" dirty="0" smtClean="0">
                <a:solidFill>
                  <a:srgbClr val="000000"/>
                </a:solidFill>
                <a:latin typeface="Chalkboard"/>
                <a:cs typeface="Chalkboard"/>
              </a:rPr>
              <a:t>Assumptions/Observations</a:t>
            </a:r>
          </a:p>
          <a:p>
            <a:pPr lvl="2"/>
            <a:r>
              <a:rPr lang="en-US" b="1" dirty="0" smtClean="0">
                <a:solidFill>
                  <a:srgbClr val="000000"/>
                </a:solidFill>
                <a:latin typeface="Chalkboard"/>
                <a:cs typeface="Chalkboard"/>
              </a:rPr>
              <a:t>Students use technology as learning tool</a:t>
            </a:r>
          </a:p>
          <a:p>
            <a:pPr lvl="2"/>
            <a:r>
              <a:rPr lang="en-US" b="1" dirty="0" smtClean="0">
                <a:solidFill>
                  <a:srgbClr val="000000"/>
                </a:solidFill>
                <a:latin typeface="Chalkboard"/>
                <a:cs typeface="Chalkboard"/>
              </a:rPr>
              <a:t>Students live in a world of mobile and ubiquitous computing</a:t>
            </a:r>
          </a:p>
          <a:p>
            <a:pPr lvl="2"/>
            <a:r>
              <a:rPr lang="en-US" b="1" dirty="0" smtClean="0">
                <a:solidFill>
                  <a:srgbClr val="000000"/>
                </a:solidFill>
                <a:latin typeface="Chalkboard"/>
                <a:cs typeface="Chalkboard"/>
              </a:rPr>
              <a:t>Students learn more effectively when they take responsibility for their own learning </a:t>
            </a:r>
          </a:p>
          <a:p>
            <a:pPr lvl="2"/>
            <a:endParaRPr lang="en-US" b="1" dirty="0" smtClean="0">
              <a:solidFill>
                <a:srgbClr val="000000"/>
              </a:solidFill>
              <a:latin typeface="Chalkboard"/>
              <a:cs typeface="Chalkboard"/>
            </a:endParaRPr>
          </a:p>
          <a:p>
            <a:pPr lvl="1"/>
            <a:r>
              <a:rPr lang="en-US" b="1" dirty="0" smtClean="0">
                <a:solidFill>
                  <a:srgbClr val="000000"/>
                </a:solidFill>
                <a:latin typeface="Chalkboard"/>
                <a:cs typeface="Chalkboard"/>
              </a:rPr>
              <a:t>Contextual Information</a:t>
            </a:r>
          </a:p>
          <a:p>
            <a:pPr lvl="2"/>
            <a:r>
              <a:rPr lang="en-US" b="1" dirty="0" smtClean="0">
                <a:solidFill>
                  <a:srgbClr val="000000"/>
                </a:solidFill>
                <a:latin typeface="Chalkboard"/>
                <a:cs typeface="Chalkboard"/>
              </a:rPr>
              <a:t>To fully exploit </a:t>
            </a:r>
            <a:r>
              <a:rPr lang="en-US" b="1" dirty="0" err="1" smtClean="0">
                <a:solidFill>
                  <a:srgbClr val="000000"/>
                </a:solidFill>
                <a:latin typeface="Chalkboard"/>
                <a:cs typeface="Chalkboard"/>
              </a:rPr>
              <a:t>EduMemes</a:t>
            </a:r>
            <a:r>
              <a:rPr lang="en-US" b="1" dirty="0" smtClean="0">
                <a:solidFill>
                  <a:srgbClr val="000000"/>
                </a:solidFill>
                <a:latin typeface="Chalkboard"/>
                <a:cs typeface="Chalkboard"/>
              </a:rPr>
              <a:t> learning elements, students must have information in context</a:t>
            </a:r>
          </a:p>
          <a:p>
            <a:pPr lvl="2"/>
            <a:r>
              <a:rPr lang="en-US" b="1" dirty="0" smtClean="0">
                <a:solidFill>
                  <a:srgbClr val="000000"/>
                </a:solidFill>
                <a:latin typeface="Chalkboard"/>
                <a:cs typeface="Chalkboard"/>
              </a:rPr>
              <a:t>The right information in the right place at the right time</a:t>
            </a:r>
          </a:p>
          <a:p>
            <a:pPr lvl="2"/>
            <a:endParaRPr lang="en-US" b="1" dirty="0" smtClean="0">
              <a:solidFill>
                <a:srgbClr val="000000"/>
              </a:solidFill>
              <a:latin typeface="Chalkboard"/>
              <a:cs typeface="Chalkboard"/>
            </a:endParaRPr>
          </a:p>
          <a:p>
            <a:r>
              <a:rPr lang="en-US" b="1" dirty="0" smtClean="0">
                <a:solidFill>
                  <a:srgbClr val="0000FF"/>
                </a:solidFill>
                <a:latin typeface="Chalkboard"/>
                <a:cs typeface="Chalkboard"/>
              </a:rPr>
              <a:t>Guided Personalized Student -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926" y="160765"/>
            <a:ext cx="6887010" cy="70008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Problem: Failure to Change</a:t>
            </a:r>
            <a:endParaRPr lang="en-US" sz="4000" b="1" i="1" dirty="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1112926" y="1270120"/>
            <a:ext cx="8031074" cy="5587879"/>
          </a:xfrm>
        </p:spPr>
        <p:txBody>
          <a:bodyPr anchor="ctr">
            <a:normAutofit fontScale="92500" lnSpcReduction="20000"/>
          </a:bodyPr>
          <a:lstStyle/>
          <a:p>
            <a:r>
              <a:rPr lang="en-US" b="1" dirty="0" smtClean="0">
                <a:solidFill>
                  <a:srgbClr val="000000"/>
                </a:solidFill>
                <a:latin typeface="Chalkboard"/>
                <a:cs typeface="Chalkboard"/>
              </a:rPr>
              <a:t>Instructional techniques in higher education have changed little</a:t>
            </a:r>
          </a:p>
          <a:p>
            <a:pPr marL="82296" indent="0">
              <a:buNone/>
            </a:pPr>
            <a:endParaRPr lang="en-US" sz="1500" b="1" dirty="0" smtClean="0">
              <a:solidFill>
                <a:srgbClr val="000000"/>
              </a:solidFill>
              <a:latin typeface="Chalkboard"/>
              <a:cs typeface="Chalkboard"/>
            </a:endParaRPr>
          </a:p>
          <a:p>
            <a:r>
              <a:rPr lang="en-US" b="1" dirty="0" smtClean="0">
                <a:solidFill>
                  <a:srgbClr val="000000"/>
                </a:solidFill>
                <a:latin typeface="Chalkboard"/>
                <a:cs typeface="Chalkboard"/>
              </a:rPr>
              <a:t>Current ‘Sage on the Stage’ model based upon mass information transfer approach</a:t>
            </a:r>
          </a:p>
          <a:p>
            <a:pPr lvl="2"/>
            <a:r>
              <a:rPr lang="en-US" b="1" dirty="0" smtClean="0">
                <a:solidFill>
                  <a:srgbClr val="000000"/>
                </a:solidFill>
                <a:latin typeface="Chalkboard"/>
                <a:cs typeface="Chalkboard"/>
              </a:rPr>
              <a:t>Does not adequately facilitate learning</a:t>
            </a:r>
          </a:p>
          <a:p>
            <a:pPr lvl="2"/>
            <a:r>
              <a:rPr lang="en-US" b="1" dirty="0" smtClean="0">
                <a:solidFill>
                  <a:srgbClr val="000000"/>
                </a:solidFill>
                <a:latin typeface="Chalkboard"/>
                <a:cs typeface="Chalkboard"/>
              </a:rPr>
              <a:t>Relies on information being controlled by institutions of higher education – no longer true in age of Internet</a:t>
            </a:r>
          </a:p>
          <a:p>
            <a:pPr lvl="2"/>
            <a:r>
              <a:rPr lang="en-US" b="1" dirty="0" smtClean="0">
                <a:solidFill>
                  <a:srgbClr val="000000"/>
                </a:solidFill>
                <a:latin typeface="Chalkboard"/>
                <a:cs typeface="Chalkboard"/>
              </a:rPr>
              <a:t>Homogenizes students – does not account for either diversity or change</a:t>
            </a:r>
          </a:p>
          <a:p>
            <a:pPr lvl="2"/>
            <a:endParaRPr lang="en-US" sz="1500" b="1" dirty="0" smtClean="0">
              <a:solidFill>
                <a:srgbClr val="000000"/>
              </a:solidFill>
              <a:latin typeface="Chalkboard"/>
              <a:cs typeface="Chalkboard"/>
            </a:endParaRPr>
          </a:p>
          <a:p>
            <a:r>
              <a:rPr lang="en-US" b="1" dirty="0" smtClean="0">
                <a:solidFill>
                  <a:srgbClr val="000000"/>
                </a:solidFill>
                <a:latin typeface="Chalkboard"/>
                <a:cs typeface="Chalkboard"/>
              </a:rPr>
              <a:t>Result – </a:t>
            </a:r>
            <a:r>
              <a:rPr lang="en-US" b="1" dirty="0" err="1" smtClean="0">
                <a:solidFill>
                  <a:srgbClr val="000000"/>
                </a:solidFill>
                <a:latin typeface="Chalkboard"/>
                <a:cs typeface="Chalkboard"/>
              </a:rPr>
              <a:t>UnCollege</a:t>
            </a:r>
            <a:r>
              <a:rPr lang="en-US" b="1" dirty="0" smtClean="0">
                <a:solidFill>
                  <a:srgbClr val="000000"/>
                </a:solidFill>
                <a:latin typeface="Chalkboard"/>
                <a:cs typeface="Chalkboard"/>
              </a:rPr>
              <a:t> movement</a:t>
            </a:r>
          </a:p>
          <a:p>
            <a:pPr marL="82296" indent="0">
              <a:buNone/>
            </a:pPr>
            <a:endParaRPr lang="en-US" sz="1500" b="1" dirty="0" smtClean="0">
              <a:solidFill>
                <a:srgbClr val="000000"/>
              </a:solidFill>
              <a:latin typeface="Chalkboard"/>
              <a:cs typeface="Chalkboard"/>
            </a:endParaRPr>
          </a:p>
          <a:p>
            <a:r>
              <a:rPr lang="en-US" b="1" dirty="0" smtClean="0">
                <a:solidFill>
                  <a:srgbClr val="000000"/>
                </a:solidFill>
                <a:latin typeface="Chalkboard"/>
                <a:cs typeface="Chalkboard"/>
              </a:rPr>
              <a:t>Can Higher Education Remain Relevant?</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699" y="196953"/>
            <a:ext cx="7656619" cy="1091366"/>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Initial Element – </a:t>
            </a:r>
            <a:r>
              <a:rPr lang="en-US" sz="3600" b="1" dirty="0" smtClean="0">
                <a:ln w="11430"/>
                <a:solidFill>
                  <a:srgbClr val="0000FF"/>
                </a:solidFill>
                <a:effectLst>
                  <a:outerShdw blurRad="50800" dist="39000" dir="5460000" algn="tl">
                    <a:srgbClr val="000000">
                      <a:alpha val="38000"/>
                    </a:srgbClr>
                  </a:outerShdw>
                </a:effectLst>
                <a:latin typeface="Franklin Gothic Medium"/>
                <a:cs typeface="Franklin Gothic Medium"/>
              </a:rPr>
              <a:t>Place Learning into Context of Program </a:t>
            </a:r>
            <a:r>
              <a:rPr lang="en-US" sz="3600" b="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 </a:t>
            </a:r>
            <a:r>
              <a:rPr lang="en-US" sz="3600" b="1" dirty="0" smtClean="0">
                <a:ln w="11430"/>
                <a:solidFill>
                  <a:srgbClr val="FF0000"/>
                </a:solidFill>
                <a:effectLst>
                  <a:outerShdw blurRad="50800" dist="39000" dir="5460000" algn="tl">
                    <a:srgbClr val="000000">
                      <a:alpha val="38000"/>
                    </a:srgbClr>
                  </a:outerShdw>
                </a:effectLst>
                <a:latin typeface="Franklin Gothic Medium"/>
                <a:cs typeface="Franklin Gothic Medium"/>
              </a:rPr>
              <a:t>DSLP Transcript</a:t>
            </a:r>
            <a:endParaRPr lang="en-US" sz="3600" b="1" dirty="0">
              <a:ln w="11430"/>
              <a:solidFill>
                <a:srgbClr val="FF0000"/>
              </a:solidFill>
              <a:effectLst>
                <a:outerShdw blurRad="50800" dist="39000" dir="5460000" algn="tl">
                  <a:srgbClr val="000000">
                    <a:alpha val="38000"/>
                  </a:srgbClr>
                </a:outerShdw>
              </a:effectLst>
              <a:latin typeface="Franklin Gothic Medium"/>
              <a:cs typeface="Franklin Gothic Medium"/>
            </a:endParaRPr>
          </a:p>
        </p:txBody>
      </p:sp>
      <p:sp>
        <p:nvSpPr>
          <p:cNvPr id="4" name="Content Placeholder 3"/>
          <p:cNvSpPr>
            <a:spLocks noGrp="1"/>
          </p:cNvSpPr>
          <p:nvPr>
            <p:ph idx="1"/>
          </p:nvPr>
        </p:nvSpPr>
        <p:spPr>
          <a:xfrm>
            <a:off x="1030699" y="1447800"/>
            <a:ext cx="8033928" cy="5306674"/>
          </a:xfrm>
        </p:spPr>
        <p:txBody>
          <a:bodyPr anchor="ctr">
            <a:normAutofit/>
          </a:bodyPr>
          <a:lstStyle/>
          <a:p>
            <a:r>
              <a:rPr lang="en-US" sz="2800" b="1" dirty="0" smtClean="0">
                <a:solidFill>
                  <a:srgbClr val="FF0000"/>
                </a:solidFill>
                <a:latin typeface="Chalkboard"/>
                <a:cs typeface="Chalkboard"/>
              </a:rPr>
              <a:t>Drexel Student Learning Priorities (DSLPs)</a:t>
            </a:r>
          </a:p>
          <a:p>
            <a:pPr lvl="1"/>
            <a:r>
              <a:rPr lang="en-US" sz="2400" b="1" dirty="0" smtClean="0">
                <a:latin typeface="Chalkboard"/>
                <a:cs typeface="Chalkboard"/>
              </a:rPr>
              <a:t>Student learning goals and objectives to be realized by Drexel students and alumni as a result of a Drexel education</a:t>
            </a:r>
          </a:p>
          <a:p>
            <a:pPr lvl="1"/>
            <a:endParaRPr lang="en-US" b="1" dirty="0">
              <a:latin typeface="Chalkboard"/>
              <a:cs typeface="Chalkboard"/>
            </a:endParaRPr>
          </a:p>
          <a:p>
            <a:r>
              <a:rPr lang="en-US" sz="2800" b="1" dirty="0" smtClean="0">
                <a:latin typeface="Chalkboard"/>
                <a:cs typeface="Chalkboard"/>
              </a:rPr>
              <a:t>Example: </a:t>
            </a:r>
            <a:r>
              <a:rPr lang="en-US" sz="2800" b="1" dirty="0" smtClean="0">
                <a:solidFill>
                  <a:srgbClr val="0000FF"/>
                </a:solidFill>
                <a:latin typeface="Chalkboard"/>
                <a:cs typeface="Chalkboard"/>
              </a:rPr>
              <a:t>Communication - </a:t>
            </a:r>
          </a:p>
          <a:p>
            <a:pPr marL="82296" indent="0">
              <a:buNone/>
            </a:pPr>
            <a:endParaRPr lang="en-US" sz="2800" b="1" dirty="0" smtClean="0">
              <a:solidFill>
                <a:srgbClr val="0000FF"/>
              </a:solidFill>
              <a:latin typeface="Chalkboard"/>
              <a:cs typeface="Chalkboard"/>
            </a:endParaRPr>
          </a:p>
          <a:p>
            <a:pPr marL="82296" indent="0" algn="ctr">
              <a:buNone/>
            </a:pPr>
            <a:r>
              <a:rPr lang="en-US" sz="2400" b="1" dirty="0">
                <a:latin typeface="Chalkboard"/>
                <a:cs typeface="Chalkboard"/>
              </a:rPr>
              <a:t>Employ an understanding of audience, purpose and context  to communicate effectively in a range of situations using appropriate media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4-09-03 at 3.53.15 PM.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30699" y="1776040"/>
            <a:ext cx="8113301" cy="4547228"/>
          </a:xfrm>
          <a:prstGeom prst="rect">
            <a:avLst/>
          </a:prstGeom>
        </p:spPr>
      </p:pic>
      <p:sp>
        <p:nvSpPr>
          <p:cNvPr id="6" name="TextBox 5"/>
          <p:cNvSpPr txBox="1"/>
          <p:nvPr/>
        </p:nvSpPr>
        <p:spPr>
          <a:xfrm>
            <a:off x="1030699" y="312877"/>
            <a:ext cx="7508862" cy="646331"/>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rgbClr val="FF0000"/>
                </a:solidFill>
                <a:effectLst>
                  <a:outerShdw blurRad="50800" dist="39000" dir="5460000" algn="tl">
                    <a:srgbClr val="000000">
                      <a:alpha val="38000"/>
                    </a:srgbClr>
                  </a:outerShdw>
                </a:effectLst>
              </a:rPr>
              <a:t>DSLP Transcript </a:t>
            </a:r>
            <a:r>
              <a:rPr lang="en-US" sz="3600" b="1" dirty="0" smtClean="0">
                <a:ln w="11430"/>
                <a:solidFill>
                  <a:schemeClr val="bg2">
                    <a:lumMod val="25000"/>
                  </a:schemeClr>
                </a:solidFill>
                <a:effectLst>
                  <a:outerShdw blurRad="50800" dist="39000" dir="5460000" algn="tl">
                    <a:srgbClr val="000000">
                      <a:alpha val="38000"/>
                    </a:srgbClr>
                  </a:outerShdw>
                </a:effectLst>
              </a:rPr>
              <a:t>– Initial Mock-Up</a:t>
            </a:r>
            <a:endParaRPr lang="en-US" sz="3600" b="1" dirty="0">
              <a:ln w="11430"/>
              <a:solidFill>
                <a:schemeClr val="bg2">
                  <a:lumMod val="2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38966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488" y="71870"/>
            <a:ext cx="7498080" cy="97719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bg2">
                    <a:lumMod val="25000"/>
                  </a:schemeClr>
                </a:solidFill>
                <a:effectLst>
                  <a:outerShdw blurRad="50800" dist="39000" dir="5460000" algn="tl">
                    <a:srgbClr val="000000">
                      <a:alpha val="38000"/>
                    </a:srgbClr>
                  </a:outerShdw>
                </a:effectLst>
              </a:rPr>
              <a:t>Data Mining</a:t>
            </a:r>
            <a:endParaRPr lang="en-US" b="1" dirty="0">
              <a:ln w="11430"/>
              <a:solidFill>
                <a:schemeClr val="bg2">
                  <a:lumMod val="25000"/>
                </a:schemeClr>
              </a:solidFill>
              <a:effectLst>
                <a:outerShdw blurRad="50800" dist="39000" dir="5460000" algn="tl">
                  <a:srgbClr val="000000">
                    <a:alpha val="38000"/>
                  </a:srgbClr>
                </a:outerShdw>
              </a:effectLst>
            </a:endParaRPr>
          </a:p>
        </p:txBody>
      </p:sp>
      <p:pic>
        <p:nvPicPr>
          <p:cNvPr id="3" name="Picture 2" descr="Screen Shot 2014-09-03 at 3.53.40 PM.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21488" y="1711624"/>
            <a:ext cx="8122512" cy="4344267"/>
          </a:xfrm>
          <a:prstGeom prst="rect">
            <a:avLst/>
          </a:prstGeom>
        </p:spPr>
      </p:pic>
    </p:spTree>
    <p:extLst>
      <p:ext uri="{BB962C8B-B14F-4D97-AF65-F5344CB8AC3E}">
        <p14:creationId xmlns:p14="http://schemas.microsoft.com/office/powerpoint/2010/main" val="4003886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115" y="118172"/>
            <a:ext cx="7306919" cy="654819"/>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400" b="1" dirty="0" err="1" smtClean="0">
                <a:ln w="11430"/>
                <a:solidFill>
                  <a:schemeClr val="accent2">
                    <a:lumMod val="50000"/>
                  </a:schemeClr>
                </a:solidFill>
                <a:effectLst>
                  <a:outerShdw blurRad="50800" dist="39000" dir="5460000" algn="tl">
                    <a:srgbClr val="000000">
                      <a:alpha val="38000"/>
                    </a:srgbClr>
                  </a:outerShdw>
                </a:effectLst>
                <a:latin typeface="Franklin Gothic Medium"/>
                <a:cs typeface="Franklin Gothic Medium"/>
              </a:rPr>
              <a:t>SocraticNet</a:t>
            </a:r>
            <a:endParaRPr lang="en-US" sz="4400" b="1" dirty="0">
              <a:ln w="11430"/>
              <a:solidFill>
                <a:schemeClr val="accent2">
                  <a:lumMod val="50000"/>
                </a:schemeClr>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1095116" y="914400"/>
            <a:ext cx="8048884" cy="5943600"/>
          </a:xfrm>
        </p:spPr>
        <p:txBody>
          <a:bodyPr anchor="ctr">
            <a:normAutofit fontScale="92500" lnSpcReduction="10000"/>
          </a:bodyPr>
          <a:lstStyle/>
          <a:p>
            <a:r>
              <a:rPr lang="en-US" b="1" dirty="0" smtClean="0">
                <a:solidFill>
                  <a:srgbClr val="000000"/>
                </a:solidFill>
                <a:latin typeface="Chalkboard"/>
                <a:cs typeface="Chalkboard"/>
              </a:rPr>
              <a:t>Social network to link students, faculty and information system professionals</a:t>
            </a:r>
          </a:p>
          <a:p>
            <a:pPr marL="82296" indent="0">
              <a:buNone/>
            </a:pPr>
            <a:endParaRPr lang="en-US" sz="1500" b="1" dirty="0" smtClean="0">
              <a:solidFill>
                <a:srgbClr val="000000"/>
              </a:solidFill>
              <a:latin typeface="Chalkboard"/>
              <a:cs typeface="Chalkboard"/>
            </a:endParaRPr>
          </a:p>
          <a:p>
            <a:r>
              <a:rPr lang="en-US" b="1" dirty="0" smtClean="0">
                <a:solidFill>
                  <a:srgbClr val="000000"/>
                </a:solidFill>
                <a:latin typeface="Chalkboard"/>
                <a:cs typeface="Chalkboard"/>
              </a:rPr>
              <a:t>Multidimensional information flow</a:t>
            </a:r>
          </a:p>
          <a:p>
            <a:pPr lvl="1"/>
            <a:r>
              <a:rPr lang="en-US" b="1" dirty="0" smtClean="0">
                <a:solidFill>
                  <a:srgbClr val="000000"/>
                </a:solidFill>
                <a:latin typeface="Chalkboard"/>
                <a:cs typeface="Chalkboard"/>
              </a:rPr>
              <a:t>Instructor to instructor</a:t>
            </a:r>
          </a:p>
          <a:p>
            <a:pPr lvl="1"/>
            <a:r>
              <a:rPr lang="en-US" b="1" dirty="0" smtClean="0">
                <a:solidFill>
                  <a:srgbClr val="000000"/>
                </a:solidFill>
                <a:latin typeface="Chalkboard"/>
                <a:cs typeface="Chalkboard"/>
              </a:rPr>
              <a:t>Student to instructor</a:t>
            </a:r>
          </a:p>
          <a:p>
            <a:pPr lvl="1"/>
            <a:r>
              <a:rPr lang="en-US" b="1" dirty="0" smtClean="0">
                <a:solidFill>
                  <a:srgbClr val="000000"/>
                </a:solidFill>
                <a:latin typeface="Chalkboard"/>
                <a:cs typeface="Chalkboard"/>
              </a:rPr>
              <a:t>Instructor to student</a:t>
            </a:r>
          </a:p>
          <a:p>
            <a:pPr lvl="1"/>
            <a:r>
              <a:rPr lang="en-US" b="1" dirty="0" smtClean="0">
                <a:solidFill>
                  <a:srgbClr val="000000"/>
                </a:solidFill>
                <a:latin typeface="Chalkboard"/>
                <a:cs typeface="Chalkboard"/>
              </a:rPr>
              <a:t>Student to student</a:t>
            </a:r>
          </a:p>
          <a:p>
            <a:pPr marL="402336" lvl="1" indent="0">
              <a:buNone/>
            </a:pPr>
            <a:endParaRPr lang="en-US" sz="1500" b="1" dirty="0" smtClean="0">
              <a:solidFill>
                <a:srgbClr val="000000"/>
              </a:solidFill>
              <a:latin typeface="Chalkboard"/>
              <a:cs typeface="Chalkboard"/>
            </a:endParaRPr>
          </a:p>
          <a:p>
            <a:r>
              <a:rPr lang="en-US" b="1" dirty="0" smtClean="0">
                <a:solidFill>
                  <a:srgbClr val="000000"/>
                </a:solidFill>
                <a:latin typeface="Chalkboard"/>
                <a:cs typeface="Chalkboard"/>
              </a:rPr>
              <a:t>Electronic learning community</a:t>
            </a:r>
          </a:p>
          <a:p>
            <a:pPr marL="82296" indent="0">
              <a:buNone/>
            </a:pPr>
            <a:endParaRPr lang="en-US" sz="1500" b="1" dirty="0" smtClean="0">
              <a:solidFill>
                <a:srgbClr val="000000"/>
              </a:solidFill>
              <a:latin typeface="Chalkboard"/>
              <a:cs typeface="Chalkboard"/>
            </a:endParaRPr>
          </a:p>
          <a:p>
            <a:r>
              <a:rPr lang="en-US" b="1" dirty="0" smtClean="0">
                <a:solidFill>
                  <a:srgbClr val="000000"/>
                </a:solidFill>
                <a:latin typeface="Chalkboard"/>
                <a:cs typeface="Chalkboard"/>
              </a:rPr>
              <a:t>Inspired by </a:t>
            </a:r>
            <a:r>
              <a:rPr lang="en-US" b="1" dirty="0" err="1" smtClean="0">
                <a:solidFill>
                  <a:srgbClr val="000000"/>
                </a:solidFill>
                <a:latin typeface="Chalkboard"/>
                <a:cs typeface="Chalkboard"/>
              </a:rPr>
              <a:t>Cloudworks</a:t>
            </a:r>
            <a:r>
              <a:rPr lang="en-US" b="1" dirty="0" smtClean="0">
                <a:solidFill>
                  <a:srgbClr val="000000"/>
                </a:solidFill>
                <a:latin typeface="Chalkboard"/>
                <a:cs typeface="Chalkboard"/>
              </a:rPr>
              <a:t>*</a:t>
            </a:r>
          </a:p>
          <a:p>
            <a:pPr>
              <a:buNone/>
            </a:pPr>
            <a:endParaRPr lang="en-US" b="1" dirty="0" smtClean="0">
              <a:solidFill>
                <a:srgbClr val="000000"/>
              </a:solidFill>
              <a:latin typeface="Chalkboard"/>
              <a:cs typeface="Chalkboard"/>
            </a:endParaRPr>
          </a:p>
          <a:p>
            <a:pPr lvl="1">
              <a:buNone/>
            </a:pPr>
            <a:r>
              <a:rPr lang="en-US" sz="1200" dirty="0" smtClean="0">
                <a:solidFill>
                  <a:srgbClr val="000000"/>
                </a:solidFill>
              </a:rPr>
              <a:t>*</a:t>
            </a:r>
            <a:r>
              <a:rPr lang="en-US" sz="1200" dirty="0" err="1" smtClean="0">
                <a:solidFill>
                  <a:srgbClr val="000000"/>
                </a:solidFill>
              </a:rPr>
              <a:t>Conole</a:t>
            </a:r>
            <a:r>
              <a:rPr lang="en-US" sz="1200" dirty="0" smtClean="0">
                <a:solidFill>
                  <a:srgbClr val="000000"/>
                </a:solidFill>
              </a:rPr>
              <a:t>, G. and Culver, J. (2010). The design of </a:t>
            </a:r>
            <a:r>
              <a:rPr lang="en-US" sz="1200" dirty="0" err="1" smtClean="0">
                <a:solidFill>
                  <a:srgbClr val="000000"/>
                </a:solidFill>
              </a:rPr>
              <a:t>Cloudworks</a:t>
            </a:r>
            <a:r>
              <a:rPr lang="en-US" sz="1200" dirty="0" smtClean="0">
                <a:solidFill>
                  <a:srgbClr val="000000"/>
                </a:solidFill>
              </a:rPr>
              <a:t>: Applying social networking practice to foster the exchange of learning and teaching ideas and designs. </a:t>
            </a:r>
            <a:r>
              <a:rPr lang="en-US" sz="1200" b="1" i="1" dirty="0" smtClean="0">
                <a:solidFill>
                  <a:srgbClr val="000000"/>
                </a:solidFill>
              </a:rPr>
              <a:t>Computers &amp; Education</a:t>
            </a:r>
            <a:r>
              <a:rPr lang="en-US" sz="1200" dirty="0" smtClean="0">
                <a:solidFill>
                  <a:srgbClr val="000000"/>
                </a:solidFill>
              </a:rPr>
              <a:t>, 54(3): 679-692 </a:t>
            </a:r>
            <a:endParaRPr lang="en-US" sz="1200" b="1" dirty="0">
              <a:solidFill>
                <a:srgbClr val="00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1000"/>
                                        <p:tgtEl>
                                          <p:spTgt spid="3">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150"/>
            <a:ext cx="7772400" cy="73585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400" b="1" dirty="0" err="1" smtClean="0">
                <a:ln w="11430"/>
                <a:solidFill>
                  <a:srgbClr val="0000FF"/>
                </a:solidFill>
                <a:effectLst>
                  <a:outerShdw blurRad="50800" dist="39000" dir="5460000" algn="tl">
                    <a:srgbClr val="000000">
                      <a:alpha val="38000"/>
                    </a:srgbClr>
                  </a:outerShdw>
                </a:effectLst>
                <a:latin typeface="Franklin Gothic Medium"/>
                <a:cs typeface="Franklin Gothic Medium"/>
              </a:rPr>
              <a:t>Cloudworks</a:t>
            </a:r>
            <a:endParaRPr lang="en-US" sz="4400" b="1" dirty="0">
              <a:ln w="11430"/>
              <a:solidFill>
                <a:srgbClr val="0000FF"/>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990601" y="957036"/>
            <a:ext cx="8153400" cy="5900963"/>
          </a:xfrm>
        </p:spPr>
        <p:txBody>
          <a:bodyPr anchor="ctr">
            <a:normAutofit fontScale="92500" lnSpcReduction="10000"/>
          </a:bodyPr>
          <a:lstStyle/>
          <a:p>
            <a:r>
              <a:rPr lang="en-US" b="1" dirty="0" smtClean="0">
                <a:solidFill>
                  <a:srgbClr val="000000"/>
                </a:solidFill>
                <a:latin typeface="Chalkboard"/>
                <a:cs typeface="Chalkboard"/>
              </a:rPr>
              <a:t>Initial Conditions</a:t>
            </a:r>
          </a:p>
          <a:p>
            <a:pPr lvl="1"/>
            <a:r>
              <a:rPr lang="en-US" sz="2000" b="1" dirty="0" smtClean="0">
                <a:solidFill>
                  <a:srgbClr val="000000"/>
                </a:solidFill>
                <a:latin typeface="Chalkboard"/>
                <a:cs typeface="Chalkboard"/>
              </a:rPr>
              <a:t>Including social features </a:t>
            </a:r>
          </a:p>
          <a:p>
            <a:pPr lvl="1"/>
            <a:r>
              <a:rPr lang="en-US" sz="2000" b="1" dirty="0" smtClean="0">
                <a:solidFill>
                  <a:srgbClr val="000000"/>
                </a:solidFill>
                <a:latin typeface="Chalkboard"/>
                <a:cs typeface="Chalkboard"/>
              </a:rPr>
              <a:t>Creating restricted categories (ex., pedagogy, tools and discipline) </a:t>
            </a:r>
          </a:p>
          <a:p>
            <a:pPr lvl="1"/>
            <a:r>
              <a:rPr lang="en-US" sz="2000" b="1" dirty="0" smtClean="0">
                <a:solidFill>
                  <a:srgbClr val="000000"/>
                </a:solidFill>
                <a:latin typeface="Chalkboard"/>
                <a:cs typeface="Chalkboard"/>
              </a:rPr>
              <a:t>Having a low barrier to entry </a:t>
            </a:r>
          </a:p>
          <a:p>
            <a:pPr lvl="1"/>
            <a:r>
              <a:rPr lang="en-US" sz="2000" b="1" dirty="0" smtClean="0">
                <a:solidFill>
                  <a:srgbClr val="000000"/>
                </a:solidFill>
                <a:latin typeface="Chalkboard"/>
                <a:cs typeface="Chalkboard"/>
              </a:rPr>
              <a:t>Including user profiles </a:t>
            </a:r>
          </a:p>
          <a:p>
            <a:pPr lvl="1"/>
            <a:r>
              <a:rPr lang="en-US" sz="2000" b="1" dirty="0" smtClean="0">
                <a:solidFill>
                  <a:srgbClr val="000000"/>
                </a:solidFill>
                <a:latin typeface="Chalkboard"/>
                <a:cs typeface="Chalkboard"/>
              </a:rPr>
              <a:t>Personal/private content blocked</a:t>
            </a:r>
          </a:p>
          <a:p>
            <a:pPr lvl="1"/>
            <a:r>
              <a:rPr lang="en-US" sz="2000" b="1" dirty="0" smtClean="0">
                <a:solidFill>
                  <a:srgbClr val="000000"/>
                </a:solidFill>
                <a:latin typeface="Chalkboard"/>
                <a:cs typeface="Chalkboard"/>
              </a:rPr>
              <a:t>Generating certain classes of communications, such as resources, tools and people &amp; communities. </a:t>
            </a:r>
          </a:p>
          <a:p>
            <a:pPr marL="402336" lvl="1" indent="0">
              <a:buNone/>
            </a:pPr>
            <a:endParaRPr lang="en-US" sz="1700" b="1" dirty="0" smtClean="0">
              <a:solidFill>
                <a:srgbClr val="000000"/>
              </a:solidFill>
              <a:latin typeface="Chalkboard"/>
              <a:cs typeface="Chalkboard"/>
            </a:endParaRPr>
          </a:p>
          <a:p>
            <a:r>
              <a:rPr lang="en-US" b="1" dirty="0" smtClean="0">
                <a:solidFill>
                  <a:srgbClr val="000000"/>
                </a:solidFill>
                <a:latin typeface="Chalkboard"/>
                <a:cs typeface="Chalkboard"/>
              </a:rPr>
              <a:t>Networks evolves from initial conditions based upon user feedback</a:t>
            </a:r>
          </a:p>
          <a:p>
            <a:pPr marL="82296" indent="0">
              <a:buNone/>
            </a:pPr>
            <a:endParaRPr lang="en-US" sz="1700" b="1" dirty="0" smtClean="0">
              <a:solidFill>
                <a:srgbClr val="000000"/>
              </a:solidFill>
              <a:latin typeface="Chalkboard"/>
              <a:cs typeface="Chalkboard"/>
            </a:endParaRPr>
          </a:p>
          <a:p>
            <a:r>
              <a:rPr lang="en-US" b="1" dirty="0" smtClean="0">
                <a:solidFill>
                  <a:srgbClr val="000000"/>
                </a:solidFill>
                <a:latin typeface="Chalkboard"/>
                <a:cs typeface="Chalkboard"/>
              </a:rPr>
              <a:t>Implication – each network would evolve differently depending on initial conditions and feedback</a:t>
            </a:r>
          </a:p>
          <a:p>
            <a:pPr lvl="1"/>
            <a:endParaRPr lang="en-US" b="1" dirty="0">
              <a:solidFill>
                <a:srgbClr val="000000"/>
              </a:solidFill>
              <a:latin typeface="Chalkboard"/>
              <a:cs typeface="Chalkboar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102" y="120754"/>
            <a:ext cx="7059395" cy="62388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400" b="1" dirty="0" err="1" smtClean="0">
                <a:ln w="11430"/>
                <a:solidFill>
                  <a:schemeClr val="accent2">
                    <a:lumMod val="50000"/>
                  </a:schemeClr>
                </a:solidFill>
                <a:effectLst>
                  <a:outerShdw blurRad="50800" dist="39000" dir="5460000" algn="tl">
                    <a:srgbClr val="000000">
                      <a:alpha val="38000"/>
                    </a:srgbClr>
                  </a:outerShdw>
                </a:effectLst>
                <a:latin typeface="Franklin Gothic Medium"/>
                <a:cs typeface="Franklin Gothic Medium"/>
              </a:rPr>
              <a:t>SocraticNet</a:t>
            </a:r>
            <a:endParaRPr lang="en-US" sz="4400" b="1" dirty="0">
              <a:ln w="11430"/>
              <a:solidFill>
                <a:schemeClr val="accent2">
                  <a:lumMod val="50000"/>
                </a:schemeClr>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1049102" y="1143000"/>
            <a:ext cx="8015525" cy="5602271"/>
          </a:xfrm>
        </p:spPr>
        <p:txBody>
          <a:bodyPr anchor="ctr">
            <a:normAutofit fontScale="92500" lnSpcReduction="10000"/>
          </a:bodyPr>
          <a:lstStyle/>
          <a:p>
            <a:r>
              <a:rPr lang="en-US" b="1" dirty="0" smtClean="0">
                <a:solidFill>
                  <a:srgbClr val="000000"/>
                </a:solidFill>
                <a:latin typeface="Chalkboard"/>
                <a:cs typeface="Chalkboard"/>
              </a:rPr>
              <a:t>Similar initial conditions with some variations</a:t>
            </a:r>
          </a:p>
          <a:p>
            <a:pPr lvl="1"/>
            <a:r>
              <a:rPr lang="en-US" b="1" dirty="0" smtClean="0">
                <a:solidFill>
                  <a:srgbClr val="000000"/>
                </a:solidFill>
                <a:latin typeface="Chalkboard"/>
                <a:cs typeface="Chalkboard"/>
              </a:rPr>
              <a:t>User (instructor and/or student) profiles within the </a:t>
            </a:r>
            <a:r>
              <a:rPr lang="en-US" b="1" dirty="0" smtClean="0">
                <a:solidFill>
                  <a:srgbClr val="0000FF"/>
                </a:solidFill>
                <a:latin typeface="Chalkboard"/>
                <a:cs typeface="Chalkboard"/>
              </a:rPr>
              <a:t>IDSS</a:t>
            </a:r>
            <a:r>
              <a:rPr lang="en-US" b="1" dirty="0" smtClean="0">
                <a:solidFill>
                  <a:srgbClr val="000000"/>
                </a:solidFill>
                <a:latin typeface="Chalkboard"/>
                <a:cs typeface="Chalkboard"/>
              </a:rPr>
              <a:t> and </a:t>
            </a:r>
            <a:r>
              <a:rPr lang="en-US" b="1" dirty="0" smtClean="0">
                <a:solidFill>
                  <a:srgbClr val="FF0000"/>
                </a:solidFill>
                <a:latin typeface="Chalkboard"/>
                <a:cs typeface="Chalkboard"/>
              </a:rPr>
              <a:t>GPS-Learning/DSLP Transcript</a:t>
            </a:r>
            <a:r>
              <a:rPr lang="en-US" b="1" dirty="0" smtClean="0">
                <a:solidFill>
                  <a:srgbClr val="000000"/>
                </a:solidFill>
                <a:latin typeface="Chalkboard"/>
                <a:cs typeface="Chalkboard"/>
              </a:rPr>
              <a:t> dashboards. </a:t>
            </a:r>
          </a:p>
          <a:p>
            <a:pPr marL="402336" lvl="1" indent="0">
              <a:buNone/>
            </a:pPr>
            <a:endParaRPr lang="en-US" sz="1900" b="1" dirty="0" smtClean="0">
              <a:solidFill>
                <a:srgbClr val="000000"/>
              </a:solidFill>
              <a:latin typeface="Chalkboard"/>
              <a:cs typeface="Chalkboard"/>
            </a:endParaRPr>
          </a:p>
          <a:p>
            <a:pPr lvl="1"/>
            <a:r>
              <a:rPr lang="en-US" b="1" dirty="0" err="1" smtClean="0">
                <a:solidFill>
                  <a:srgbClr val="008000"/>
                </a:solidFill>
                <a:latin typeface="Chalkboard"/>
                <a:cs typeface="Chalkboard"/>
              </a:rPr>
              <a:t>EduMemes</a:t>
            </a:r>
            <a:r>
              <a:rPr lang="en-US" b="1" dirty="0" smtClean="0">
                <a:solidFill>
                  <a:srgbClr val="008000"/>
                </a:solidFill>
                <a:latin typeface="Chalkboard"/>
                <a:cs typeface="Chalkboard"/>
              </a:rPr>
              <a:t> Portal </a:t>
            </a:r>
            <a:r>
              <a:rPr lang="en-US" b="1" dirty="0" smtClean="0">
                <a:solidFill>
                  <a:srgbClr val="000000"/>
                </a:solidFill>
                <a:latin typeface="Chalkboard"/>
                <a:cs typeface="Chalkboard"/>
              </a:rPr>
              <a:t>will create classes of communication, such as when someone wants to access and download a specific learning or instructional element. </a:t>
            </a:r>
          </a:p>
          <a:p>
            <a:pPr lvl="1">
              <a:buNone/>
            </a:pPr>
            <a:endParaRPr lang="en-US" b="1" dirty="0" smtClean="0">
              <a:solidFill>
                <a:srgbClr val="000000"/>
              </a:solidFill>
              <a:latin typeface="Chalkboard"/>
              <a:cs typeface="Chalkboard"/>
            </a:endParaRPr>
          </a:p>
          <a:p>
            <a:r>
              <a:rPr lang="en-US" b="1" dirty="0" smtClean="0">
                <a:solidFill>
                  <a:srgbClr val="000000"/>
                </a:solidFill>
                <a:latin typeface="Chalkboard"/>
                <a:cs typeface="Chalkboard"/>
              </a:rPr>
              <a:t>Interaction with libraries to enhance information flow</a:t>
            </a:r>
            <a:endParaRPr lang="en-US" b="1" dirty="0">
              <a:solidFill>
                <a:srgbClr val="000000"/>
              </a:solidFill>
              <a:latin typeface="Chalkboard"/>
              <a:cs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4"/>
          <p:cNvSpPr txBox="1">
            <a:spLocks noChangeArrowheads="1"/>
          </p:cNvSpPr>
          <p:nvPr/>
        </p:nvSpPr>
        <p:spPr bwMode="auto">
          <a:xfrm>
            <a:off x="1177940" y="3613300"/>
            <a:ext cx="7820283" cy="2431435"/>
          </a:xfrm>
          <a:prstGeom prst="rect">
            <a:avLst/>
          </a:prstGeom>
          <a:noFill/>
          <a:ln w="12700">
            <a:noFill/>
            <a:miter lim="800000"/>
            <a:headEnd/>
            <a:tailEnd/>
          </a:ln>
        </p:spPr>
        <p:txBody>
          <a:bodyPr wrap="square">
            <a:prstTxWarp prst="textNoShape">
              <a:avLst/>
            </a:prstTxWarp>
            <a:spAutoFit/>
          </a:bodyPr>
          <a:lstStyle/>
          <a:p>
            <a:pPr algn="ctr"/>
            <a:r>
              <a:rPr lang="en-US" sz="2800" dirty="0">
                <a:solidFill>
                  <a:srgbClr val="020E58"/>
                </a:solidFill>
                <a:latin typeface="Arial" pitchFamily="-112" charset="0"/>
              </a:rPr>
              <a:t>Contact Information</a:t>
            </a:r>
            <a:r>
              <a:rPr lang="en-US" b="0" dirty="0" smtClean="0">
                <a:solidFill>
                  <a:srgbClr val="020E58"/>
                </a:solidFill>
                <a:latin typeface="Arial" pitchFamily="-112" charset="0"/>
              </a:rPr>
              <a:t/>
            </a:r>
            <a:br>
              <a:rPr lang="en-US" b="0" dirty="0" smtClean="0">
                <a:solidFill>
                  <a:srgbClr val="020E58"/>
                </a:solidFill>
                <a:latin typeface="Arial" pitchFamily="-112" charset="0"/>
              </a:rPr>
            </a:br>
            <a:r>
              <a:rPr lang="en-US" sz="2000" b="0" dirty="0" smtClean="0">
                <a:solidFill>
                  <a:srgbClr val="020E58"/>
                </a:solidFill>
                <a:latin typeface="Arial" pitchFamily="-112" charset="0"/>
              </a:rPr>
              <a:t>Dr. Donald L. McEachron</a:t>
            </a:r>
          </a:p>
          <a:p>
            <a:pPr algn="ctr"/>
            <a:r>
              <a:rPr lang="en-US" sz="2000" b="0" dirty="0" smtClean="0">
                <a:solidFill>
                  <a:srgbClr val="020E58"/>
                </a:solidFill>
                <a:latin typeface="Arial" pitchFamily="-112" charset="0"/>
              </a:rPr>
              <a:t>3141 </a:t>
            </a:r>
            <a:r>
              <a:rPr lang="en-US" sz="2000" b="0" dirty="0">
                <a:solidFill>
                  <a:srgbClr val="020E58"/>
                </a:solidFill>
                <a:latin typeface="Arial" pitchFamily="-112" charset="0"/>
              </a:rPr>
              <a:t>Chestnut Street</a:t>
            </a:r>
            <a:br>
              <a:rPr lang="en-US" sz="2000" b="0" dirty="0">
                <a:solidFill>
                  <a:srgbClr val="020E58"/>
                </a:solidFill>
                <a:latin typeface="Arial" pitchFamily="-112" charset="0"/>
              </a:rPr>
            </a:br>
            <a:r>
              <a:rPr lang="en-US" sz="2000" b="0" dirty="0">
                <a:solidFill>
                  <a:srgbClr val="020E58"/>
                </a:solidFill>
                <a:latin typeface="Arial" pitchFamily="-112" charset="0"/>
              </a:rPr>
              <a:t>Philadelphia, PA  19104</a:t>
            </a:r>
            <a:br>
              <a:rPr lang="en-US" sz="2000" b="0" dirty="0">
                <a:solidFill>
                  <a:srgbClr val="020E58"/>
                </a:solidFill>
                <a:latin typeface="Arial" pitchFamily="-112" charset="0"/>
              </a:rPr>
            </a:br>
            <a:r>
              <a:rPr lang="en-US" sz="2000" dirty="0">
                <a:solidFill>
                  <a:srgbClr val="020E58"/>
                </a:solidFill>
                <a:latin typeface="Arial" pitchFamily="-112" charset="0"/>
              </a:rPr>
              <a:t>Phone</a:t>
            </a:r>
            <a:r>
              <a:rPr lang="en-US" sz="2000" b="0" dirty="0">
                <a:solidFill>
                  <a:srgbClr val="020E58"/>
                </a:solidFill>
                <a:latin typeface="Arial" pitchFamily="-112" charset="0"/>
              </a:rPr>
              <a:t>: 215-895</a:t>
            </a:r>
            <a:r>
              <a:rPr lang="en-US" sz="2000" b="0" dirty="0" smtClean="0">
                <a:solidFill>
                  <a:srgbClr val="020E58"/>
                </a:solidFill>
                <a:latin typeface="Arial" pitchFamily="-112" charset="0"/>
              </a:rPr>
              <a:t>-1382</a:t>
            </a:r>
            <a:br>
              <a:rPr lang="en-US" sz="2000" b="0" dirty="0" smtClean="0">
                <a:solidFill>
                  <a:srgbClr val="020E58"/>
                </a:solidFill>
                <a:latin typeface="Arial" pitchFamily="-112" charset="0"/>
              </a:rPr>
            </a:br>
            <a:r>
              <a:rPr lang="en-US" sz="2000" dirty="0">
                <a:solidFill>
                  <a:srgbClr val="020E58"/>
                </a:solidFill>
                <a:latin typeface="Arial" pitchFamily="-112" charset="0"/>
              </a:rPr>
              <a:t>Fax</a:t>
            </a:r>
            <a:r>
              <a:rPr lang="en-US" sz="2000" b="0" dirty="0">
                <a:solidFill>
                  <a:srgbClr val="020E58"/>
                </a:solidFill>
                <a:latin typeface="Arial" pitchFamily="-112" charset="0"/>
              </a:rPr>
              <a:t>: 215-895-4983</a:t>
            </a:r>
            <a:br>
              <a:rPr lang="en-US" sz="2000" b="0" dirty="0">
                <a:solidFill>
                  <a:srgbClr val="020E58"/>
                </a:solidFill>
                <a:latin typeface="Arial" pitchFamily="-112" charset="0"/>
              </a:rPr>
            </a:br>
            <a:r>
              <a:rPr lang="en-US" sz="2000" dirty="0">
                <a:solidFill>
                  <a:srgbClr val="020E58"/>
                </a:solidFill>
                <a:latin typeface="Arial" pitchFamily="-112" charset="0"/>
              </a:rPr>
              <a:t>Email</a:t>
            </a:r>
            <a:r>
              <a:rPr lang="en-US" sz="2000" b="0" dirty="0">
                <a:solidFill>
                  <a:srgbClr val="020E58"/>
                </a:solidFill>
                <a:latin typeface="Arial" pitchFamily="-112" charset="0"/>
              </a:rPr>
              <a:t>:</a:t>
            </a:r>
            <a:r>
              <a:rPr lang="en-US" sz="2000" b="0" dirty="0" smtClean="0">
                <a:solidFill>
                  <a:srgbClr val="020E58"/>
                </a:solidFill>
                <a:latin typeface="Arial" pitchFamily="-112" charset="0"/>
              </a:rPr>
              <a:t> </a:t>
            </a:r>
            <a:r>
              <a:rPr lang="en-US" sz="2000" b="0" dirty="0" err="1" smtClean="0">
                <a:solidFill>
                  <a:srgbClr val="020E58"/>
                </a:solidFill>
                <a:latin typeface="Arial" pitchFamily="-112" charset="0"/>
              </a:rPr>
              <a:t>mceachdl@</a:t>
            </a:r>
            <a:r>
              <a:rPr lang="en-US" sz="2000" b="0" dirty="0" err="1">
                <a:solidFill>
                  <a:srgbClr val="020E58"/>
                </a:solidFill>
                <a:latin typeface="Arial" pitchFamily="-112" charset="0"/>
              </a:rPr>
              <a:t>drexel.edu</a:t>
            </a:r>
            <a:endParaRPr lang="en-US" sz="2000" dirty="0">
              <a:solidFill>
                <a:srgbClr val="020E58"/>
              </a:solidFill>
            </a:endParaRPr>
          </a:p>
        </p:txBody>
      </p:sp>
      <p:pic>
        <p:nvPicPr>
          <p:cNvPr id="23" name="Picture 5"/>
          <p:cNvPicPr>
            <a:picLocks noChangeArrowheads="1"/>
          </p:cNvPicPr>
          <p:nvPr/>
        </p:nvPicPr>
        <p:blipFill>
          <a:blip r:embed="rId2"/>
          <a:srcRect/>
          <a:stretch>
            <a:fillRect/>
          </a:stretch>
        </p:blipFill>
        <p:spPr bwMode="auto">
          <a:xfrm>
            <a:off x="1078936" y="150018"/>
            <a:ext cx="2044700" cy="1985963"/>
          </a:xfrm>
          <a:prstGeom prst="rect">
            <a:avLst/>
          </a:prstGeom>
          <a:noFill/>
          <a:ln w="12700">
            <a:noFill/>
            <a:miter lim="800000"/>
            <a:headEnd/>
            <a:tailEnd/>
          </a:ln>
        </p:spPr>
      </p:pic>
      <p:sp>
        <p:nvSpPr>
          <p:cNvPr id="24" name="Rectangle 6"/>
          <p:cNvSpPr>
            <a:spLocks noChangeArrowheads="1"/>
          </p:cNvSpPr>
          <p:nvPr/>
        </p:nvSpPr>
        <p:spPr bwMode="auto">
          <a:xfrm>
            <a:off x="838200" y="1787525"/>
            <a:ext cx="7800975" cy="762000"/>
          </a:xfrm>
          <a:prstGeom prst="rect">
            <a:avLst/>
          </a:prstGeom>
          <a:noFill/>
          <a:ln w="12700">
            <a:noFill/>
            <a:miter lim="800000"/>
            <a:headEnd/>
            <a:tailEnd/>
          </a:ln>
        </p:spPr>
        <p:txBody>
          <a:bodyPr lIns="90487" tIns="44450" rIns="90487" bIns="44450">
            <a:prstTxWarp prst="textNoShape">
              <a:avLst/>
            </a:prstTxWarp>
          </a:bodyPr>
          <a:lstStyle/>
          <a:p>
            <a:pPr marL="342900" indent="-342900" algn="r">
              <a:spcBef>
                <a:spcPct val="20000"/>
              </a:spcBef>
            </a:pPr>
            <a:r>
              <a:rPr lang="en-US" sz="4000" dirty="0">
                <a:solidFill>
                  <a:srgbClr val="0000FF"/>
                </a:solidFill>
                <a:latin typeface="Arial" pitchFamily="-112" charset="0"/>
              </a:rPr>
              <a:t>Thank You!</a:t>
            </a:r>
            <a:endParaRPr lang="en-US" sz="4000" b="0" dirty="0">
              <a:solidFill>
                <a:srgbClr val="0000FF"/>
              </a:solidFill>
              <a:latin typeface="Arial" pitchFamily="-112" charset="0"/>
            </a:endParaRPr>
          </a:p>
        </p:txBody>
      </p:sp>
      <p:sp>
        <p:nvSpPr>
          <p:cNvPr id="25" name="Rectangle 7"/>
          <p:cNvSpPr>
            <a:spLocks noChangeArrowheads="1"/>
          </p:cNvSpPr>
          <p:nvPr/>
        </p:nvSpPr>
        <p:spPr bwMode="auto">
          <a:xfrm>
            <a:off x="2438400" y="1143000"/>
            <a:ext cx="6019800" cy="762000"/>
          </a:xfrm>
          <a:prstGeom prst="rect">
            <a:avLst/>
          </a:prstGeom>
          <a:noFill/>
          <a:ln w="12700">
            <a:noFill/>
            <a:miter lim="800000"/>
            <a:headEnd/>
            <a:tailEnd/>
          </a:ln>
        </p:spPr>
        <p:txBody>
          <a:bodyPr lIns="90487" tIns="44450" rIns="90487" bIns="44450">
            <a:prstTxWarp prst="textNoShape">
              <a:avLst/>
            </a:prstTxWarp>
          </a:bodyPr>
          <a:lstStyle/>
          <a:p>
            <a:pPr marL="342900" indent="-342900" algn="r">
              <a:spcBef>
                <a:spcPct val="20000"/>
              </a:spcBef>
              <a:buSzPct val="100000"/>
            </a:pPr>
            <a:r>
              <a:rPr lang="en-US" sz="3600" dirty="0" smtClean="0">
                <a:solidFill>
                  <a:srgbClr val="020E58"/>
                </a:solidFill>
                <a:latin typeface="Arial" pitchFamily="-112" charset="0"/>
              </a:rPr>
              <a:t>Comments/Questions</a:t>
            </a:r>
            <a:r>
              <a:rPr lang="en-US" sz="4400" dirty="0" smtClean="0">
                <a:solidFill>
                  <a:srgbClr val="020E58"/>
                </a:solidFill>
                <a:latin typeface="Arial" pitchFamily="-112" charset="0"/>
              </a:rPr>
              <a:t>?</a:t>
            </a:r>
            <a:endParaRPr lang="en-US" sz="4000" dirty="0">
              <a:solidFill>
                <a:srgbClr val="020E58"/>
              </a:solidFill>
              <a:latin typeface="Arial" pitchFamily="-11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019" y="123847"/>
            <a:ext cx="7083409" cy="62388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Reasons for Failure</a:t>
            </a:r>
            <a:endParaRPr lang="en-US" sz="4000" b="1" dirty="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1008180" y="1021334"/>
            <a:ext cx="8135820" cy="5836665"/>
          </a:xfrm>
        </p:spPr>
        <p:txBody>
          <a:bodyPr/>
          <a:lstStyle/>
          <a:p>
            <a:pPr lvl="0"/>
            <a:r>
              <a:rPr lang="en-US" sz="2100" b="1" dirty="0" smtClean="0">
                <a:solidFill>
                  <a:srgbClr val="0000FF"/>
                </a:solidFill>
                <a:latin typeface="Chalkboard"/>
                <a:cs typeface="Chalkboard"/>
              </a:rPr>
              <a:t>Lack of faculty interest </a:t>
            </a:r>
            <a:r>
              <a:rPr lang="en-US" sz="2100" b="1" dirty="0" smtClean="0">
                <a:solidFill>
                  <a:srgbClr val="000000"/>
                </a:solidFill>
                <a:latin typeface="Chalkboard"/>
                <a:cs typeface="Chalkboard"/>
              </a:rPr>
              <a:t>in educational innovations</a:t>
            </a:r>
          </a:p>
          <a:p>
            <a:pPr lvl="0"/>
            <a:r>
              <a:rPr lang="en-US" sz="2100" b="1" dirty="0" smtClean="0">
                <a:solidFill>
                  <a:srgbClr val="000000"/>
                </a:solidFill>
                <a:latin typeface="Chalkboard"/>
                <a:cs typeface="Chalkboard"/>
              </a:rPr>
              <a:t>A </a:t>
            </a:r>
            <a:r>
              <a:rPr lang="en-US" sz="2100" b="1" dirty="0" smtClean="0">
                <a:solidFill>
                  <a:srgbClr val="008000"/>
                </a:solidFill>
                <a:latin typeface="Chalkboard"/>
                <a:cs typeface="Chalkboard"/>
              </a:rPr>
              <a:t>culture</a:t>
            </a:r>
            <a:r>
              <a:rPr lang="en-US" sz="2100" b="1" dirty="0" smtClean="0">
                <a:solidFill>
                  <a:srgbClr val="000000"/>
                </a:solidFill>
                <a:latin typeface="Chalkboard"/>
                <a:cs typeface="Chalkboard"/>
              </a:rPr>
              <a:t> in higher education either passively or actively </a:t>
            </a:r>
            <a:r>
              <a:rPr lang="en-US" sz="2100" b="1" dirty="0" smtClean="0">
                <a:solidFill>
                  <a:srgbClr val="008000"/>
                </a:solidFill>
                <a:latin typeface="Chalkboard"/>
                <a:cs typeface="Chalkboard"/>
              </a:rPr>
              <a:t>hostile to change</a:t>
            </a:r>
          </a:p>
          <a:p>
            <a:pPr lvl="0"/>
            <a:r>
              <a:rPr lang="en-US" sz="2100" b="1" dirty="0" smtClean="0">
                <a:solidFill>
                  <a:srgbClr val="000000"/>
                </a:solidFill>
                <a:latin typeface="Chalkboard"/>
                <a:cs typeface="Chalkboard"/>
              </a:rPr>
              <a:t>Faculty who </a:t>
            </a:r>
            <a:r>
              <a:rPr lang="en-US" sz="2100" b="1" dirty="0" smtClean="0">
                <a:solidFill>
                  <a:srgbClr val="FF0000"/>
                </a:solidFill>
                <a:latin typeface="Chalkboard"/>
                <a:cs typeface="Chalkboard"/>
              </a:rPr>
              <a:t>teach mainly in isolation </a:t>
            </a:r>
            <a:r>
              <a:rPr lang="en-US" sz="2100" b="1" dirty="0" smtClean="0">
                <a:solidFill>
                  <a:srgbClr val="000000"/>
                </a:solidFill>
                <a:latin typeface="Chalkboard"/>
                <a:cs typeface="Chalkboard"/>
              </a:rPr>
              <a:t>and thus have little or no opportunity to disseminate innovations through inter-personal contact</a:t>
            </a:r>
          </a:p>
          <a:p>
            <a:pPr lvl="0"/>
            <a:r>
              <a:rPr lang="en-US" sz="2100" b="1" dirty="0" smtClean="0">
                <a:solidFill>
                  <a:srgbClr val="FF6600"/>
                </a:solidFill>
                <a:latin typeface="Chalkboard"/>
                <a:cs typeface="Chalkboard"/>
              </a:rPr>
              <a:t>Limited resources </a:t>
            </a:r>
            <a:r>
              <a:rPr lang="en-US" sz="2100" b="1" dirty="0" smtClean="0">
                <a:solidFill>
                  <a:srgbClr val="000000"/>
                </a:solidFill>
                <a:latin typeface="Chalkboard"/>
                <a:cs typeface="Chalkboard"/>
              </a:rPr>
              <a:t>at both a personal and institutional level which could be dedicated to improved teaching</a:t>
            </a:r>
          </a:p>
          <a:p>
            <a:pPr lvl="0"/>
            <a:r>
              <a:rPr lang="en-US" sz="2100" b="1" dirty="0" smtClean="0">
                <a:solidFill>
                  <a:srgbClr val="000000"/>
                </a:solidFill>
                <a:latin typeface="Chalkboard"/>
                <a:cs typeface="Chalkboard"/>
              </a:rPr>
              <a:t>A </a:t>
            </a:r>
            <a:r>
              <a:rPr lang="en-US" sz="2100" b="1" dirty="0" smtClean="0">
                <a:solidFill>
                  <a:srgbClr val="0000FF"/>
                </a:solidFill>
                <a:latin typeface="Chalkboard"/>
                <a:cs typeface="Chalkboard"/>
              </a:rPr>
              <a:t>mismatch</a:t>
            </a:r>
            <a:r>
              <a:rPr lang="en-US" sz="2100" b="1" dirty="0" smtClean="0">
                <a:solidFill>
                  <a:srgbClr val="000000"/>
                </a:solidFill>
                <a:latin typeface="Chalkboard"/>
                <a:cs typeface="Chalkboard"/>
              </a:rPr>
              <a:t> between innovations and faculty developed course goals</a:t>
            </a:r>
          </a:p>
          <a:p>
            <a:pPr lvl="0"/>
            <a:r>
              <a:rPr lang="en-US" sz="2100" b="1" dirty="0" smtClean="0">
                <a:solidFill>
                  <a:srgbClr val="008000"/>
                </a:solidFill>
                <a:latin typeface="Chalkboard"/>
                <a:cs typeface="Chalkboard"/>
              </a:rPr>
              <a:t>Inadequate information </a:t>
            </a:r>
            <a:r>
              <a:rPr lang="en-US" sz="2100" b="1" dirty="0" smtClean="0">
                <a:solidFill>
                  <a:srgbClr val="000000"/>
                </a:solidFill>
                <a:latin typeface="Chalkboard"/>
                <a:cs typeface="Chalkboard"/>
              </a:rPr>
              <a:t>on the innovation, its underlying principles and historical context</a:t>
            </a:r>
          </a:p>
          <a:p>
            <a:pPr lvl="0"/>
            <a:r>
              <a:rPr lang="en-US" sz="2100" b="1" dirty="0" smtClean="0">
                <a:solidFill>
                  <a:srgbClr val="000000"/>
                </a:solidFill>
                <a:latin typeface="Chalkboard"/>
                <a:cs typeface="Chalkboard"/>
              </a:rPr>
              <a:t>Issues related to the </a:t>
            </a:r>
            <a:r>
              <a:rPr lang="en-US" sz="2100" b="1" dirty="0" smtClean="0">
                <a:solidFill>
                  <a:srgbClr val="FF6600"/>
                </a:solidFill>
                <a:latin typeface="Chalkboard"/>
                <a:cs typeface="Chalkboard"/>
              </a:rPr>
              <a:t>return on investment </a:t>
            </a:r>
            <a:r>
              <a:rPr lang="en-US" sz="2100" b="1" dirty="0" smtClean="0">
                <a:solidFill>
                  <a:srgbClr val="000000"/>
                </a:solidFill>
                <a:latin typeface="Chalkboard"/>
                <a:cs typeface="Chalkboard"/>
              </a:rPr>
              <a:t>(ROI) for the time and resources needed to implement an innovation</a:t>
            </a:r>
          </a:p>
          <a:p>
            <a:r>
              <a:rPr lang="en-US" sz="2100" b="1" dirty="0" smtClean="0">
                <a:solidFill>
                  <a:srgbClr val="FF0000"/>
                </a:solidFill>
                <a:latin typeface="Chalkboard"/>
                <a:cs typeface="Chalkboard"/>
              </a:rPr>
              <a:t>Poor design</a:t>
            </a:r>
            <a:r>
              <a:rPr lang="en-US" sz="2100" b="1" dirty="0" smtClean="0">
                <a:solidFill>
                  <a:srgbClr val="000000"/>
                </a:solidFill>
                <a:latin typeface="Chalkboard"/>
                <a:cs typeface="Chalkboard"/>
              </a:rPr>
              <a:t> both of the innovation itself and the mode of dissemination </a:t>
            </a:r>
            <a:endParaRPr lang="en-US" sz="2100" b="1" dirty="0">
              <a:solidFill>
                <a:srgbClr val="000000"/>
              </a:solidFill>
              <a:latin typeface="Chalkboard"/>
              <a:cs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subTnLst>
                                    <p:set>
                                      <p:cBhvr override="childStyle">
                                        <p:cTn dur="1" fill="hold" display="0" masterRel="nextClick" afterEffect="1"/>
                                        <p:tgtEl>
                                          <p:spTgt spid="3">
                                            <p:txEl>
                                              <p:pRg st="5" end="5"/>
                                            </p:txEl>
                                          </p:spTgt>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subTnLst>
                                    <p:set>
                                      <p:cBhvr override="childStyle">
                                        <p:cTn dur="1" fill="hold" display="0" masterRel="nextClick" afterEffect="1"/>
                                        <p:tgtEl>
                                          <p:spTgt spid="3">
                                            <p:txEl>
                                              <p:pRg st="6" end="6"/>
                                            </p:txEl>
                                          </p:spTgt>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subTnLst>
                                    <p:set>
                                      <p:cBhvr override="childStyle">
                                        <p:cTn dur="1" fill="hold" display="0" masterRel="nextClick" afterEffect="1"/>
                                        <p:tgtEl>
                                          <p:spTgt spid="3">
                                            <p:txEl>
                                              <p:pRg st="7" end="7"/>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206" y="173859"/>
            <a:ext cx="7048848" cy="5334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i="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Recommendations</a:t>
            </a:r>
            <a:endParaRPr lang="en-US" sz="3600" b="1" i="1" dirty="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955806" y="914400"/>
            <a:ext cx="8188194" cy="5943600"/>
          </a:xfrm>
        </p:spPr>
        <p:txBody>
          <a:bodyPr anchor="ctr">
            <a:normAutofit fontScale="85000" lnSpcReduction="20000"/>
          </a:bodyPr>
          <a:lstStyle/>
          <a:p>
            <a:pPr lvl="0"/>
            <a:r>
              <a:rPr lang="en-US" b="1" dirty="0" smtClean="0">
                <a:solidFill>
                  <a:srgbClr val="0000FF"/>
                </a:solidFill>
                <a:latin typeface="Chalkboard"/>
                <a:cs typeface="Chalkboard"/>
              </a:rPr>
              <a:t>Match</a:t>
            </a:r>
            <a:r>
              <a:rPr lang="en-US" b="1" dirty="0" smtClean="0">
                <a:solidFill>
                  <a:schemeClr val="tx1"/>
                </a:solidFill>
                <a:latin typeface="Chalkboard"/>
                <a:cs typeface="Chalkboard"/>
              </a:rPr>
              <a:t> the educational </a:t>
            </a:r>
            <a:r>
              <a:rPr lang="en-US" b="1" dirty="0" smtClean="0">
                <a:solidFill>
                  <a:srgbClr val="0000FF"/>
                </a:solidFill>
                <a:latin typeface="Chalkboard"/>
                <a:cs typeface="Chalkboard"/>
              </a:rPr>
              <a:t>innovation</a:t>
            </a:r>
            <a:r>
              <a:rPr lang="en-US" b="1" dirty="0" smtClean="0">
                <a:solidFill>
                  <a:schemeClr val="tx1"/>
                </a:solidFill>
                <a:latin typeface="Chalkboard"/>
                <a:cs typeface="Chalkboard"/>
              </a:rPr>
              <a:t> to the instructor’s </a:t>
            </a:r>
            <a:r>
              <a:rPr lang="en-US" b="1" dirty="0" smtClean="0">
                <a:solidFill>
                  <a:srgbClr val="0000FF"/>
                </a:solidFill>
                <a:latin typeface="Chalkboard"/>
                <a:cs typeface="Chalkboard"/>
              </a:rPr>
              <a:t>learning goals</a:t>
            </a:r>
          </a:p>
          <a:p>
            <a:pPr marL="82296" lvl="0" indent="0">
              <a:buNone/>
            </a:pPr>
            <a:endParaRPr lang="en-US" b="1" dirty="0" smtClean="0">
              <a:solidFill>
                <a:schemeClr val="tx1"/>
              </a:solidFill>
              <a:latin typeface="Chalkboard"/>
              <a:cs typeface="Chalkboard"/>
            </a:endParaRPr>
          </a:p>
          <a:p>
            <a:pPr lvl="0"/>
            <a:r>
              <a:rPr lang="en-US" b="1" dirty="0" smtClean="0">
                <a:solidFill>
                  <a:schemeClr val="tx1"/>
                </a:solidFill>
                <a:latin typeface="Chalkboard"/>
                <a:cs typeface="Chalkboard"/>
              </a:rPr>
              <a:t>Educational </a:t>
            </a:r>
            <a:r>
              <a:rPr lang="en-US" b="1" dirty="0" smtClean="0">
                <a:solidFill>
                  <a:srgbClr val="FF0000"/>
                </a:solidFill>
                <a:latin typeface="Chalkboard"/>
                <a:cs typeface="Chalkboard"/>
              </a:rPr>
              <a:t>innovations</a:t>
            </a:r>
            <a:r>
              <a:rPr lang="en-US" b="1" dirty="0" smtClean="0">
                <a:solidFill>
                  <a:schemeClr val="tx1"/>
                </a:solidFill>
                <a:latin typeface="Chalkboard"/>
                <a:cs typeface="Chalkboard"/>
              </a:rPr>
              <a:t> should be </a:t>
            </a:r>
            <a:r>
              <a:rPr lang="en-US" b="1" dirty="0" smtClean="0">
                <a:solidFill>
                  <a:srgbClr val="FF0000"/>
                </a:solidFill>
                <a:latin typeface="Chalkboard"/>
                <a:cs typeface="Chalkboard"/>
              </a:rPr>
              <a:t>flexible</a:t>
            </a:r>
            <a:r>
              <a:rPr lang="en-US" b="1" dirty="0" smtClean="0">
                <a:solidFill>
                  <a:schemeClr val="tx1"/>
                </a:solidFill>
                <a:latin typeface="Chalkboard"/>
                <a:cs typeface="Chalkboard"/>
              </a:rPr>
              <a:t> and able to be </a:t>
            </a:r>
            <a:r>
              <a:rPr lang="en-US" b="1" dirty="0" smtClean="0">
                <a:solidFill>
                  <a:srgbClr val="FF0000"/>
                </a:solidFill>
                <a:latin typeface="Chalkboard"/>
                <a:cs typeface="Chalkboard"/>
              </a:rPr>
              <a:t>adapted to local conditions</a:t>
            </a:r>
          </a:p>
          <a:p>
            <a:pPr marL="82296" lvl="0" indent="0">
              <a:buNone/>
            </a:pPr>
            <a:endParaRPr lang="en-US" b="1" dirty="0" smtClean="0">
              <a:solidFill>
                <a:schemeClr val="tx1"/>
              </a:solidFill>
              <a:latin typeface="Chalkboard"/>
              <a:cs typeface="Chalkboard"/>
            </a:endParaRPr>
          </a:p>
          <a:p>
            <a:pPr lvl="0"/>
            <a:r>
              <a:rPr lang="en-US" b="1" dirty="0" smtClean="0">
                <a:solidFill>
                  <a:schemeClr val="tx1"/>
                </a:solidFill>
                <a:latin typeface="Chalkboard"/>
                <a:cs typeface="Chalkboard"/>
              </a:rPr>
              <a:t>A means or </a:t>
            </a:r>
            <a:r>
              <a:rPr lang="en-US" b="1" dirty="0" smtClean="0">
                <a:solidFill>
                  <a:srgbClr val="008000"/>
                </a:solidFill>
                <a:latin typeface="Chalkboard"/>
                <a:cs typeface="Chalkboard"/>
              </a:rPr>
              <a:t>method</a:t>
            </a:r>
            <a:r>
              <a:rPr lang="en-US" b="1" dirty="0" smtClean="0">
                <a:solidFill>
                  <a:schemeClr val="tx1"/>
                </a:solidFill>
                <a:latin typeface="Chalkboard"/>
                <a:cs typeface="Chalkboard"/>
              </a:rPr>
              <a:t> should be provided to </a:t>
            </a:r>
            <a:r>
              <a:rPr lang="en-US" b="1" dirty="0" smtClean="0">
                <a:solidFill>
                  <a:srgbClr val="008000"/>
                </a:solidFill>
                <a:latin typeface="Chalkboard"/>
                <a:cs typeface="Chalkboard"/>
              </a:rPr>
              <a:t>experiment</a:t>
            </a:r>
            <a:r>
              <a:rPr lang="en-US" b="1" dirty="0" smtClean="0">
                <a:solidFill>
                  <a:schemeClr val="tx1"/>
                </a:solidFill>
                <a:latin typeface="Chalkboard"/>
                <a:cs typeface="Chalkboard"/>
              </a:rPr>
              <a:t> and </a:t>
            </a:r>
            <a:r>
              <a:rPr lang="en-US" b="1" dirty="0" smtClean="0">
                <a:solidFill>
                  <a:srgbClr val="008000"/>
                </a:solidFill>
                <a:latin typeface="Chalkboard"/>
                <a:cs typeface="Chalkboard"/>
              </a:rPr>
              <a:t>reflect on the results </a:t>
            </a:r>
            <a:r>
              <a:rPr lang="en-US" b="1" dirty="0" smtClean="0">
                <a:solidFill>
                  <a:schemeClr val="tx1"/>
                </a:solidFill>
                <a:latin typeface="Chalkboard"/>
                <a:cs typeface="Chalkboard"/>
              </a:rPr>
              <a:t>of applying any innovation</a:t>
            </a:r>
          </a:p>
          <a:p>
            <a:pPr marL="82296" lvl="0" indent="0">
              <a:buNone/>
            </a:pPr>
            <a:endParaRPr lang="en-US" b="1" dirty="0" smtClean="0">
              <a:solidFill>
                <a:schemeClr val="tx1"/>
              </a:solidFill>
              <a:latin typeface="Chalkboard"/>
              <a:cs typeface="Chalkboard"/>
            </a:endParaRPr>
          </a:p>
          <a:p>
            <a:pPr lvl="0"/>
            <a:r>
              <a:rPr lang="en-US" b="1" dirty="0" smtClean="0">
                <a:solidFill>
                  <a:schemeClr val="tx1"/>
                </a:solidFill>
                <a:latin typeface="Chalkboard"/>
                <a:cs typeface="Chalkboard"/>
              </a:rPr>
              <a:t>To support such reflection, </a:t>
            </a:r>
            <a:r>
              <a:rPr lang="en-US" b="1" dirty="0" smtClean="0">
                <a:solidFill>
                  <a:schemeClr val="accent2">
                    <a:lumMod val="50000"/>
                  </a:schemeClr>
                </a:solidFill>
                <a:latin typeface="Chalkboard"/>
                <a:cs typeface="Chalkboard"/>
              </a:rPr>
              <a:t>instructors should be provided with educational research</a:t>
            </a:r>
            <a:r>
              <a:rPr lang="en-US" b="1" dirty="0" smtClean="0">
                <a:solidFill>
                  <a:schemeClr val="tx1"/>
                </a:solidFill>
                <a:latin typeface="Chalkboard"/>
                <a:cs typeface="Chalkboard"/>
              </a:rPr>
              <a:t> and ideas as well as the finished product.</a:t>
            </a:r>
          </a:p>
          <a:p>
            <a:pPr marL="82296" lvl="0" indent="0">
              <a:buNone/>
            </a:pPr>
            <a:endParaRPr lang="en-US" b="1" dirty="0" smtClean="0">
              <a:solidFill>
                <a:schemeClr val="tx1"/>
              </a:solidFill>
              <a:latin typeface="Chalkboard"/>
              <a:cs typeface="Chalkboard"/>
            </a:endParaRPr>
          </a:p>
          <a:p>
            <a:pPr lvl="0"/>
            <a:r>
              <a:rPr lang="en-US" b="1" dirty="0" smtClean="0">
                <a:solidFill>
                  <a:srgbClr val="FF6600"/>
                </a:solidFill>
                <a:latin typeface="Chalkboard"/>
                <a:cs typeface="Chalkboard"/>
              </a:rPr>
              <a:t>Innovation</a:t>
            </a:r>
            <a:r>
              <a:rPr lang="en-US" b="1" dirty="0" smtClean="0">
                <a:solidFill>
                  <a:schemeClr val="tx1"/>
                </a:solidFill>
                <a:latin typeface="Chalkboard"/>
                <a:cs typeface="Chalkboard"/>
              </a:rPr>
              <a:t> must be </a:t>
            </a:r>
            <a:r>
              <a:rPr lang="en-US" b="1" dirty="0" smtClean="0">
                <a:solidFill>
                  <a:srgbClr val="FF6600"/>
                </a:solidFill>
                <a:latin typeface="Chalkboard"/>
                <a:cs typeface="Chalkboard"/>
              </a:rPr>
              <a:t>supported</a:t>
            </a:r>
            <a:r>
              <a:rPr lang="en-US" b="1" dirty="0" smtClean="0">
                <a:solidFill>
                  <a:schemeClr val="tx1"/>
                </a:solidFill>
                <a:latin typeface="Chalkboard"/>
                <a:cs typeface="Chalkboard"/>
              </a:rPr>
              <a:t>.</a:t>
            </a:r>
            <a:endParaRPr lang="en-US" b="1" dirty="0">
              <a:solidFill>
                <a:schemeClr val="tx1"/>
              </a:solidFill>
              <a:latin typeface="Chalkboard"/>
              <a:cs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childTnLst>
                                  <p:subTnLst>
                                    <p:set>
                                      <p:cBhvr override="childStyle">
                                        <p:cTn dur="1" fill="hold" display="0" masterRel="nextClick" afterEffect="1"/>
                                        <p:tgtEl>
                                          <p:spTgt spid="3">
                                            <p:txEl>
                                              <p:pRg st="6" end="6"/>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childTnLst>
                                  <p:subTnLst>
                                    <p:set>
                                      <p:cBhvr override="childStyle">
                                        <p:cTn dur="1" fill="hold" display="0" masterRel="nextClick" afterEffect="1"/>
                                        <p:tgtEl>
                                          <p:spTgt spid="3">
                                            <p:txEl>
                                              <p:pRg st="8" end="8"/>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112" y="200047"/>
            <a:ext cx="7319087"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The Learning/Dissemination Model </a:t>
            </a:r>
            <a:endParaRPr lang="en-US" sz="4000" b="1" i="1" dirty="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1034366" y="1524000"/>
            <a:ext cx="7804833" cy="4114800"/>
          </a:xfrm>
        </p:spPr>
        <p:txBody>
          <a:bodyPr/>
          <a:lstStyle/>
          <a:p>
            <a:pPr lvl="0"/>
            <a:r>
              <a:rPr lang="en-US" sz="3600" b="1" dirty="0" smtClean="0">
                <a:solidFill>
                  <a:srgbClr val="FF0000"/>
                </a:solidFill>
                <a:latin typeface="Chalkboard"/>
                <a:cs typeface="Chalkboard"/>
              </a:rPr>
              <a:t>Novelty generation</a:t>
            </a:r>
            <a:r>
              <a:rPr lang="en-US" sz="3600" b="1" dirty="0" smtClean="0">
                <a:solidFill>
                  <a:srgbClr val="000000"/>
                </a:solidFill>
                <a:latin typeface="Chalkboard"/>
                <a:cs typeface="Chalkboard"/>
              </a:rPr>
              <a:t>;</a:t>
            </a:r>
          </a:p>
          <a:p>
            <a:pPr lvl="0">
              <a:buNone/>
            </a:pPr>
            <a:endParaRPr lang="en-US" sz="3600" b="1" dirty="0" smtClean="0">
              <a:solidFill>
                <a:srgbClr val="000000"/>
              </a:solidFill>
              <a:latin typeface="Chalkboard"/>
              <a:cs typeface="Chalkboard"/>
            </a:endParaRPr>
          </a:p>
          <a:p>
            <a:pPr lvl="0"/>
            <a:r>
              <a:rPr lang="en-US" sz="3600" b="1" dirty="0" smtClean="0">
                <a:solidFill>
                  <a:srgbClr val="0000FF"/>
                </a:solidFill>
                <a:latin typeface="Chalkboard"/>
                <a:cs typeface="Chalkboard"/>
              </a:rPr>
              <a:t>Selection</a:t>
            </a:r>
            <a:r>
              <a:rPr lang="en-US" sz="3600" b="1" dirty="0" smtClean="0">
                <a:solidFill>
                  <a:srgbClr val="000000"/>
                </a:solidFill>
                <a:latin typeface="Chalkboard"/>
                <a:cs typeface="Chalkboard"/>
              </a:rPr>
              <a:t> of </a:t>
            </a:r>
            <a:r>
              <a:rPr lang="en-US" sz="3600" b="1" dirty="0" smtClean="0">
                <a:solidFill>
                  <a:srgbClr val="0000FF"/>
                </a:solidFill>
                <a:latin typeface="Chalkboard"/>
                <a:cs typeface="Chalkboard"/>
              </a:rPr>
              <a:t>Beneficial Novelties;</a:t>
            </a:r>
          </a:p>
          <a:p>
            <a:pPr lvl="0">
              <a:buNone/>
            </a:pPr>
            <a:endParaRPr lang="en-US" sz="3600" b="1" dirty="0" smtClean="0">
              <a:solidFill>
                <a:srgbClr val="000000"/>
              </a:solidFill>
              <a:latin typeface="Chalkboard"/>
              <a:cs typeface="Chalkboard"/>
            </a:endParaRPr>
          </a:p>
          <a:p>
            <a:pPr lvl="0"/>
            <a:r>
              <a:rPr lang="en-US" sz="3600" b="1" dirty="0" smtClean="0">
                <a:solidFill>
                  <a:srgbClr val="FF6600"/>
                </a:solidFill>
                <a:latin typeface="Chalkboard"/>
                <a:cs typeface="Chalkboard"/>
              </a:rPr>
              <a:t>Promulgation</a:t>
            </a:r>
            <a:r>
              <a:rPr lang="en-US" sz="3600" b="1" dirty="0" smtClean="0">
                <a:solidFill>
                  <a:srgbClr val="000000"/>
                </a:solidFill>
                <a:latin typeface="Chalkboard"/>
                <a:cs typeface="Chalkboard"/>
              </a:rPr>
              <a:t> and </a:t>
            </a:r>
            <a:r>
              <a:rPr lang="en-US" sz="3600" b="1" dirty="0" smtClean="0">
                <a:solidFill>
                  <a:srgbClr val="FF6600"/>
                </a:solidFill>
                <a:latin typeface="Chalkboard"/>
                <a:cs typeface="Chalkboard"/>
              </a:rPr>
              <a:t>Diffusion</a:t>
            </a:r>
            <a:r>
              <a:rPr lang="en-US" sz="3600" b="1" dirty="0" smtClean="0">
                <a:solidFill>
                  <a:srgbClr val="000000"/>
                </a:solidFill>
                <a:latin typeface="Chalkboard"/>
                <a:cs typeface="Chalkboard"/>
              </a:rPr>
              <a:t> of Novelties via a </a:t>
            </a:r>
            <a:r>
              <a:rPr lang="en-US" sz="3600" b="1" dirty="0" smtClean="0">
                <a:solidFill>
                  <a:srgbClr val="FF6600"/>
                </a:solidFill>
                <a:latin typeface="Chalkboard"/>
                <a:cs typeface="Chalkboard"/>
              </a:rPr>
              <a:t>Social Network</a:t>
            </a:r>
          </a:p>
          <a:p>
            <a:endParaRPr lang="en-US" dirty="0">
              <a:solidFill>
                <a:srgbClr val="000000"/>
              </a:solidFill>
            </a:endParaRPr>
          </a:p>
        </p:txBody>
      </p:sp>
      <p:sp>
        <p:nvSpPr>
          <p:cNvPr id="4" name="TextBox 3"/>
          <p:cNvSpPr txBox="1"/>
          <p:nvPr/>
        </p:nvSpPr>
        <p:spPr>
          <a:xfrm>
            <a:off x="1186765" y="5647166"/>
            <a:ext cx="7652434" cy="1107996"/>
          </a:xfrm>
          <a:prstGeom prst="rect">
            <a:avLst/>
          </a:prstGeom>
          <a:noFill/>
        </p:spPr>
        <p:txBody>
          <a:bodyPr wrap="square" rtlCol="0">
            <a:spAutoFit/>
          </a:bodyPr>
          <a:lstStyle/>
          <a:p>
            <a:pPr lvl="0"/>
            <a:r>
              <a:rPr lang="en-US" sz="1200" dirty="0" smtClean="0">
                <a:solidFill>
                  <a:srgbClr val="0D2070"/>
                </a:solidFill>
              </a:rPr>
              <a:t>B. </a:t>
            </a:r>
            <a:r>
              <a:rPr lang="en-US" sz="1200" dirty="0" err="1" smtClean="0">
                <a:solidFill>
                  <a:srgbClr val="0D2070"/>
                </a:solidFill>
              </a:rPr>
              <a:t>Douthwaite</a:t>
            </a:r>
            <a:r>
              <a:rPr lang="en-US" sz="1200" dirty="0" smtClean="0">
                <a:solidFill>
                  <a:srgbClr val="0D2070"/>
                </a:solidFill>
              </a:rPr>
              <a:t>, J.D.H. </a:t>
            </a:r>
            <a:r>
              <a:rPr lang="en-US" sz="1200" dirty="0" err="1" smtClean="0">
                <a:solidFill>
                  <a:srgbClr val="0D2070"/>
                </a:solidFill>
              </a:rPr>
              <a:t>Keatinge</a:t>
            </a:r>
            <a:r>
              <a:rPr lang="en-US" sz="1200" dirty="0" smtClean="0">
                <a:solidFill>
                  <a:srgbClr val="0D2070"/>
                </a:solidFill>
              </a:rPr>
              <a:t>, and J. Park, J.  “Learning selection: An evolutionary model for understanding, implementing and evaluating participatory technology development.” </a:t>
            </a:r>
            <a:r>
              <a:rPr lang="en-US" sz="1200" i="1" dirty="0" smtClean="0">
                <a:solidFill>
                  <a:srgbClr val="0D2070"/>
                </a:solidFill>
              </a:rPr>
              <a:t>Agricultural Systems</a:t>
            </a:r>
            <a:r>
              <a:rPr lang="en-US" sz="1200" dirty="0" smtClean="0">
                <a:solidFill>
                  <a:srgbClr val="0D2070"/>
                </a:solidFill>
              </a:rPr>
              <a:t>, Vol. 72, 2002, pp. 109-131.</a:t>
            </a:r>
          </a:p>
          <a:p>
            <a:pPr lvl="0"/>
            <a:endParaRPr lang="en-US" sz="1200" dirty="0" smtClean="0">
              <a:solidFill>
                <a:srgbClr val="0D2070"/>
              </a:solidFill>
            </a:endParaRPr>
          </a:p>
          <a:p>
            <a:r>
              <a:rPr lang="en-US" sz="1200" dirty="0" smtClean="0">
                <a:solidFill>
                  <a:srgbClr val="0D2070"/>
                </a:solidFill>
              </a:rPr>
              <a:t>K. </a:t>
            </a:r>
            <a:r>
              <a:rPr lang="en-US" sz="1200" dirty="0" err="1" smtClean="0">
                <a:solidFill>
                  <a:srgbClr val="0D2070"/>
                </a:solidFill>
              </a:rPr>
              <a:t>Sterelny</a:t>
            </a:r>
            <a:r>
              <a:rPr lang="en-US" sz="1200" dirty="0" smtClean="0">
                <a:solidFill>
                  <a:srgbClr val="0D2070"/>
                </a:solidFill>
              </a:rPr>
              <a:t>. “Memes revisited.” </a:t>
            </a:r>
            <a:r>
              <a:rPr lang="en-US" sz="1200" i="1" dirty="0" smtClean="0">
                <a:solidFill>
                  <a:srgbClr val="0D2070"/>
                </a:solidFill>
              </a:rPr>
              <a:t>British Journal of Philosophical Science</a:t>
            </a:r>
            <a:r>
              <a:rPr lang="en-US" sz="1200" dirty="0" smtClean="0">
                <a:solidFill>
                  <a:srgbClr val="0D2070"/>
                </a:solidFill>
              </a:rPr>
              <a:t>, Vol. 57, 2006, pp. 145-165.</a:t>
            </a:r>
          </a:p>
          <a:p>
            <a:pPr lvl="0"/>
            <a:endParaRPr lang="en-US" sz="900" dirty="0" smtClean="0"/>
          </a:p>
          <a:p>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993" y="158401"/>
            <a:ext cx="8057261" cy="70008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smtClean="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rPr>
              <a:t>System Components and Overall Design</a:t>
            </a:r>
            <a:endParaRPr lang="en-US" sz="3600" b="1" dirty="0">
              <a:ln w="11430"/>
              <a:solidFill>
                <a:schemeClr val="bg2">
                  <a:lumMod val="25000"/>
                </a:schemeClr>
              </a:solidFill>
              <a:effectLst>
                <a:outerShdw blurRad="50800" dist="39000" dir="5460000" algn="tl">
                  <a:srgbClr val="000000">
                    <a:alpha val="38000"/>
                  </a:srgbClr>
                </a:outerShdw>
              </a:effectLst>
              <a:latin typeface="Franklin Gothic Medium"/>
              <a:cs typeface="Franklin Gothic Medium"/>
            </a:endParaRPr>
          </a:p>
        </p:txBody>
      </p:sp>
      <p:sp>
        <p:nvSpPr>
          <p:cNvPr id="3" name="Content Placeholder 2"/>
          <p:cNvSpPr>
            <a:spLocks noGrp="1"/>
          </p:cNvSpPr>
          <p:nvPr>
            <p:ph idx="1"/>
          </p:nvPr>
        </p:nvSpPr>
        <p:spPr>
          <a:xfrm>
            <a:off x="1086740" y="1066800"/>
            <a:ext cx="8057260" cy="5791200"/>
          </a:xfrm>
        </p:spPr>
        <p:txBody>
          <a:bodyPr anchor="ctr">
            <a:normAutofit/>
          </a:bodyPr>
          <a:lstStyle/>
          <a:p>
            <a:pPr>
              <a:buFont typeface="Wingdings" charset="2"/>
              <a:buChar char="ü"/>
            </a:pPr>
            <a:r>
              <a:rPr lang="en-US" sz="2400" b="1" i="1" dirty="0" err="1" smtClean="0">
                <a:solidFill>
                  <a:srgbClr val="0000FF"/>
                </a:solidFill>
                <a:latin typeface="Arial"/>
                <a:cs typeface="Arial"/>
              </a:rPr>
              <a:t>EduMemes</a:t>
            </a:r>
            <a:r>
              <a:rPr lang="en-US" sz="2400" b="1" i="1" dirty="0" smtClean="0">
                <a:solidFill>
                  <a:srgbClr val="0000FF"/>
                </a:solidFill>
                <a:latin typeface="Arial"/>
                <a:cs typeface="Arial"/>
              </a:rPr>
              <a:t> Portal* </a:t>
            </a:r>
            <a:r>
              <a:rPr lang="en-US" sz="2400" b="1" dirty="0" smtClean="0">
                <a:latin typeface="Chalkboard"/>
                <a:cs typeface="Chalkboard"/>
              </a:rPr>
              <a:t>where learning and instruction applications will be stored; </a:t>
            </a:r>
          </a:p>
          <a:p>
            <a:pPr>
              <a:buNone/>
            </a:pPr>
            <a:endParaRPr lang="en-US" sz="2400" b="1" dirty="0" smtClean="0">
              <a:latin typeface="Chalkboard"/>
              <a:cs typeface="Chalkboard"/>
            </a:endParaRPr>
          </a:p>
          <a:p>
            <a:pPr>
              <a:buFont typeface="Wingdings" charset="2"/>
              <a:buChar char="ü"/>
            </a:pPr>
            <a:r>
              <a:rPr lang="en-US" sz="2400" b="1" i="1" dirty="0" smtClean="0">
                <a:solidFill>
                  <a:srgbClr val="FF0000"/>
                </a:solidFill>
                <a:latin typeface="Arial"/>
                <a:cs typeface="Arial"/>
              </a:rPr>
              <a:t>Instructional Decision Support System* </a:t>
            </a:r>
            <a:r>
              <a:rPr lang="en-US" sz="2400" b="1" dirty="0" smtClean="0">
                <a:latin typeface="Chalkboard"/>
                <a:cs typeface="Chalkboard"/>
              </a:rPr>
              <a:t>(IDSS) which provides instructional applications in context to faculty instructors; </a:t>
            </a:r>
          </a:p>
          <a:p>
            <a:pPr>
              <a:buNone/>
            </a:pPr>
            <a:endParaRPr lang="en-US" sz="2400" b="1" dirty="0" smtClean="0">
              <a:latin typeface="Chalkboard"/>
              <a:cs typeface="Chalkboard"/>
            </a:endParaRPr>
          </a:p>
          <a:p>
            <a:pPr>
              <a:buFont typeface="Wingdings" charset="2"/>
              <a:buChar char="ü"/>
            </a:pPr>
            <a:r>
              <a:rPr lang="en-US" sz="2400" b="1" i="1" dirty="0" smtClean="0">
                <a:solidFill>
                  <a:srgbClr val="FF6600"/>
                </a:solidFill>
                <a:latin typeface="Arial"/>
                <a:cs typeface="Arial"/>
              </a:rPr>
              <a:t>Guided Personalized Student Learning* </a:t>
            </a:r>
            <a:r>
              <a:rPr lang="en-US" sz="2400" b="1" dirty="0" smtClean="0">
                <a:latin typeface="Chalkboard"/>
                <a:cs typeface="Chalkboard"/>
              </a:rPr>
              <a:t>(</a:t>
            </a:r>
            <a:r>
              <a:rPr lang="en-US" sz="2400" b="1" dirty="0" err="1" smtClean="0">
                <a:latin typeface="Chalkboard"/>
                <a:cs typeface="Chalkboard"/>
              </a:rPr>
              <a:t>GPSLearning</a:t>
            </a:r>
            <a:r>
              <a:rPr lang="en-US" sz="2400" b="1" dirty="0" smtClean="0">
                <a:latin typeface="Chalkboard"/>
                <a:cs typeface="Chalkboard"/>
              </a:rPr>
              <a:t>) system which provides learning applications in context to students; </a:t>
            </a:r>
          </a:p>
          <a:p>
            <a:pPr>
              <a:buNone/>
            </a:pPr>
            <a:endParaRPr lang="en-US" sz="2400" b="1" dirty="0" smtClean="0">
              <a:latin typeface="Chalkboard"/>
              <a:cs typeface="Chalkboard"/>
            </a:endParaRPr>
          </a:p>
          <a:p>
            <a:pPr>
              <a:buFont typeface="Wingdings" charset="2"/>
              <a:buChar char="ü"/>
            </a:pPr>
            <a:r>
              <a:rPr lang="en-US" sz="2400" b="1" i="1" dirty="0" err="1" smtClean="0">
                <a:solidFill>
                  <a:srgbClr val="008000"/>
                </a:solidFill>
                <a:latin typeface="Arial"/>
                <a:cs typeface="Arial"/>
              </a:rPr>
              <a:t>SocraticNet</a:t>
            </a:r>
            <a:r>
              <a:rPr lang="en-US" sz="2400" b="1" dirty="0" smtClean="0">
                <a:latin typeface="Chalkboard"/>
                <a:cs typeface="Chalkboard"/>
              </a:rPr>
              <a:t>, a web-based social network facilitating academic communication between faculty and students. </a:t>
            </a:r>
            <a:endParaRPr lang="en-US" sz="2400" b="1" dirty="0">
              <a:latin typeface="Chalkboard"/>
              <a:cs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108" y="0"/>
            <a:ext cx="749808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accent2">
                    <a:lumMod val="50000"/>
                  </a:schemeClr>
                </a:solidFill>
                <a:effectLst>
                  <a:outerShdw blurRad="50800" dist="39000" dir="5460000" algn="tl">
                    <a:srgbClr val="000000">
                      <a:alpha val="38000"/>
                    </a:srgbClr>
                  </a:outerShdw>
                </a:effectLst>
              </a:rPr>
              <a:t>The Issues</a:t>
            </a:r>
            <a:endParaRPr lang="en-US" b="1" dirty="0">
              <a:ln w="11430"/>
              <a:solidFill>
                <a:schemeClr val="accent2">
                  <a:lumMod val="50000"/>
                </a:schemeClr>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91108" y="1231900"/>
            <a:ext cx="8152892" cy="5626100"/>
          </a:xfrm>
        </p:spPr>
        <p:txBody>
          <a:bodyPr/>
          <a:lstStyle/>
          <a:p>
            <a:r>
              <a:rPr lang="en-US" b="1" dirty="0" smtClean="0"/>
              <a:t>Student</a:t>
            </a:r>
          </a:p>
          <a:p>
            <a:pPr lvl="1"/>
            <a:r>
              <a:rPr lang="en-US" b="1" dirty="0" smtClean="0"/>
              <a:t>Current students have difficulty retaining critical information, knowledge and skill sets</a:t>
            </a:r>
          </a:p>
          <a:p>
            <a:pPr lvl="1"/>
            <a:endParaRPr lang="en-US" b="1" dirty="0" smtClean="0"/>
          </a:p>
          <a:p>
            <a:pPr lvl="1"/>
            <a:r>
              <a:rPr lang="en-US" b="1" dirty="0" smtClean="0"/>
              <a:t>Both horizontal (across courses) and vertical (across terms, years and sequences)</a:t>
            </a:r>
          </a:p>
          <a:p>
            <a:pPr lvl="1"/>
            <a:endParaRPr lang="en-US" b="1" dirty="0" smtClean="0"/>
          </a:p>
          <a:p>
            <a:pPr lvl="1"/>
            <a:r>
              <a:rPr lang="en-US" b="1" dirty="0" smtClean="0"/>
              <a:t>Require targeted review of specific materials </a:t>
            </a:r>
          </a:p>
          <a:p>
            <a:pPr lvl="1"/>
            <a:endParaRPr lang="en-US" b="1" dirty="0" smtClean="0"/>
          </a:p>
          <a:p>
            <a:pPr lvl="1"/>
            <a:r>
              <a:rPr lang="en-US" b="1" dirty="0" smtClean="0"/>
              <a:t>Different students require different reviews</a:t>
            </a:r>
            <a:endParaRPr lang="en-US" b="1" dirty="0"/>
          </a:p>
        </p:txBody>
      </p:sp>
    </p:spTree>
    <p:extLst>
      <p:ext uri="{BB962C8B-B14F-4D97-AF65-F5344CB8AC3E}">
        <p14:creationId xmlns:p14="http://schemas.microsoft.com/office/powerpoint/2010/main" val="139200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0"/>
            <a:ext cx="7498080" cy="8382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accent2">
                    <a:lumMod val="50000"/>
                  </a:schemeClr>
                </a:solidFill>
                <a:effectLst>
                  <a:outerShdw blurRad="50800" dist="39000" dir="5460000" algn="tl">
                    <a:srgbClr val="000000">
                      <a:alpha val="38000"/>
                    </a:srgbClr>
                  </a:outerShdw>
                </a:effectLst>
              </a:rPr>
              <a:t>Faculty Issues</a:t>
            </a:r>
            <a:endParaRPr lang="en-US" b="1" dirty="0">
              <a:ln w="11430"/>
              <a:solidFill>
                <a:schemeClr val="accent2">
                  <a:lumMod val="50000"/>
                </a:schemeClr>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78408" y="1003300"/>
            <a:ext cx="8165592" cy="5854700"/>
          </a:xfrm>
        </p:spPr>
        <p:txBody>
          <a:bodyPr>
            <a:normAutofit fontScale="85000" lnSpcReduction="20000"/>
          </a:bodyPr>
          <a:lstStyle/>
          <a:p>
            <a:r>
              <a:rPr lang="en-US" b="1" dirty="0" smtClean="0"/>
              <a:t>Student cognitive retention issues limit advancement – reviewing materials in a 10-week term reduces new coverage</a:t>
            </a:r>
          </a:p>
          <a:p>
            <a:endParaRPr lang="en-US" b="1" dirty="0" smtClean="0"/>
          </a:p>
          <a:p>
            <a:r>
              <a:rPr lang="en-US" b="1" dirty="0" smtClean="0"/>
              <a:t>Rate of knowledge development hampers adoption of new pedagogies</a:t>
            </a:r>
          </a:p>
          <a:p>
            <a:pPr lvl="1"/>
            <a:r>
              <a:rPr lang="en-US" b="1" dirty="0" smtClean="0"/>
              <a:t>Difficult enough to stay current in own field</a:t>
            </a:r>
          </a:p>
          <a:p>
            <a:pPr lvl="1"/>
            <a:r>
              <a:rPr lang="en-US" b="1" dirty="0" smtClean="0"/>
              <a:t>New ideas/techniques in education often not tried or adopted</a:t>
            </a:r>
          </a:p>
          <a:p>
            <a:pPr marL="402336" lvl="1" indent="0">
              <a:buNone/>
            </a:pPr>
            <a:endParaRPr lang="en-US" b="1" dirty="0" smtClean="0"/>
          </a:p>
          <a:p>
            <a:r>
              <a:rPr lang="en-US" b="1" dirty="0" smtClean="0"/>
              <a:t>Emphasis on scholarly productivity as means of advancement limits other activities</a:t>
            </a:r>
          </a:p>
          <a:p>
            <a:pPr marL="82296" indent="0">
              <a:buNone/>
            </a:pPr>
            <a:endParaRPr lang="en-US" b="1" dirty="0" smtClean="0"/>
          </a:p>
          <a:p>
            <a:r>
              <a:rPr lang="en-US" b="1" dirty="0" smtClean="0"/>
              <a:t>Student course evaluations poor approach to instructor evaluation</a:t>
            </a:r>
          </a:p>
          <a:p>
            <a:endParaRPr lang="en-US" dirty="0" smtClean="0"/>
          </a:p>
          <a:p>
            <a:endParaRPr lang="en-US" dirty="0"/>
          </a:p>
        </p:txBody>
      </p:sp>
    </p:spTree>
    <p:extLst>
      <p:ext uri="{BB962C8B-B14F-4D97-AF65-F5344CB8AC3E}">
        <p14:creationId xmlns:p14="http://schemas.microsoft.com/office/powerpoint/2010/main" val="323198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3338"/>
            <a:ext cx="7498080" cy="95726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835E01"/>
                </a:solidFill>
                <a:effectLst>
                  <a:outerShdw blurRad="50800" dist="39000" dir="5460000" algn="tl">
                    <a:srgbClr val="000000">
                      <a:alpha val="38000"/>
                    </a:srgbClr>
                  </a:outerShdw>
                </a:effectLst>
              </a:rPr>
              <a:t>Some Current Solutions</a:t>
            </a:r>
            <a:endParaRPr lang="en-US" b="1" dirty="0">
              <a:ln w="11430"/>
              <a:solidFill>
                <a:srgbClr val="835E01"/>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028700" y="1130300"/>
            <a:ext cx="8115300" cy="5727700"/>
          </a:xfrm>
        </p:spPr>
        <p:txBody>
          <a:bodyPr>
            <a:normAutofit lnSpcReduction="10000"/>
          </a:bodyPr>
          <a:lstStyle/>
          <a:p>
            <a:r>
              <a:rPr lang="en-US" b="1" dirty="0" smtClean="0"/>
              <a:t>Existing Web-based materials</a:t>
            </a:r>
          </a:p>
          <a:p>
            <a:endParaRPr lang="en-US" b="1" dirty="0"/>
          </a:p>
          <a:p>
            <a:r>
              <a:rPr lang="en-US" b="1" dirty="0" smtClean="0"/>
              <a:t>Advantages</a:t>
            </a:r>
          </a:p>
          <a:p>
            <a:pPr lvl="1"/>
            <a:r>
              <a:rPr lang="en-US" b="1" dirty="0" smtClean="0"/>
              <a:t>Already available</a:t>
            </a:r>
          </a:p>
          <a:p>
            <a:pPr lvl="1"/>
            <a:r>
              <a:rPr lang="en-US" b="1" dirty="0" smtClean="0"/>
              <a:t>Vast array of materials</a:t>
            </a:r>
          </a:p>
          <a:p>
            <a:pPr lvl="1"/>
            <a:endParaRPr lang="en-US" b="1" dirty="0"/>
          </a:p>
          <a:p>
            <a:r>
              <a:rPr lang="en-US" b="1" dirty="0" smtClean="0"/>
              <a:t>Disadvantages</a:t>
            </a:r>
          </a:p>
          <a:p>
            <a:pPr lvl="1"/>
            <a:r>
              <a:rPr lang="en-US" b="1" dirty="0" smtClean="0"/>
              <a:t>Not specific enough – often more materials than required</a:t>
            </a:r>
          </a:p>
          <a:p>
            <a:pPr lvl="1"/>
            <a:r>
              <a:rPr lang="en-US" b="1" dirty="0" smtClean="0"/>
              <a:t>Not necessarily validated</a:t>
            </a:r>
          </a:p>
          <a:p>
            <a:pPr lvl="1"/>
            <a:r>
              <a:rPr lang="en-US" b="1" dirty="0" smtClean="0"/>
              <a:t>Often not very sophisticated</a:t>
            </a:r>
          </a:p>
          <a:p>
            <a:pPr lvl="1"/>
            <a:r>
              <a:rPr lang="en-US" b="1" dirty="0" smtClean="0"/>
              <a:t>Out of context</a:t>
            </a:r>
          </a:p>
          <a:p>
            <a:pPr lvl="1"/>
            <a:endParaRPr lang="en-US" dirty="0" smtClean="0"/>
          </a:p>
        </p:txBody>
      </p:sp>
    </p:spTree>
    <p:extLst>
      <p:ext uri="{BB962C8B-B14F-4D97-AF65-F5344CB8AC3E}">
        <p14:creationId xmlns:p14="http://schemas.microsoft.com/office/powerpoint/2010/main" val="409975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72</TotalTime>
  <Words>1534</Words>
  <Application>Microsoft Office PowerPoint</Application>
  <PresentationFormat>On-screen Show (4:3)</PresentationFormat>
  <Paragraphs>226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Learning and Instructional Support Systems: Continuous Assessment in Context</vt:lpstr>
      <vt:lpstr>Problem: Failure to Change</vt:lpstr>
      <vt:lpstr>Reasons for Failure</vt:lpstr>
      <vt:lpstr>Recommendations</vt:lpstr>
      <vt:lpstr>The Learning/Dissemination Model </vt:lpstr>
      <vt:lpstr>System Components and Overall Design</vt:lpstr>
      <vt:lpstr>The Issues</vt:lpstr>
      <vt:lpstr>Faculty Issues</vt:lpstr>
      <vt:lpstr>Some Current Solutions</vt:lpstr>
      <vt:lpstr>Potential Solution</vt:lpstr>
      <vt:lpstr>What is an EduMeme?</vt:lpstr>
      <vt:lpstr>Goal:  The EduMemes Portal</vt:lpstr>
      <vt:lpstr>Evolutionary Model</vt:lpstr>
      <vt:lpstr>EduMemes Portal - Example</vt:lpstr>
      <vt:lpstr>Instructional Decision Support System (IDSS) </vt:lpstr>
      <vt:lpstr>PowerPoint Presentation</vt:lpstr>
      <vt:lpstr>PowerPoint Presentation</vt:lpstr>
      <vt:lpstr>PowerPoint Presentation</vt:lpstr>
      <vt:lpstr>GPS-Learning</vt:lpstr>
      <vt:lpstr>Initial Element – Place Learning into Context of Program – DSLP Transcript</vt:lpstr>
      <vt:lpstr>PowerPoint Presentation</vt:lpstr>
      <vt:lpstr>Data Mining</vt:lpstr>
      <vt:lpstr>SocraticNet</vt:lpstr>
      <vt:lpstr>Cloudworks</vt:lpstr>
      <vt:lpstr>SocraticNet</vt:lpstr>
      <vt:lpstr>PowerPoint Presentation</vt:lpstr>
    </vt:vector>
  </TitlesOfParts>
  <Company>Drexel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and Instructional Support Systems: Continuous Assessment in Context</dc:title>
  <dc:creator>Donald McEachron</dc:creator>
  <cp:lastModifiedBy>Snyder,Tracey</cp:lastModifiedBy>
  <cp:revision>12</cp:revision>
  <dcterms:created xsi:type="dcterms:W3CDTF">2014-09-04T13:22:35Z</dcterms:created>
  <dcterms:modified xsi:type="dcterms:W3CDTF">2015-12-03T13:47:07Z</dcterms:modified>
</cp:coreProperties>
</file>