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75" r:id="rId2"/>
    <p:sldId id="276" r:id="rId3"/>
    <p:sldId id="274" r:id="rId4"/>
    <p:sldId id="282" r:id="rId5"/>
    <p:sldId id="287" r:id="rId6"/>
    <p:sldId id="295" r:id="rId7"/>
    <p:sldId id="298" r:id="rId8"/>
    <p:sldId id="291" r:id="rId9"/>
    <p:sldId id="292" r:id="rId10"/>
    <p:sldId id="297" r:id="rId11"/>
    <p:sldId id="296" r:id="rId12"/>
    <p:sldId id="28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94660"/>
  </p:normalViewPr>
  <p:slideViewPr>
    <p:cSldViewPr>
      <p:cViewPr>
        <p:scale>
          <a:sx n="75" d="100"/>
          <a:sy n="75" d="100"/>
        </p:scale>
        <p:origin x="-330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A39243B-FFA1-4439-9C2D-381721849209}" type="datetimeFigureOut">
              <a:rPr lang="en-US"/>
              <a:pPr>
                <a:defRPr/>
              </a:pPr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933B19A-19CC-4213-8FDB-84D2EBFEAE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78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5D2CA9A-D12C-49D7-B7C4-BB7631C6311E}" type="datetimeFigureOut">
              <a:rPr lang="en-US"/>
              <a:pPr>
                <a:defRPr/>
              </a:pPr>
              <a:t>12/3/2015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ACC0341-CD8B-467C-8A0B-855DF5E4E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691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Personal, institutional and program.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CC0341-CD8B-467C-8A0B-855DF5E4EEF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6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19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20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" name="Freeform 21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" name="Freeform 22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1" name="Freeform 23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" name="Freeform 24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6" name="Freeform 25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41575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575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B16FF-7AE8-4878-A71C-25B80A831A52}" type="datetimeFigureOut">
              <a:rPr lang="en-US"/>
              <a:pPr>
                <a:defRPr/>
              </a:pPr>
              <a:t>12/3/2015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884A6-FD6B-44E6-9595-EB29EA4F8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04B5E-A4B5-4483-B57B-6350F0F0E0C1}" type="datetimeFigureOut">
              <a:rPr lang="en-US"/>
              <a:pPr>
                <a:defRPr/>
              </a:pPr>
              <a:t>12/3/2015</a:t>
            </a:fld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224E0-09B4-4DAE-949F-89718487B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13FF0-C9C4-40FF-BA20-0E0D530B76DB}" type="datetimeFigureOut">
              <a:rPr lang="en-US"/>
              <a:pPr>
                <a:defRPr/>
              </a:pPr>
              <a:t>12/3/2015</a:t>
            </a:fld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E3D86-499B-40C0-8B19-CBC1A7562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8C0EC-A413-4143-B3D9-D2B11930ADD4}" type="datetimeFigureOut">
              <a:rPr lang="en-US"/>
              <a:pPr>
                <a:defRPr/>
              </a:pPr>
              <a:t>12/3/2015</a:t>
            </a:fld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EAA46-1BAC-476F-9350-624C501356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7977F-8847-4543-89C1-75E51D81F77D}" type="datetimeFigureOut">
              <a:rPr lang="en-US"/>
              <a:pPr>
                <a:defRPr/>
              </a:pPr>
              <a:t>12/3/2015</a:t>
            </a:fld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B548C-346B-43B0-A012-E2C20E4E3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CEEAA-ADFB-4F90-BE97-C314F423FC4B}" type="datetimeFigureOut">
              <a:rPr lang="en-US"/>
              <a:pPr>
                <a:defRPr/>
              </a:pPr>
              <a:t>12/3/2015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8EC6C-AA63-49E8-9243-6C362D9C2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DD2DF-7AFA-44E0-921F-903D91293E13}" type="datetimeFigureOut">
              <a:rPr lang="en-US"/>
              <a:pPr>
                <a:defRPr/>
              </a:pPr>
              <a:t>12/3/2015</a:t>
            </a:fld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62D53-DBF5-471C-840F-9F98496474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C3823-DC2C-4D5D-B82D-1A083367DFA5}" type="datetimeFigureOut">
              <a:rPr lang="en-US"/>
              <a:pPr>
                <a:defRPr/>
              </a:pPr>
              <a:t>12/3/2015</a:t>
            </a:fld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A9FE4-F48F-4E08-AD27-3014CCFD7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7B86F-D30D-4172-A74E-AD44DBB60078}" type="datetimeFigureOut">
              <a:rPr lang="en-US"/>
              <a:pPr>
                <a:defRPr/>
              </a:pPr>
              <a:t>12/3/2015</a:t>
            </a:fld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7E891-864F-4F11-8FCB-F6AD425C8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1237E-EE09-44E4-9960-ED6DCE39887D}" type="datetimeFigureOut">
              <a:rPr lang="en-US"/>
              <a:pPr>
                <a:defRPr/>
              </a:pPr>
              <a:t>12/3/2015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2C809-38A9-4C52-AD1E-EC21DD3BC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2F226-C008-4FBC-A839-A82C1E3CD64E}" type="datetimeFigureOut">
              <a:rPr lang="en-US"/>
              <a:pPr>
                <a:defRPr/>
              </a:pPr>
              <a:t>12/3/2015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DC828-0598-4CBF-B7E2-B049913029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3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fld id="{41774586-525C-417A-84A6-E750C6639398}" type="datetimeFigureOut">
              <a:rPr lang="en-US"/>
              <a:pPr>
                <a:defRPr/>
              </a:pPr>
              <a:t>12/3/2015</a:t>
            </a:fld>
            <a:endParaRPr lang="en-US"/>
          </a:p>
        </p:txBody>
      </p:sp>
      <p:sp>
        <p:nvSpPr>
          <p:cNvPr id="41473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fld id="{568829D0-45DC-4914-A994-91DC7DA8EF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19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18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4725" name="Freeform 5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14726" name="Freeform 6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14727" name="Freeform 7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14728" name="Freeform 8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14729" name="Freeform 9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414730" name="Freeform 10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14723" name="Freeform 3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414731" name="Rectangle 1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47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40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d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df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learningoutcomeassessment.org/TFComponentSLOS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d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d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df"/><Relationship Id="rId1" Type="http://schemas.openxmlformats.org/officeDocument/2006/relationships/slideLayout" Target="../slideLayouts/slideLayout1.xml"/><Relationship Id="rId4" Type="http://schemas.openxmlformats.org/officeDocument/2006/relationships/hyperlink" Target="A%20Self-Assessment%20and%20Planning%20Tool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d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4999" y="1638299"/>
            <a:ext cx="7812809" cy="2081646"/>
          </a:xfrm>
        </p:spPr>
        <p:txBody>
          <a:bodyPr>
            <a:normAutofit/>
          </a:bodyPr>
          <a:lstStyle/>
          <a:p>
            <a:pPr algn="l"/>
            <a:r>
              <a:rPr lang="en-US" sz="53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5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b="1" dirty="0">
              <a:latin typeface="Myriad Pro"/>
              <a:cs typeface="Myriad Pro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816600"/>
            <a:ext cx="9144000" cy="1041400"/>
          </a:xfrm>
          <a:prstGeom prst="rect">
            <a:avLst/>
          </a:prstGeom>
          <a:gradFill flip="none" rotWithShape="1">
            <a:gsLst>
              <a:gs pos="0">
                <a:srgbClr val="217F38"/>
              </a:gs>
              <a:gs pos="100000">
                <a:srgbClr val="36B537"/>
              </a:gs>
            </a:gsLst>
            <a:lin ang="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WU LogoL_white.eps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00327" y="5901331"/>
            <a:ext cx="3090573" cy="81181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515398" y="6153090"/>
            <a:ext cx="3390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latin typeface="Myriad Pro"/>
                <a:cs typeface="Myriad Pro"/>
              </a:rPr>
              <a:t>1-877-967-5464   |   wilmu.edu</a:t>
            </a:r>
            <a:endParaRPr lang="en-US" sz="2000" dirty="0">
              <a:solidFill>
                <a:srgbClr val="FFFFFF"/>
              </a:solidFill>
              <a:latin typeface="Myriad Pro"/>
              <a:cs typeface="Myriad Pro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999" y="2123640"/>
            <a:ext cx="8187638" cy="162167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58588" y="7137"/>
            <a:ext cx="8525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Drexel University Annual Conference on Teaching &amp; Learning Assessment 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47244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Dr. Ed Guthrie</a:t>
            </a:r>
          </a:p>
          <a:p>
            <a:r>
              <a:rPr lang="en-US" b="1" dirty="0" smtClean="0"/>
              <a:t>Dr. Bonnie Kirkpatrick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629400" y="4895964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September, 2015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1233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2800" dirty="0" smtClean="0">
                <a:effectLst/>
              </a:rPr>
              <a:t>Outcomes </a:t>
            </a:r>
            <a:r>
              <a:rPr lang="en-US" sz="2800" dirty="0">
                <a:effectLst/>
              </a:rPr>
              <a:t>Assessment </a:t>
            </a:r>
            <a:r>
              <a:rPr lang="en-US" sz="2800" dirty="0" smtClean="0">
                <a:effectLst/>
              </a:rPr>
              <a:t>Plan Matric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838200"/>
            <a:ext cx="876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Step 4</a:t>
            </a:r>
            <a:r>
              <a:rPr lang="en-US" sz="2000" dirty="0"/>
              <a:t>- Use the curriculum map to complete the Outcome Assessment Plan Matrix</a:t>
            </a:r>
            <a:r>
              <a:rPr lang="en-US" sz="2000" dirty="0" smtClean="0"/>
              <a:t>.</a:t>
            </a:r>
          </a:p>
          <a:p>
            <a:pPr algn="ctr"/>
            <a:r>
              <a:rPr lang="en-US" sz="2000" dirty="0" smtClean="0"/>
              <a:t>Outcome Assessment Plan Matrix</a:t>
            </a:r>
            <a:endParaRPr 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986095"/>
              </p:ext>
            </p:extLst>
          </p:nvPr>
        </p:nvGraphicFramePr>
        <p:xfrm>
          <a:off x="228600" y="1855643"/>
          <a:ext cx="8686801" cy="40572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2212"/>
                <a:gridCol w="1385625"/>
                <a:gridCol w="1438917"/>
                <a:gridCol w="1172452"/>
                <a:gridCol w="1012573"/>
                <a:gridCol w="1332331"/>
                <a:gridCol w="852691"/>
              </a:tblGrid>
              <a:tr h="599941"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Program Mission: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928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Program Outcomes</a:t>
                      </a:r>
                      <a:br>
                        <a:rPr lang="en-US" sz="1200" b="1" dirty="0">
                          <a:effectLst/>
                        </a:rPr>
                      </a:br>
                      <a:r>
                        <a:rPr lang="en-US" sz="1200" b="1" dirty="0">
                          <a:effectLst/>
                        </a:rPr>
                        <a:t>(intended learning outcomes of the program)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Consider professional standards/licensing, certifications, program and  graduation competencies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Relevant Experiences </a:t>
                      </a:r>
                      <a:br>
                        <a:rPr lang="en-US" sz="1200" b="1" dirty="0">
                          <a:effectLst/>
                        </a:rPr>
                      </a:br>
                      <a:r>
                        <a:rPr lang="en-US" sz="1200" b="1" dirty="0">
                          <a:effectLst/>
                        </a:rPr>
                        <a:t>(courses, </a:t>
                      </a:r>
                      <a:r>
                        <a:rPr lang="en-US" sz="1200" b="1" dirty="0" err="1">
                          <a:effectLst/>
                        </a:rPr>
                        <a:t>practica</a:t>
                      </a:r>
                      <a:r>
                        <a:rPr lang="en-US" sz="1200" b="1" dirty="0">
                          <a:effectLst/>
                        </a:rPr>
                        <a:t>, internships, labs, etc. that support the outcome.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Activity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(project, presentation, paper, exam, etc.)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Measurement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(rubric, criteria, exam score, portfolio score, etc.)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Benchmark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Selected as an OA course (yes/no)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(For OA purposes, you do not need to collect data on every course)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If selected as an OA course, list assessment frequency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</a:tr>
              <a:tr h="2975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</a:tr>
              <a:tr h="2975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</a:tr>
              <a:tr h="2975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</a:tr>
              <a:tr h="2975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28600" y="594360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Step 5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-Determine which courses and activities will be used for the purpose of OA (you do not need to assess every course and every outcome at one time).</a:t>
            </a:r>
          </a:p>
        </p:txBody>
      </p:sp>
    </p:spTree>
    <p:extLst>
      <p:ext uri="{BB962C8B-B14F-4D97-AF65-F5344CB8AC3E}">
        <p14:creationId xmlns:p14="http://schemas.microsoft.com/office/powerpoint/2010/main" val="411878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92242"/>
            <a:ext cx="8229600" cy="1143000"/>
          </a:xfrm>
        </p:spPr>
        <p:txBody>
          <a:bodyPr/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19201"/>
            <a:ext cx="8572500" cy="1905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Step 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-Determine data collection process. Who, What, Where and </a:t>
            </a:r>
            <a:r>
              <a:rPr lang="en-US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Step 7</a:t>
            </a:r>
            <a:r>
              <a:rPr lang="en-US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Collect </a:t>
            </a:r>
            <a:r>
              <a:rPr lang="en-US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analyze the results</a:t>
            </a:r>
          </a:p>
          <a:p>
            <a:pPr marL="0" indent="0" algn="ctr">
              <a:buNone/>
            </a:pPr>
            <a:r>
              <a:rPr lang="en-US" b="1" dirty="0" smtClean="0"/>
              <a:t>Data Collection Template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886418"/>
              </p:ext>
            </p:extLst>
          </p:nvPr>
        </p:nvGraphicFramePr>
        <p:xfrm>
          <a:off x="228600" y="2895601"/>
          <a:ext cx="8686800" cy="39262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6106"/>
                <a:gridCol w="1065865"/>
                <a:gridCol w="1119158"/>
                <a:gridCol w="1225745"/>
                <a:gridCol w="1065865"/>
                <a:gridCol w="852692"/>
                <a:gridCol w="959279"/>
                <a:gridCol w="959279"/>
                <a:gridCol w="692811"/>
              </a:tblGrid>
              <a:tr h="1803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Selected OA course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Selected Activity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Selected form of measurement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Benchmark (target)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Assessment date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Summary of Results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Action-Based on the results, what changes will you make and when.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Stakeholders who need to be informed about the changes/who will be implementing the changes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Close the loop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What occurred as a result of the changes and how do you know?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</a:tr>
              <a:tr h="4826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</a:tr>
              <a:tr h="4100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</a:tr>
              <a:tr h="4100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</a:tr>
              <a:tr h="4100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</a:tr>
              <a:tr h="4100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86" marR="60586" marT="0" marB="0"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4648200"/>
            <a:ext cx="2314575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84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816600"/>
            <a:ext cx="9144000" cy="1041400"/>
          </a:xfrm>
          <a:prstGeom prst="rect">
            <a:avLst/>
          </a:prstGeom>
          <a:gradFill flip="none" rotWithShape="1">
            <a:gsLst>
              <a:gs pos="0">
                <a:srgbClr val="217F38"/>
              </a:gs>
              <a:gs pos="100000">
                <a:srgbClr val="36B537"/>
              </a:gs>
            </a:gsLst>
            <a:lin ang="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WU LogoL_white.eps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00327" y="5901331"/>
            <a:ext cx="3090573" cy="81181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515398" y="6153090"/>
            <a:ext cx="3390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latin typeface="Myriad Pro"/>
                <a:cs typeface="Myriad Pro"/>
              </a:rPr>
              <a:t>1-877-967-5464   |   wilmu.edu</a:t>
            </a:r>
            <a:endParaRPr lang="en-US" sz="2000" dirty="0">
              <a:solidFill>
                <a:srgbClr val="FFFFFF"/>
              </a:solidFill>
              <a:latin typeface="Myriad Pro"/>
              <a:cs typeface="Myriad Pr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51011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Where do you go from here?</a:t>
            </a:r>
            <a:endParaRPr lang="en-US" sz="4000" b="1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95387"/>
            <a:ext cx="7772400" cy="4216413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-</a:t>
            </a:r>
            <a:r>
              <a:rPr lang="en-US" sz="2800" dirty="0" smtClean="0"/>
              <a:t>Assess the needs of your institution/program </a:t>
            </a:r>
            <a:br>
              <a:rPr lang="en-US" sz="2800" dirty="0" smtClean="0"/>
            </a:br>
            <a:r>
              <a:rPr lang="en-US" sz="2800" dirty="0" smtClean="0"/>
              <a:t>-Start small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-Maintain modest </a:t>
            </a:r>
            <a:r>
              <a:rPr lang="en-US" sz="2800" dirty="0" smtClean="0"/>
              <a:t>goals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-Keep it manageable</a:t>
            </a:r>
            <a:br>
              <a:rPr lang="en-US" sz="2800" dirty="0"/>
            </a:br>
            <a:r>
              <a:rPr lang="en-US" sz="2800" dirty="0"/>
              <a:t>-Remind yourself that it is a process-and will continue to evolve over time</a:t>
            </a:r>
            <a:br>
              <a:rPr lang="en-US" sz="2800" dirty="0"/>
            </a:br>
            <a:r>
              <a:rPr lang="en-US" sz="2800" dirty="0"/>
              <a:t>-Plan your work and work your </a:t>
            </a:r>
            <a:r>
              <a:rPr lang="en-US" sz="2800" dirty="0" smtClean="0"/>
              <a:t>plan</a:t>
            </a:r>
            <a:br>
              <a:rPr lang="en-US" sz="2800" dirty="0" smtClean="0"/>
            </a:br>
            <a:r>
              <a:rPr lang="en-US" sz="2800" dirty="0" smtClean="0"/>
              <a:t>-Document your work</a:t>
            </a:r>
            <a:br>
              <a:rPr lang="en-US" sz="2800" dirty="0" smtClean="0"/>
            </a:br>
            <a:r>
              <a:rPr lang="en-US" sz="2800" dirty="0" smtClean="0"/>
              <a:t>-Exhaust your resources </a:t>
            </a:r>
            <a:br>
              <a:rPr lang="en-US" sz="2800" dirty="0" smtClean="0"/>
            </a:br>
            <a:r>
              <a:rPr lang="en-US" sz="3200" dirty="0" smtClean="0">
                <a:hlinkClick r:id="rId4"/>
              </a:rPr>
              <a:t>National Institute for Learning Outcomes Assessment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315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816600"/>
            <a:ext cx="9144000" cy="1041400"/>
          </a:xfrm>
          <a:prstGeom prst="rect">
            <a:avLst/>
          </a:prstGeom>
          <a:gradFill flip="none" rotWithShape="1">
            <a:gsLst>
              <a:gs pos="0">
                <a:srgbClr val="217F38"/>
              </a:gs>
              <a:gs pos="100000">
                <a:srgbClr val="36B537"/>
              </a:gs>
            </a:gsLst>
            <a:lin ang="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WU LogoL_white.eps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00327" y="5901331"/>
            <a:ext cx="3090573" cy="81181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515398" y="6153090"/>
            <a:ext cx="3390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latin typeface="Myriad Pro"/>
                <a:cs typeface="Myriad Pro"/>
              </a:rPr>
              <a:t>1-877-967-5464   |   wilmu.edu</a:t>
            </a:r>
            <a:endParaRPr lang="en-US" sz="2000" dirty="0">
              <a:solidFill>
                <a:srgbClr val="FFFFFF"/>
              </a:solidFill>
              <a:latin typeface="Myriad Pro"/>
              <a:cs typeface="Myriad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00299" y="152400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Myriad Pro"/>
              </a:rPr>
              <a:t>Session Objectives</a:t>
            </a:r>
            <a:endParaRPr lang="en-US" sz="2800" dirty="0">
              <a:latin typeface="Myriad Pr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0328" y="675620"/>
            <a:ext cx="8803341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/>
              <a:t>Discuss 7 key elements that can be used to assess the needs of your institution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/>
              <a:t>Identify the key elements in developing a plan for outcomes assessment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/>
              <a:t>Demonstrate a roadmap for developing a program or college level OA plan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/>
              <a:t> Assess the needs of your institution</a:t>
            </a:r>
          </a:p>
          <a:p>
            <a:r>
              <a:rPr lang="en-US" sz="2000" dirty="0" smtClean="0"/>
              <a:t> </a:t>
            </a:r>
          </a:p>
          <a:p>
            <a:r>
              <a:rPr lang="en-US" sz="2000" dirty="0" smtClean="0"/>
              <a:t>or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/>
              <a:t> Construct a sample plan 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/>
              <a:t>Discuss questions/concerns about the Assessment process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396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816600"/>
            <a:ext cx="9144000" cy="1041400"/>
          </a:xfrm>
          <a:prstGeom prst="rect">
            <a:avLst/>
          </a:prstGeom>
          <a:gradFill flip="none" rotWithShape="1">
            <a:gsLst>
              <a:gs pos="0">
                <a:srgbClr val="217F38"/>
              </a:gs>
              <a:gs pos="100000">
                <a:srgbClr val="36B537"/>
              </a:gs>
            </a:gsLst>
            <a:lin ang="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WU LogoL_white.eps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300327" y="5901331"/>
            <a:ext cx="3090573" cy="81181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515398" y="6153090"/>
            <a:ext cx="3390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latin typeface="Myriad Pro"/>
                <a:cs typeface="Myriad Pro"/>
              </a:rPr>
              <a:t>1-877-967-5464   |   wilmu.edu</a:t>
            </a:r>
            <a:endParaRPr lang="en-US" sz="2000" dirty="0">
              <a:solidFill>
                <a:srgbClr val="FFFFFF"/>
              </a:solidFill>
              <a:latin typeface="Myriad Pro"/>
              <a:cs typeface="Myriad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6096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Myriad Pro"/>
              </a:rPr>
              <a:t>Getting Started with Outcomes Assessment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542365" y="1755585"/>
            <a:ext cx="7696200" cy="1146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you don't know where you are going,</a:t>
            </a:r>
            <a:br>
              <a:rPr lang="en-US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i="1" dirty="0"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you might wind up</a:t>
            </a:r>
            <a:r>
              <a:rPr lang="en-US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someplace else."</a:t>
            </a:r>
            <a:br>
              <a:rPr lang="en-US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Yogi Berra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445543"/>
              </p:ext>
            </p:extLst>
          </p:nvPr>
        </p:nvGraphicFramePr>
        <p:xfrm>
          <a:off x="228600" y="3505201"/>
          <a:ext cx="8677471" cy="990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5727"/>
                <a:gridCol w="2363008"/>
                <a:gridCol w="2169368"/>
                <a:gridCol w="2169368"/>
              </a:tblGrid>
              <a:tr h="990599">
                <a:tc>
                  <a:txBody>
                    <a:bodyPr/>
                    <a:lstStyle/>
                    <a:p>
                      <a:r>
                        <a:rPr lang="en-US" dirty="0" smtClean="0"/>
                        <a:t>Where are we?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 are we going?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are we getting there?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do we know that we have arrived?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24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4999" y="1638299"/>
            <a:ext cx="7812809" cy="2081646"/>
          </a:xfrm>
        </p:spPr>
        <p:txBody>
          <a:bodyPr>
            <a:normAutofit/>
          </a:bodyPr>
          <a:lstStyle/>
          <a:p>
            <a:pPr algn="l"/>
            <a:r>
              <a:rPr lang="en-US" sz="53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5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b="1" dirty="0">
              <a:latin typeface="Myriad Pro"/>
              <a:cs typeface="Myriad Pro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816600"/>
            <a:ext cx="9144000" cy="1041400"/>
          </a:xfrm>
          <a:prstGeom prst="rect">
            <a:avLst/>
          </a:prstGeom>
          <a:gradFill flip="none" rotWithShape="1">
            <a:gsLst>
              <a:gs pos="0">
                <a:srgbClr val="217F38"/>
              </a:gs>
              <a:gs pos="100000">
                <a:srgbClr val="36B537"/>
              </a:gs>
            </a:gsLst>
            <a:lin ang="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WU LogoL_white.eps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00327" y="5901331"/>
            <a:ext cx="3090573" cy="81181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515398" y="6153090"/>
            <a:ext cx="3390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latin typeface="Myriad Pro"/>
                <a:cs typeface="Myriad Pro"/>
              </a:rPr>
              <a:t>1-877-967-5464   |   wilmu.edu</a:t>
            </a:r>
            <a:endParaRPr lang="en-US" sz="2000" dirty="0">
              <a:solidFill>
                <a:srgbClr val="FFFFFF"/>
              </a:solidFill>
              <a:latin typeface="Myriad Pro"/>
              <a:cs typeface="Myriad Pro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1" cy="5917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Institutions taking action to improve their assessment practices:  </a:t>
            </a:r>
            <a:endParaRPr lang="en-US" sz="2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 action="ppaction://hlinkfile"/>
              </a:rPr>
              <a:t>A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 action="ppaction://hlinkfile"/>
              </a:rPr>
              <a:t>Self-Assessment and Planning Tool  </a:t>
            </a:r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(Handout)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2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3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Fundamentals of Assessment</a:t>
            </a:r>
          </a:p>
          <a:p>
            <a:pPr marL="342900" indent="-3429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3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 at the Course Level</a:t>
            </a:r>
          </a:p>
          <a:p>
            <a:pPr marL="342900" indent="-3429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3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 Methods </a:t>
            </a:r>
          </a:p>
          <a:p>
            <a:pPr marL="342900" indent="-3429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3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Measures, Rubrics, and Tools for Assessing Student Learning Outcomes</a:t>
            </a:r>
          </a:p>
          <a:p>
            <a:pPr marL="342900" indent="-3429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3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Gathering Evidence</a:t>
            </a:r>
          </a:p>
          <a:p>
            <a:pPr marL="342900" indent="-3429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3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 at the Program/Department Level</a:t>
            </a:r>
          </a:p>
          <a:p>
            <a:pPr marL="342900" indent="-3429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3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 at the Institutional Level</a:t>
            </a:r>
            <a:endParaRPr lang="en-US" sz="23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8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1000"/>
    </mc:Choice>
    <mc:Fallback xmlns="">
      <p:transition spd="slow" advClick="0" advTm="21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650" y="1903791"/>
            <a:ext cx="8747420" cy="450477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Myriad Pro"/>
                <a:cs typeface="Myriad Pro"/>
              </a:rPr>
              <a:t/>
            </a:r>
            <a:br>
              <a:rPr lang="en-US" sz="3200" b="1" dirty="0">
                <a:latin typeface="Myriad Pro"/>
                <a:cs typeface="Myriad Pro"/>
              </a:rPr>
            </a:br>
            <a:r>
              <a:rPr lang="en-US" sz="3200" b="1" dirty="0" smtClean="0">
                <a:latin typeface="Myriad Pro"/>
                <a:cs typeface="Myriad Pro"/>
              </a:rPr>
              <a:t/>
            </a:r>
            <a:br>
              <a:rPr lang="en-US" sz="3200" b="1" dirty="0" smtClean="0">
                <a:latin typeface="Myriad Pro"/>
                <a:cs typeface="Myriad Pro"/>
              </a:rPr>
            </a:br>
            <a:endParaRPr lang="en-US" sz="3200" b="1" dirty="0">
              <a:latin typeface="Myriad Pro"/>
              <a:cs typeface="Myriad Pro"/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0" y="6857999"/>
            <a:ext cx="9144000" cy="45719"/>
          </a:xfrm>
          <a:prstGeom prst="rect">
            <a:avLst/>
          </a:prstGeom>
          <a:gradFill flip="none" rotWithShape="1">
            <a:gsLst>
              <a:gs pos="0">
                <a:srgbClr val="217F38"/>
              </a:gs>
              <a:gs pos="100000">
                <a:srgbClr val="36B537"/>
              </a:gs>
            </a:gsLst>
            <a:lin ang="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WU LogoL_white.eps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00327" y="5901331"/>
            <a:ext cx="3090573" cy="81181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515398" y="6153090"/>
            <a:ext cx="3390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latin typeface="Myriad Pro"/>
                <a:cs typeface="Myriad Pro"/>
              </a:rPr>
              <a:t>1-877-967-5464   |   wilmu.edu</a:t>
            </a:r>
            <a:endParaRPr lang="en-US" sz="2000" dirty="0">
              <a:solidFill>
                <a:srgbClr val="FFFFFF"/>
              </a:solidFill>
              <a:latin typeface="Myriad Pro"/>
              <a:cs typeface="Myriad Pro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0327" y="1293566"/>
            <a:ext cx="7863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400" b="1" dirty="0"/>
              <a:t>Identify the Gaps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2286233" y="1753699"/>
            <a:ext cx="38920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i="1" dirty="0"/>
              <a:t>Your gaps become your goals</a:t>
            </a:r>
          </a:p>
        </p:txBody>
      </p:sp>
      <p:sp>
        <p:nvSpPr>
          <p:cNvPr id="9" name="Rectangle 8"/>
          <p:cNvSpPr/>
          <p:nvPr/>
        </p:nvSpPr>
        <p:spPr>
          <a:xfrm>
            <a:off x="-1" y="0"/>
            <a:ext cx="9144000" cy="1297020"/>
          </a:xfrm>
          <a:prstGeom prst="rect">
            <a:avLst/>
          </a:prstGeom>
          <a:gradFill flip="none" rotWithShape="1">
            <a:gsLst>
              <a:gs pos="0">
                <a:srgbClr val="217F38"/>
              </a:gs>
              <a:gs pos="100000">
                <a:srgbClr val="36B537"/>
              </a:gs>
            </a:gsLst>
            <a:lin ang="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  <a:buClr>
                <a:srgbClr val="217F38"/>
              </a:buClr>
              <a:buSzPct val="125000"/>
            </a:pPr>
            <a:r>
              <a:rPr lang="en-US" sz="3600" b="1" i="1" dirty="0" smtClean="0">
                <a:solidFill>
                  <a:schemeClr val="bg1"/>
                </a:solidFill>
                <a:latin typeface="Myriad Pro"/>
                <a:cs typeface="Myriad Pro"/>
              </a:rPr>
              <a:t>So….. Now What?</a:t>
            </a:r>
          </a:p>
          <a:p>
            <a:pPr>
              <a:spcAft>
                <a:spcPts val="1200"/>
              </a:spcAft>
              <a:buClr>
                <a:srgbClr val="217F38"/>
              </a:buClr>
              <a:buSzPct val="125000"/>
            </a:pPr>
            <a:r>
              <a:rPr lang="en-US" sz="2800" b="1" i="1" dirty="0" smtClean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endParaRPr lang="en-US" sz="2400" b="1" i="1" dirty="0">
              <a:solidFill>
                <a:schemeClr val="bg1"/>
              </a:solidFill>
              <a:latin typeface="Myriad Pro"/>
              <a:cs typeface="Myriad Pro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312" y="2252537"/>
            <a:ext cx="90573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i="1" dirty="0" smtClean="0"/>
              <a:t>Match your goals with the appropriate  elements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79324" y="2895174"/>
            <a:ext cx="8985350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Fundamentals of Assessment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 at the Course Level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 Methods 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Measures, Rubrics, and Tools for Assessing Student Learning Outcomes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Gathering Evidence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 at the Program/Department Level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 at the Institutional Level</a:t>
            </a:r>
          </a:p>
        </p:txBody>
      </p:sp>
    </p:spTree>
    <p:extLst>
      <p:ext uri="{BB962C8B-B14F-4D97-AF65-F5344CB8AC3E}">
        <p14:creationId xmlns:p14="http://schemas.microsoft.com/office/powerpoint/2010/main" val="410545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Assessment Plan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5400"/>
            <a:ext cx="8458200" cy="5334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2817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Process/Communication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5791" y="1600200"/>
            <a:ext cx="3392418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95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44562"/>
          </a:xfrm>
        </p:spPr>
        <p:txBody>
          <a:bodyPr/>
          <a:lstStyle/>
          <a:p>
            <a:r>
              <a:rPr lang="en-US" sz="2800" dirty="0">
                <a:effectLst/>
              </a:rPr>
              <a:t>Template for Outcomes Assessment Planning at the Program Level</a:t>
            </a:r>
            <a:br>
              <a:rPr lang="en-US" sz="2800" dirty="0">
                <a:effectLst/>
              </a:rPr>
            </a:b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22709" y="9144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1-Map your </a:t>
            </a:r>
            <a:r>
              <a:rPr lang="en-US" dirty="0" smtClean="0"/>
              <a:t>curriculum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5334000"/>
            <a:ext cx="88047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Student learning </a:t>
            </a:r>
            <a:r>
              <a:rPr lang="en-US" sz="1400" i="1" dirty="0"/>
              <a:t>outcomes</a:t>
            </a:r>
            <a:r>
              <a:rPr lang="en-US" sz="1400" dirty="0"/>
              <a:t>, should derive from the </a:t>
            </a:r>
            <a:r>
              <a:rPr lang="en-US" sz="1400" i="1" dirty="0"/>
              <a:t>objectives</a:t>
            </a:r>
            <a:r>
              <a:rPr lang="en-US" sz="1400" dirty="0"/>
              <a:t> which flow from the </a:t>
            </a:r>
            <a:r>
              <a:rPr lang="en-US" sz="1400" i="1" dirty="0"/>
              <a:t>goals</a:t>
            </a:r>
            <a:r>
              <a:rPr lang="en-US" sz="1400" dirty="0"/>
              <a:t> and </a:t>
            </a:r>
            <a:r>
              <a:rPr lang="en-US" sz="1400" i="1" dirty="0"/>
              <a:t>mission</a:t>
            </a:r>
            <a:r>
              <a:rPr lang="en-US" sz="1400" dirty="0"/>
              <a:t> of the program.  An </a:t>
            </a:r>
            <a:r>
              <a:rPr lang="en-US" sz="1400" i="1" dirty="0"/>
              <a:t>Assessment Plan</a:t>
            </a:r>
            <a:r>
              <a:rPr lang="en-US" sz="1400" dirty="0"/>
              <a:t> includes all these components and focuses </a:t>
            </a:r>
            <a:r>
              <a:rPr lang="en-US" sz="1400" dirty="0" smtClean="0"/>
              <a:t>on </a:t>
            </a:r>
            <a:r>
              <a:rPr lang="en-US" sz="1400" dirty="0"/>
              <a:t>the assessment of each learning outcome and how the evaluation of the results of the assessment are used for program improvement. </a:t>
            </a:r>
            <a:endParaRPr lang="en-US" sz="1400" dirty="0" smtClean="0"/>
          </a:p>
          <a:p>
            <a:r>
              <a:rPr lang="en-US" sz="1400" dirty="0" smtClean="0"/>
              <a:t>Source</a:t>
            </a:r>
            <a:r>
              <a:rPr lang="en-US" sz="1400" dirty="0"/>
              <a:t>: </a:t>
            </a:r>
            <a:r>
              <a:rPr lang="en-US" sz="1400" dirty="0" smtClean="0"/>
              <a:t>assessment.uconn.edu/primer/components.html </a:t>
            </a:r>
            <a:endParaRPr lang="en-US" sz="1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3821396"/>
              </p:ext>
            </p:extLst>
          </p:nvPr>
        </p:nvGraphicFramePr>
        <p:xfrm>
          <a:off x="304800" y="1676401"/>
          <a:ext cx="8534399" cy="35419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7059"/>
                <a:gridCol w="1888084"/>
                <a:gridCol w="2301101"/>
                <a:gridCol w="2773123"/>
                <a:gridCol w="215032"/>
              </a:tblGrid>
              <a:tr h="533399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Mission: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71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Course Description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Course Goals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(Where do we want to go)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Course Learning Objectives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(How are we getting there?)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Course Learning Outcomes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(How do we know that we have arrived?)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785" marR="81785" marT="40892" marB="40892"/>
                </a:tc>
              </a:tr>
              <a:tr h="3271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785" marR="81785" marT="40892" marB="40892"/>
                </a:tc>
              </a:tr>
              <a:tr h="3271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785" marR="81785" marT="40892" marB="40892"/>
                </a:tc>
              </a:tr>
              <a:tr h="3271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785" marR="81785" marT="40892" marB="40892"/>
                </a:tc>
              </a:tr>
              <a:tr h="3271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785" marR="81785" marT="40892" marB="40892"/>
                </a:tc>
              </a:tr>
              <a:tr h="3271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785" marR="81785" marT="40892" marB="40892"/>
                </a:tc>
              </a:tr>
              <a:tr h="3271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785" marR="81785" marT="40892" marB="40892"/>
                </a:tc>
              </a:tr>
              <a:tr h="3271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785" marR="81785" marT="40892" marB="40892"/>
                </a:tc>
              </a:tr>
              <a:tr h="3271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1785" marR="81785" marT="40892" marB="4089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329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ffectLst/>
              </a:rPr>
              <a:t>Template for Outcomes Assessment Planning at the Program Level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143000"/>
            <a:ext cx="8763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Step 2- </a:t>
            </a:r>
            <a:r>
              <a:rPr lang="en-US" sz="2000" dirty="0" smtClean="0"/>
              <a:t>Check </a:t>
            </a:r>
            <a:r>
              <a:rPr lang="en-US" sz="2000" dirty="0"/>
              <a:t>for alignment between the course description, the learning </a:t>
            </a:r>
            <a:r>
              <a:rPr lang="en-US" sz="2000" dirty="0" smtClean="0"/>
              <a:t>objectives, the </a:t>
            </a:r>
            <a:r>
              <a:rPr lang="en-US" sz="2000" dirty="0"/>
              <a:t>learning </a:t>
            </a:r>
            <a:r>
              <a:rPr lang="en-US" sz="2000" dirty="0" smtClean="0"/>
              <a:t>outcomes and the measurement tool. </a:t>
            </a:r>
            <a:r>
              <a:rPr lang="en-US" sz="2000" dirty="0"/>
              <a:t>Revise if needed</a:t>
            </a:r>
            <a:r>
              <a:rPr lang="en-US" sz="2000" dirty="0" smtClean="0"/>
              <a:t>.  </a:t>
            </a:r>
          </a:p>
          <a:p>
            <a:endParaRPr lang="en-US" sz="2000" dirty="0"/>
          </a:p>
          <a:p>
            <a:r>
              <a:rPr lang="en-US" sz="2000" b="1" dirty="0"/>
              <a:t>Step </a:t>
            </a:r>
            <a:r>
              <a:rPr lang="en-US" sz="2000" b="1" dirty="0" smtClean="0"/>
              <a:t>3- </a:t>
            </a:r>
            <a:r>
              <a:rPr lang="en-US" sz="2000" dirty="0" smtClean="0"/>
              <a:t>Review </a:t>
            </a:r>
            <a:r>
              <a:rPr lang="en-US" sz="2000" dirty="0"/>
              <a:t>your learning objectives and your outcomes.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Ensure that your outcomes are written in measureable terms.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Ensure that your learning outcomes include/align with professional standards/licensing, certifications and program competencies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834535"/>
              </p:ext>
            </p:extLst>
          </p:nvPr>
        </p:nvGraphicFramePr>
        <p:xfrm>
          <a:off x="228599" y="3962400"/>
          <a:ext cx="8763000" cy="2362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3409"/>
                <a:gridCol w="1938658"/>
                <a:gridCol w="2362738"/>
                <a:gridCol w="2847403"/>
                <a:gridCol w="220792"/>
              </a:tblGrid>
              <a:tr h="442099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Mission: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20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Course Description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Course Goals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(Where do we want to go)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Course Learning Objectives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(How are we getting there?)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Course Learning Outcomes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(How do we know that we have arrived?)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785" marR="81785" marT="40892" marB="40892"/>
                </a:tc>
              </a:tr>
              <a:tr h="3695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785" marR="81785" marT="40892" marB="40892"/>
                </a:tc>
              </a:tr>
              <a:tr h="3695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785" marR="81785" marT="40892" marB="40892"/>
                </a:tc>
              </a:tr>
              <a:tr h="3695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785" marR="81785" marT="40892" marB="40892"/>
                </a:tc>
              </a:tr>
              <a:tr h="3695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9" marR="61339" marT="0" marB="0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1785" marR="81785" marT="40892" marB="40892"/>
                </a:tc>
              </a:tr>
            </a:tbl>
          </a:graphicData>
        </a:graphic>
      </p:graphicFrame>
      <p:sp>
        <p:nvSpPr>
          <p:cNvPr id="4" name="Left-Right Arrow 3"/>
          <p:cNvSpPr/>
          <p:nvPr/>
        </p:nvSpPr>
        <p:spPr bwMode="auto">
          <a:xfrm>
            <a:off x="1220804" y="4876800"/>
            <a:ext cx="7467600" cy="533400"/>
          </a:xfrm>
          <a:prstGeom prst="leftRightArrow">
            <a:avLst/>
          </a:prstGeom>
          <a:solidFill>
            <a:schemeClr val="tx2">
              <a:lumMod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5410200"/>
            <a:ext cx="2590800" cy="762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67200" y="4960657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Alignment?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05600" y="6035457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Measureable?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08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</p:bld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MentoringPrgInterpComm</Template>
  <TotalTime>1417</TotalTime>
  <Words>636</Words>
  <Application>Microsoft Office PowerPoint</Application>
  <PresentationFormat>On-screen Show (4:3)</PresentationFormat>
  <Paragraphs>266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Stream</vt:lpstr>
      <vt:lpstr>  </vt:lpstr>
      <vt:lpstr>PowerPoint Presentation</vt:lpstr>
      <vt:lpstr>PowerPoint Presentation</vt:lpstr>
      <vt:lpstr>  </vt:lpstr>
      <vt:lpstr>  </vt:lpstr>
      <vt:lpstr>Outcomes Assessment Plan</vt:lpstr>
      <vt:lpstr>Process/Communication</vt:lpstr>
      <vt:lpstr>Template for Outcomes Assessment Planning at the Program Level </vt:lpstr>
      <vt:lpstr>Template for Outcomes Assessment Planning at the Program Level </vt:lpstr>
      <vt:lpstr>Outcomes Assessment Plan Matric </vt:lpstr>
      <vt:lpstr>Data Collection</vt:lpstr>
      <vt:lpstr>-Assess the needs of your institution/program  -Start small -Maintain modest goals -Keep it manageable -Remind yourself that it is a process-and will continue to evolve over time -Plan your work and work your plan -Document your work -Exhaust your resources  National Institute for Learning Outcomes Assessment </vt:lpstr>
    </vt:vector>
  </TitlesOfParts>
  <Company>Wilmington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Outcomes Assessment, The College of Technology and The Yellow Brick Road</dc:title>
  <dc:creator>sysprep</dc:creator>
  <cp:lastModifiedBy>Snyder,Tracey</cp:lastModifiedBy>
  <cp:revision>73</cp:revision>
  <dcterms:created xsi:type="dcterms:W3CDTF">2009-11-05T15:46:55Z</dcterms:created>
  <dcterms:modified xsi:type="dcterms:W3CDTF">2015-12-03T13:05:51Z</dcterms:modified>
</cp:coreProperties>
</file>