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81" r:id="rId6"/>
    <p:sldId id="259" r:id="rId7"/>
    <p:sldId id="262" r:id="rId8"/>
    <p:sldId id="263" r:id="rId9"/>
    <p:sldId id="273" r:id="rId10"/>
    <p:sldId id="264" r:id="rId11"/>
    <p:sldId id="276" r:id="rId12"/>
    <p:sldId id="265" r:id="rId13"/>
    <p:sldId id="268" r:id="rId14"/>
    <p:sldId id="269" r:id="rId15"/>
    <p:sldId id="282" r:id="rId16"/>
    <p:sldId id="266" r:id="rId17"/>
    <p:sldId id="274" r:id="rId18"/>
    <p:sldId id="267" r:id="rId19"/>
    <p:sldId id="278" r:id="rId20"/>
    <p:sldId id="283" r:id="rId21"/>
    <p:sldId id="271" r:id="rId22"/>
    <p:sldId id="284" r:id="rId23"/>
    <p:sldId id="275" r:id="rId24"/>
    <p:sldId id="279" r:id="rId25"/>
    <p:sldId id="272" r:id="rId26"/>
    <p:sldId id="277" r:id="rId27"/>
    <p:sldId id="270" r:id="rId28"/>
    <p:sldId id="280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7" autoAdjust="0"/>
    <p:restoredTop sz="89679" autoAdjust="0"/>
  </p:normalViewPr>
  <p:slideViewPr>
    <p:cSldViewPr snapToGrid="0" snapToObjects="1">
      <p:cViewPr>
        <p:scale>
          <a:sx n="100" d="100"/>
          <a:sy n="100" d="100"/>
        </p:scale>
        <p:origin x="-120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A348-BB45-8145-8CC3-F66C868FC51A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9A0E-9722-2B4A-A106-D28BFB45D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9A0E-9722-2B4A-A106-D28BFB45D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9A0E-9722-2B4A-A106-D28BFB45D1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9A0E-9722-2B4A-A106-D28BFB45D1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9A0E-9722-2B4A-A106-D28BFB45D1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6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F60A-E539-084A-B701-48356FB05D2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21E3-D1A3-4540-8FD2-FB399A0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www.mindmapinspiration.com/wp-content/uploads/2011/08/Open-Mind.jpg&amp;imgrefurl=http://www.mindmapinspiration.com/open-mind/&amp;h=837&amp;w=1100&amp;tbnid=CDvOqCwElJx_CM:&amp;zoom=1&amp;docid=P4SGbQmOOISJ4M&amp;ei=Yt0BVKqAKcityATq1YHgDA&amp;tbm=isch&amp;client=firefox-a&amp;ved=0CDMQMygAMAA&amp;iact=rc&amp;uact=3&amp;dur=1219&amp;page=1&amp;start=0&amp;ndsp=1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source=images&amp;cd=&amp;docid=KRZOUkQBTpxs2M&amp;tbnid=2SXKk8aOufhtwM:&amp;ved=0CAgQjRw&amp;url=http://loopele.com/words-of-motivation/&amp;ei=7ff9U6e0IY-YyASuz4GwAQ&amp;psig=AFQjCNFvTL3nc3bUN_hwxGIt14ukyOPGCA&amp;ust=1409239405599348" TargetMode="Externa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unes.apple.com/us/app/reisman-diagnostic-creativity/id416033397?mt=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772400" cy="257175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Assessing Your Creativity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/>
          </a:bodyPr>
          <a:lstStyle/>
          <a:p>
            <a:r>
              <a:rPr lang="en-US" b="1" dirty="0" smtClean="0"/>
              <a:t>Fredricka </a:t>
            </a:r>
            <a:r>
              <a:rPr lang="en-US" b="1" dirty="0" smtClean="0"/>
              <a:t>Reisman</a:t>
            </a:r>
          </a:p>
          <a:p>
            <a:r>
              <a:rPr lang="en-US" b="1" dirty="0" smtClean="0"/>
              <a:t>Larry Keiser</a:t>
            </a:r>
          </a:p>
          <a:p>
            <a:r>
              <a:rPr lang="en-US" b="1" dirty="0" err="1" smtClean="0"/>
              <a:t>Obinna</a:t>
            </a:r>
            <a:r>
              <a:rPr lang="en-US" b="1" dirty="0" smtClean="0"/>
              <a:t> </a:t>
            </a:r>
            <a:r>
              <a:rPr lang="en-US" b="1" dirty="0" err="1" smtClean="0"/>
              <a:t>Otti</a:t>
            </a:r>
            <a:endParaRPr lang="en-US" b="1" dirty="0" smtClean="0"/>
          </a:p>
          <a:p>
            <a:endParaRPr lang="en-US" b="1" dirty="0"/>
          </a:p>
          <a:p>
            <a:pPr algn="l"/>
            <a:r>
              <a:rPr lang="en-US" b="1" dirty="0" smtClean="0"/>
              <a:t>©Slides Fredricka Reisman 9-1-2014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49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</a:rPr>
              <a:t>Practice Flexibility</a:t>
            </a:r>
            <a:endParaRPr lang="en-US" sz="7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Generates </a:t>
            </a:r>
            <a:r>
              <a:rPr lang="en-US" sz="6000" dirty="0"/>
              <a:t>many categories of ideas, involves </a:t>
            </a:r>
            <a:r>
              <a:rPr lang="en-US" sz="6000" dirty="0" smtClean="0"/>
              <a:t>the ability </a:t>
            </a:r>
            <a:r>
              <a:rPr lang="en-US" sz="6000" dirty="0"/>
              <a:t>to switch from one perspective to </a:t>
            </a:r>
            <a:r>
              <a:rPr lang="en-US" sz="6000" dirty="0" smtClean="0"/>
              <a:t>another</a:t>
            </a:r>
          </a:p>
          <a:p>
            <a:pPr marL="0" indent="0">
              <a:buNone/>
            </a:pPr>
            <a:r>
              <a:rPr lang="en-US" sz="4000" dirty="0" smtClean="0"/>
              <a:t>ex</a:t>
            </a:r>
            <a:r>
              <a:rPr lang="en-US" sz="4000" dirty="0" smtClean="0"/>
              <a:t>: Avoid  generating letters of alphabet ( </a:t>
            </a:r>
            <a:r>
              <a:rPr lang="en-US" sz="4000" dirty="0" err="1" smtClean="0"/>
              <a:t>eg</a:t>
            </a:r>
            <a:r>
              <a:rPr lang="en-US" sz="4000" dirty="0" smtClean="0"/>
              <a:t>., A B D E,…) on TTCT parallel lines task.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769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dirty="0"/>
              <a:t>How are they alike” enhances </a:t>
            </a:r>
            <a:r>
              <a:rPr lang="en-US" b="1" dirty="0"/>
              <a:t>flexibility</a:t>
            </a:r>
            <a:r>
              <a:rPr lang="en-US" dirty="0"/>
              <a:t>, generating many categories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" t="-14002" r="-582085" b="-242377"/>
          <a:stretch/>
        </p:blipFill>
        <p:spPr>
          <a:xfrm>
            <a:off x="408161" y="21209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1" y="2540001"/>
            <a:ext cx="1778984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1" y="3594098"/>
            <a:ext cx="1270000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1" y="4508499"/>
            <a:ext cx="1198845" cy="800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88" y="5016499"/>
            <a:ext cx="1498673" cy="901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8652" y="3244334"/>
            <a:ext cx="1648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428509" flipH="1">
            <a:off x="6641347" y="3126560"/>
            <a:ext cx="1779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water</a:t>
            </a:r>
            <a:r>
              <a:rPr lang="en-US" dirty="0" smtClean="0"/>
              <a:t>,</a:t>
            </a:r>
          </a:p>
          <a:p>
            <a:endParaRPr lang="en-US" sz="3200" dirty="0"/>
          </a:p>
          <a:p>
            <a:r>
              <a:rPr lang="en-US" sz="3200" dirty="0" smtClean="0"/>
              <a:t>air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902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Lucida Blackletter"/>
              </a:rPr>
              <a:t>Elaboration</a:t>
            </a:r>
            <a:endParaRPr lang="en-US" sz="8000" b="1" dirty="0">
              <a:latin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008000"/>
                </a:solidFill>
              </a:rPr>
              <a:t>Adding detail to  	writing or drawing</a:t>
            </a:r>
            <a:endParaRPr lang="en-US" sz="7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</a:t>
            </a:r>
            <a:r>
              <a:rPr lang="en-US" dirty="0" smtClean="0"/>
              <a:t> </a:t>
            </a:r>
            <a:r>
              <a:rPr lang="en-US" b="1" dirty="0" smtClean="0"/>
              <a:t>Elaboration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331" r="-8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619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Aid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8431" b="28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252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Elaboration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24854" r="-248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42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BlairMdITC TT Medium"/>
              </a:rPr>
              <a:t/>
            </a:r>
            <a:br>
              <a:rPr lang="en-US" sz="6000" dirty="0" smtClean="0">
                <a:latin typeface="BlairMdITC TT Medium"/>
              </a:rPr>
            </a:br>
            <a:r>
              <a:rPr lang="en-US" sz="6000" b="1" dirty="0" smtClean="0">
                <a:latin typeface="BlairMdITC TT Medium"/>
              </a:rPr>
              <a:t>Tolerates </a:t>
            </a:r>
            <a:r>
              <a:rPr lang="en-US" sz="6000" b="1" dirty="0" smtClean="0">
                <a:latin typeface="BlairMdITC TT Medium"/>
              </a:rPr>
              <a:t>Ambiguity</a:t>
            </a:r>
            <a:endParaRPr lang="en-US" sz="6000" b="1" dirty="0">
              <a:latin typeface="BlairMdITC TT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Comfortable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with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unknown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2603500"/>
            <a:ext cx="4114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Resistance to Premature Closure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keep </a:t>
            </a:r>
            <a:r>
              <a:rPr lang="en-US" b="1" dirty="0"/>
              <a:t>an open mind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600199"/>
            <a:ext cx="4965700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1" y="2463800"/>
            <a:ext cx="2247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adi MT Condensed Extra Bold"/>
              </a:rPr>
              <a:t>Smart Risk Taking  </a:t>
            </a:r>
            <a:r>
              <a:rPr lang="en-US" dirty="0" smtClean="0">
                <a:latin typeface="Abadi MT Condensed Extra Bold"/>
              </a:rPr>
              <a:t>- </a:t>
            </a:r>
            <a:r>
              <a:rPr lang="en-US" b="1" dirty="0"/>
              <a:t>Venturesome, daring, exploratory</a:t>
            </a:r>
            <a:endParaRPr lang="en-US" b="1" dirty="0">
              <a:latin typeface="Abadi MT Condensed Extra Bold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22328" r="-22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83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Risk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Challenging Conventional Wisdom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deliberate questioning of existing paradigms and a willingness to take risks to buck the tide of popular opinion.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0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43900" cy="1579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Originality</a:t>
            </a:r>
            <a:br>
              <a:rPr lang="en-US" b="1" dirty="0" smtClean="0"/>
            </a:br>
            <a:r>
              <a:rPr lang="en-US" b="1" dirty="0"/>
              <a:t>Presents unique and novel </a:t>
            </a:r>
            <a:r>
              <a:rPr lang="en-US" b="1" dirty="0" smtClean="0"/>
              <a:t>ideas </a:t>
            </a:r>
            <a:r>
              <a:rPr lang="en-US" dirty="0" smtClean="0"/>
              <a:t>associations </a:t>
            </a:r>
            <a:r>
              <a:rPr lang="en-US" dirty="0"/>
              <a:t>of ideas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305" r="-16305"/>
          <a:stretch>
            <a:fillRect/>
          </a:stretch>
        </p:blipFill>
        <p:spPr>
          <a:xfrm>
            <a:off x="457200" y="1409700"/>
            <a:ext cx="8229600" cy="4716463"/>
          </a:xfrm>
        </p:spPr>
      </p:pic>
    </p:spTree>
    <p:extLst>
      <p:ext uri="{BB962C8B-B14F-4D97-AF65-F5344CB8AC3E}">
        <p14:creationId xmlns:p14="http://schemas.microsoft.com/office/powerpoint/2010/main" val="310570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Risk Taking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5100" dirty="0"/>
              <a:t>What is a risk? People should be clear about the term risk and what an actual risk is; namely, to try something without clearly knowing the final outcome.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5100" b="1" dirty="0"/>
              <a:t>Key Questions</a:t>
            </a:r>
          </a:p>
          <a:p>
            <a:pPr marL="0" indent="0">
              <a:buNone/>
            </a:pPr>
            <a:r>
              <a:rPr lang="en-US" sz="4400" dirty="0" smtClean="0"/>
              <a:t>• </a:t>
            </a:r>
            <a:r>
              <a:rPr lang="en-US" sz="4400" dirty="0"/>
              <a:t>Are risks a good or a bad thing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4400" dirty="0" smtClean="0"/>
              <a:t>• </a:t>
            </a:r>
            <a:r>
              <a:rPr lang="en-US" sz="4400" dirty="0"/>
              <a:t>Give examples where taking a risk has been a good thing to do.</a:t>
            </a:r>
          </a:p>
          <a:p>
            <a:pPr marL="0" indent="0">
              <a:buNone/>
            </a:pPr>
            <a:r>
              <a:rPr lang="en-US" sz="4400" dirty="0" smtClean="0"/>
              <a:t>• Give </a:t>
            </a:r>
            <a:r>
              <a:rPr lang="en-US" sz="4400" dirty="0"/>
              <a:t>examples where taking a risk has been a bad thing to do.</a:t>
            </a:r>
          </a:p>
          <a:p>
            <a:pPr marL="0" indent="0">
              <a:buNone/>
            </a:pPr>
            <a:r>
              <a:rPr lang="en-US" sz="4400" dirty="0" smtClean="0"/>
              <a:t>• Describe </a:t>
            </a:r>
            <a:r>
              <a:rPr lang="en-US" sz="4400" dirty="0"/>
              <a:t>when you have been forced to take a risk when you didn’t want to.</a:t>
            </a:r>
          </a:p>
          <a:p>
            <a:pPr marL="0" indent="0">
              <a:buNone/>
            </a:pPr>
            <a:r>
              <a:rPr lang="en-US" sz="4400" dirty="0"/>
              <a:t>• Has anyone been forced to take a risk to help yourself  or someone else.</a:t>
            </a:r>
          </a:p>
        </p:txBody>
      </p:sp>
    </p:spTree>
    <p:extLst>
      <p:ext uri="{BB962C8B-B14F-4D97-AF65-F5344CB8AC3E}">
        <p14:creationId xmlns:p14="http://schemas.microsoft.com/office/powerpoint/2010/main" val="198366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Motivation</a:t>
            </a:r>
            <a:endParaRPr lang="en-US" sz="5400" b="1" dirty="0"/>
          </a:p>
        </p:txBody>
      </p:sp>
      <p:pic>
        <p:nvPicPr>
          <p:cNvPr id="4" name="Content Placeholder 3" descr="http://t2.gstatic.com/images?q=tbn:ANd9GcRtoLF2NfFh7jkS8yvxwT6d_xj-wa5bV3fbenKpvvWNvdIX9J3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33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dirty="0"/>
              <a:t> </a:t>
            </a:r>
            <a:r>
              <a:rPr lang="en-US" sz="9600" b="1" dirty="0" smtClean="0"/>
              <a:t>Task</a:t>
            </a:r>
            <a:r>
              <a:rPr lang="en-US" sz="9600" b="1" dirty="0"/>
              <a:t>-oriented</a:t>
            </a:r>
          </a:p>
          <a:p>
            <a:r>
              <a:rPr lang="en-US" sz="7400" dirty="0"/>
              <a:t>These people are largely motivated by the work they do. They like to get their heads down and develop great product, beat sales targets and so on.</a:t>
            </a:r>
          </a:p>
          <a:p>
            <a:r>
              <a:rPr lang="en-US" sz="7400" dirty="0"/>
              <a:t>In teams, they interact relatively little with others and succeed best when given jobs which they are work largely by themselves.</a:t>
            </a:r>
          </a:p>
          <a:p>
            <a:pPr marL="0" indent="0">
              <a:buNone/>
            </a:pPr>
            <a:r>
              <a:rPr lang="en-US" sz="9600" b="1" dirty="0"/>
              <a:t>Self-oriented</a:t>
            </a:r>
          </a:p>
          <a:p>
            <a:r>
              <a:rPr lang="en-US" sz="7400" dirty="0"/>
              <a:t>These are primarily motivated by personal success and recognition. They are interested in work primarily as a means of achieving their own goals.</a:t>
            </a:r>
          </a:p>
          <a:p>
            <a:r>
              <a:rPr lang="en-US" sz="7400" dirty="0"/>
              <a:t>In teams, they need to be managed carefully. With suitable praise and reward they will flourish. There is also a risk that they will grab the glory from others and otherwise poison a harmonious working climate.</a:t>
            </a:r>
          </a:p>
          <a:p>
            <a:pPr marL="0" indent="0">
              <a:buNone/>
            </a:pPr>
            <a:r>
              <a:rPr lang="en-US" sz="9600" b="1" dirty="0"/>
              <a:t>Interaction-oriented</a:t>
            </a:r>
          </a:p>
          <a:p>
            <a:r>
              <a:rPr lang="en-US" sz="7400" dirty="0"/>
              <a:t>These people are socially motivated and enjoy working with other people. They make good team-players and work best when engaged in collaborative work. They may also succeed in support positions where they help others to achieve goals.	</a:t>
            </a:r>
            <a:endParaRPr lang="en-US" sz="7400" dirty="0" smtClean="0"/>
          </a:p>
          <a:p>
            <a:endParaRPr lang="en-US" sz="7400" dirty="0"/>
          </a:p>
          <a:p>
            <a:pPr marL="0" indent="0">
              <a:buNone/>
            </a:pPr>
            <a:r>
              <a:rPr lang="en-US" sz="7400" dirty="0" smtClean="0"/>
              <a:t>Source: </a:t>
            </a:r>
            <a:r>
              <a:rPr lang="en-US" sz="7400" dirty="0"/>
              <a:t>Bass and </a:t>
            </a:r>
            <a:r>
              <a:rPr lang="en-US" sz="7400" dirty="0" err="1"/>
              <a:t>Dunteman</a:t>
            </a:r>
            <a:r>
              <a:rPr lang="en-US" sz="7400" dirty="0"/>
              <a:t> (1963)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409911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Convergent Thinking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Analyzes</a:t>
            </a:r>
            <a:r>
              <a:rPr lang="en-US" b="1" dirty="0"/>
              <a:t>, evaluates, comes to closure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2" b="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52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Creative problem Solving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©Tanner &amp; Reisman (2014).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41500"/>
            <a:ext cx="7645400" cy="414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59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Divergent </a:t>
            </a:r>
            <a:r>
              <a:rPr lang="en-US" b="1" dirty="0" smtClean="0"/>
              <a:t>Thinking</a:t>
            </a:r>
            <a:br>
              <a:rPr lang="en-US" b="1" dirty="0" smtClean="0"/>
            </a:br>
            <a:r>
              <a:rPr lang="en-US" b="1" dirty="0" smtClean="0"/>
              <a:t>Brainstorming</a:t>
            </a:r>
            <a:endParaRPr lang="en-US" b="1" dirty="0"/>
          </a:p>
        </p:txBody>
      </p:sp>
      <p:pic>
        <p:nvPicPr>
          <p:cNvPr id="4" name="Content Placeholder 3" descr="ivergent Think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2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12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Convergent-Divergent Thinking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97" b="-2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228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772" r="-16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4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Creativity </a:t>
            </a:r>
            <a:r>
              <a:rPr lang="en-US" b="1" i="1" dirty="0"/>
              <a:t>is generating </a:t>
            </a:r>
            <a:r>
              <a:rPr lang="en-US" b="1" i="1" dirty="0" smtClean="0"/>
              <a:t>original, useful  ideas. Innovation </a:t>
            </a:r>
            <a:r>
              <a:rPr lang="en-US" b="1" i="1" dirty="0"/>
              <a:t>is implementing these ideas. 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Ideas   	       Strategies		Vision   		Decision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Creativity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Innovation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       						</a:t>
            </a:r>
            <a:r>
              <a:rPr lang="en-US" b="1" dirty="0" smtClean="0">
                <a:solidFill>
                  <a:srgbClr val="660066"/>
                </a:solidFill>
              </a:rPr>
              <a:t>Goal</a:t>
            </a:r>
            <a:endParaRPr lang="en-US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5410200" y="4229100"/>
            <a:ext cx="952500" cy="7366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3111500" y="4318000"/>
            <a:ext cx="736600" cy="558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562100" y="3136900"/>
            <a:ext cx="2197100" cy="73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59200" y="3238500"/>
            <a:ext cx="58420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9800" y="3136900"/>
            <a:ext cx="406400" cy="73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295900" y="3136900"/>
            <a:ext cx="1663700" cy="73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340100" y="5143500"/>
            <a:ext cx="30226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5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Drexel Creates </a:t>
            </a:r>
            <a:r>
              <a:rPr lang="en-US" b="1" dirty="0"/>
              <a:t>Mobile Phone App to Assess Creativity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new mobile phone application, </a:t>
            </a:r>
            <a:r>
              <a:rPr lang="en-US" dirty="0">
                <a:hlinkClick r:id="rId2"/>
              </a:rPr>
              <a:t>offered on iTunes</a:t>
            </a:r>
            <a:r>
              <a:rPr lang="en-US" dirty="0"/>
              <a:t>, was </a:t>
            </a:r>
            <a:r>
              <a:rPr lang="en-US" dirty="0" smtClean="0"/>
              <a:t>created </a:t>
            </a:r>
            <a:r>
              <a:rPr lang="en-US" dirty="0"/>
              <a:t>by Dr. Fredricka </a:t>
            </a:r>
            <a:r>
              <a:rPr lang="en-US" dirty="0" smtClean="0"/>
              <a:t>Reisman under </a:t>
            </a:r>
            <a:r>
              <a:rPr lang="en-US" dirty="0"/>
              <a:t>the </a:t>
            </a:r>
            <a:r>
              <a:rPr lang="en-US" dirty="0" smtClean="0"/>
              <a:t>technological direction </a:t>
            </a:r>
            <a:r>
              <a:rPr lang="en-US" dirty="0"/>
              <a:t>of Cory Schmitt and </a:t>
            </a:r>
            <a:r>
              <a:rPr lang="en-US" dirty="0" err="1" smtClean="0"/>
              <a:t>Obinna</a:t>
            </a:r>
            <a:r>
              <a:rPr lang="en-US" dirty="0" smtClean="0"/>
              <a:t> </a:t>
            </a:r>
            <a:r>
              <a:rPr lang="en-US" dirty="0" err="1" smtClean="0"/>
              <a:t>Otti</a:t>
            </a:r>
            <a:r>
              <a:rPr lang="en-US" dirty="0" smtClean="0"/>
              <a:t>. </a:t>
            </a:r>
            <a:r>
              <a:rPr lang="en-US" dirty="0"/>
              <a:t>The Reisman Diagnostic Creativity Assessment (RDCA) assesses an individual’s self-perception on 11 major creativity factors.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new application is built upon the Torrance Tests of Creative Thinking (TTCT</a:t>
            </a:r>
            <a:r>
              <a:rPr lang="en-US" dirty="0" smtClean="0"/>
              <a:t>); however, </a:t>
            </a:r>
            <a:r>
              <a:rPr lang="en-US" dirty="0"/>
              <a:t>the TTCT must be scored by trained evaluators and takes an hour or longer while the RDCA is automatically scored, takes about 10 minutes to complete and provides immediate results.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Originality Scale</a:t>
            </a:r>
            <a:br>
              <a:rPr lang="en-US" b="1" dirty="0" smtClean="0"/>
            </a:br>
            <a:r>
              <a:rPr lang="en-US" sz="2200" b="1" dirty="0" smtClean="0"/>
              <a:t>Idea by Marty </a:t>
            </a:r>
            <a:r>
              <a:rPr lang="en-US" sz="2200" b="1" dirty="0" err="1" smtClean="0"/>
              <a:t>Neumeier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					New to Me    		New to World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Imagination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Adapted from		Adapted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Same Domain     		Different 														Domain</a:t>
            </a:r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b="1" dirty="0" smtClean="0">
                <a:solidFill>
                  <a:srgbClr val="FF0000"/>
                </a:solidFill>
              </a:rPr>
              <a:t>Knowledge	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2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760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5186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6600" dirty="0" smtClean="0"/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K</a:t>
            </a:r>
            <a:r>
              <a:rPr lang="en-US" sz="9600" dirty="0" smtClean="0"/>
              <a:t>   x    </a:t>
            </a:r>
            <a:r>
              <a:rPr lang="en-US" sz="9600" dirty="0" smtClean="0">
                <a:solidFill>
                  <a:srgbClr val="000090"/>
                </a:solidFill>
              </a:rPr>
              <a:t>I</a:t>
            </a:r>
            <a:r>
              <a:rPr lang="en-US" sz="9600" dirty="0" smtClean="0"/>
              <a:t>   =   </a:t>
            </a:r>
            <a:r>
              <a:rPr lang="en-US" sz="9600" dirty="0" smtClean="0">
                <a:solidFill>
                  <a:srgbClr val="660066"/>
                </a:solidFill>
              </a:rPr>
              <a:t>O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Knowledge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 </a:t>
            </a:r>
            <a:r>
              <a:rPr lang="en-US" sz="4000" dirty="0" smtClean="0"/>
              <a:t>times</a:t>
            </a:r>
            <a:r>
              <a:rPr lang="en-US" sz="5400" dirty="0" smtClean="0"/>
              <a:t>  </a:t>
            </a:r>
            <a:r>
              <a:rPr lang="en-US" sz="5400" dirty="0" smtClean="0">
                <a:solidFill>
                  <a:srgbClr val="000090"/>
                </a:solidFill>
              </a:rPr>
              <a:t>Imagination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  </a:t>
            </a:r>
            <a:r>
              <a:rPr lang="en-US" sz="4000" dirty="0" smtClean="0"/>
              <a:t>equals </a:t>
            </a:r>
            <a:r>
              <a:rPr lang="en-US" sz="5400" dirty="0" smtClean="0"/>
              <a:t>   </a:t>
            </a:r>
            <a:r>
              <a:rPr lang="en-US" sz="5400" dirty="0" smtClean="0">
                <a:solidFill>
                  <a:srgbClr val="660066"/>
                </a:solidFill>
              </a:rPr>
              <a:t>ORIGINALITY</a:t>
            </a:r>
            <a:endParaRPr lang="en-US" sz="54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3965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Originality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Random Words</a:t>
            </a:r>
            <a:r>
              <a:rPr lang="en-US" sz="11200" dirty="0"/>
              <a:t> </a:t>
            </a:r>
            <a:endParaRPr lang="en-US" sz="11200" dirty="0" smtClean="0"/>
          </a:p>
          <a:p>
            <a:pPr marL="0" indent="0">
              <a:buNone/>
            </a:pPr>
            <a:r>
              <a:rPr lang="en-US" sz="11200" dirty="0"/>
              <a:t>(1)</a:t>
            </a:r>
            <a:r>
              <a:rPr lang="en-US" sz="11200" i="1" dirty="0"/>
              <a:t> Find a random word </a:t>
            </a:r>
            <a:r>
              <a:rPr lang="en-US" sz="11200" dirty="0"/>
              <a:t>that will be used as a stimulus for new ideas by looking around your environment and see what words are triggered</a:t>
            </a:r>
            <a:r>
              <a:rPr lang="en-US" sz="11200" dirty="0" smtClean="0"/>
              <a:t>. </a:t>
            </a:r>
          </a:p>
          <a:p>
            <a:pPr marL="0" indent="0">
              <a:buNone/>
            </a:pPr>
            <a:r>
              <a:rPr lang="en-US" sz="11200" dirty="0" smtClean="0"/>
              <a:t>(</a:t>
            </a:r>
            <a:r>
              <a:rPr lang="en-US" sz="11200" dirty="0"/>
              <a:t>2)</a:t>
            </a:r>
            <a:r>
              <a:rPr lang="en-US" sz="11200" i="1" dirty="0"/>
              <a:t> Find associations </a:t>
            </a:r>
            <a:r>
              <a:rPr lang="en-US" sz="11200" dirty="0"/>
              <a:t>that</a:t>
            </a:r>
            <a:r>
              <a:rPr lang="en-US" sz="11200" i="1" dirty="0"/>
              <a:t> </a:t>
            </a:r>
            <a:r>
              <a:rPr lang="en-US" sz="11200" dirty="0"/>
              <a:t>involve relating the random word to other concepts. Continue generating associations until a creative topic emerges.</a:t>
            </a:r>
          </a:p>
          <a:p>
            <a:pPr marL="0" indent="0">
              <a:buNone/>
            </a:pPr>
            <a:r>
              <a:rPr lang="en-US" sz="11200" dirty="0"/>
              <a:t>(3)</a:t>
            </a:r>
            <a:r>
              <a:rPr lang="en-US" sz="11200" i="1" dirty="0"/>
              <a:t> Use the associations to create new ideas</a:t>
            </a:r>
            <a:r>
              <a:rPr lang="en-US" sz="11200" dirty="0"/>
              <a:t> by linking any of the associations with your challenge. </a:t>
            </a:r>
          </a:p>
          <a:p>
            <a:pPr marL="0" indent="0">
              <a:buNone/>
            </a:pPr>
            <a:r>
              <a:rPr lang="en-US" sz="11200" dirty="0"/>
              <a:t>Steps 2 and 3 may work together by finding an association and an immediate idea from it, thus pushing you to think in new ways and create novel ideas. </a:t>
            </a:r>
          </a:p>
          <a:p>
            <a:pPr marL="0" indent="0">
              <a:buNone/>
            </a:pPr>
            <a:r>
              <a:rPr lang="en-US" sz="11200" b="1" dirty="0"/>
              <a:t> </a:t>
            </a:r>
            <a:endParaRPr lang="en-US" sz="112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7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An original idea. </a:t>
            </a:r>
          </a:p>
          <a:p>
            <a:pPr marL="0" indent="0" algn="ctr">
              <a:buNone/>
            </a:pPr>
            <a:r>
              <a:rPr lang="en-US" sz="5400" b="1" dirty="0" smtClean="0"/>
              <a:t>That can't be too hard. </a:t>
            </a:r>
          </a:p>
          <a:p>
            <a:pPr marL="0" indent="0" algn="ctr">
              <a:buNone/>
            </a:pPr>
            <a:r>
              <a:rPr lang="en-US" sz="5400" b="1" dirty="0" smtClean="0"/>
              <a:t>The library must be full of them.</a:t>
            </a:r>
          </a:p>
          <a:p>
            <a:pPr marL="0" indent="0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9319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16" r="-18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608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Fluency</a:t>
            </a:r>
            <a:br>
              <a:rPr lang="en-US" b="1" dirty="0" smtClean="0"/>
            </a:br>
            <a:r>
              <a:rPr lang="en-US" dirty="0" smtClean="0"/>
              <a:t>Generates </a:t>
            </a:r>
            <a:r>
              <a:rPr lang="en-US" dirty="0" smtClean="0"/>
              <a:t>Many Ideas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037" r="-75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228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Fluency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List all of the words you can think of that begin with a certain letter, certain two letters, certain three letters, etc.</a:t>
            </a:r>
          </a:p>
          <a:p>
            <a:r>
              <a:rPr lang="en-US" dirty="0"/>
              <a:t>List all of the synonyms/antonyms you can thing of for a certain word.</a:t>
            </a:r>
          </a:p>
          <a:p>
            <a:r>
              <a:rPr lang="en-US" dirty="0" smtClean="0"/>
              <a:t>Name </a:t>
            </a:r>
            <a:r>
              <a:rPr lang="en-US" dirty="0"/>
              <a:t>uses for a bale of hay or a needle or a broom.</a:t>
            </a:r>
          </a:p>
          <a:p>
            <a:r>
              <a:rPr lang="en-US" dirty="0"/>
              <a:t>What are all of the uses (conventional or nonconventional) you can think of for a fork?</a:t>
            </a:r>
          </a:p>
          <a:p>
            <a:r>
              <a:rPr lang="en-US" dirty="0" smtClean="0"/>
              <a:t>List </a:t>
            </a:r>
            <a:r>
              <a:rPr lang="en-US" dirty="0"/>
              <a:t>as many equations as you can where the answer is 6. (3 + 3, 2 x 3, 26 – 20, etc.)</a:t>
            </a:r>
          </a:p>
          <a:p>
            <a:r>
              <a:rPr lang="en-US" dirty="0" smtClean="0"/>
              <a:t>List </a:t>
            </a:r>
            <a:r>
              <a:rPr lang="en-US" dirty="0"/>
              <a:t>all the possible settings for a scary story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de-DE" dirty="0" err="1" smtClean="0"/>
              <a:t>Prufrock</a:t>
            </a:r>
            <a:r>
              <a:rPr lang="de-DE" dirty="0" smtClean="0"/>
              <a:t> Press. </a:t>
            </a:r>
            <a:r>
              <a:rPr lang="en-US" dirty="0" smtClean="0"/>
              <a:t>Carol </a:t>
            </a:r>
            <a:r>
              <a:rPr lang="en-US" dirty="0" err="1" smtClean="0"/>
              <a:t>Fertig</a:t>
            </a:r>
            <a:r>
              <a:rPr lang="en-US" dirty="0" smtClean="0"/>
              <a:t> --file</a:t>
            </a:r>
            <a:r>
              <a:rPr lang="en-US" dirty="0"/>
              <a:t>:///Users/</a:t>
            </a:r>
            <a:r>
              <a:rPr lang="en-US" dirty="0" err="1"/>
              <a:t>reismafk</a:t>
            </a:r>
            <a:r>
              <a:rPr lang="en-US" dirty="0"/>
              <a:t>/Desktop/</a:t>
            </a:r>
            <a:r>
              <a:rPr lang="en-US" dirty="0" err="1"/>
              <a:t>PPt</a:t>
            </a:r>
            <a:r>
              <a:rPr lang="en-US" dirty="0"/>
              <a:t>/%20Fluency%20to%20Stimulate%20Creativity.html</a:t>
            </a:r>
          </a:p>
        </p:txBody>
      </p:sp>
    </p:spTree>
    <p:extLst>
      <p:ext uri="{BB962C8B-B14F-4D97-AF65-F5344CB8AC3E}">
        <p14:creationId xmlns:p14="http://schemas.microsoft.com/office/powerpoint/2010/main" val="51803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582</Words>
  <Application>Microsoft Macintosh PowerPoint</Application>
  <PresentationFormat>On-screen Show (4:3)</PresentationFormat>
  <Paragraphs>113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Assessing Your Creativity</vt:lpstr>
      <vt:lpstr>Originality Presents unique and novel ideas associations of ideas</vt:lpstr>
      <vt:lpstr>   The Originality Scale Idea by Marty Neumeier   </vt:lpstr>
      <vt:lpstr>PowerPoint Presentation</vt:lpstr>
      <vt:lpstr>Practice Originality</vt:lpstr>
      <vt:lpstr>PowerPoint Presentation</vt:lpstr>
      <vt:lpstr>PowerPoint Presentation</vt:lpstr>
      <vt:lpstr>Fluency Generates Many Ideas</vt:lpstr>
      <vt:lpstr>Practice Fluency </vt:lpstr>
      <vt:lpstr>Practice Flexibility</vt:lpstr>
      <vt:lpstr>   “How are they alike” enhances flexibility, generating many categories  </vt:lpstr>
      <vt:lpstr>Elaboration</vt:lpstr>
      <vt:lpstr>Practice Elaboration</vt:lpstr>
      <vt:lpstr>Elaboration Aid</vt:lpstr>
      <vt:lpstr>Practice Elaboration</vt:lpstr>
      <vt:lpstr> Tolerates Ambiguity</vt:lpstr>
      <vt:lpstr>Resistance to Premature Closure  keep an open mind</vt:lpstr>
      <vt:lpstr>Smart Risk Taking  - Venturesome, daring, exploratory</vt:lpstr>
      <vt:lpstr>Practice Risk Taking</vt:lpstr>
      <vt:lpstr>Practice Risk Taking</vt:lpstr>
      <vt:lpstr>Motivation</vt:lpstr>
      <vt:lpstr>Practice Motivation</vt:lpstr>
      <vt:lpstr>Convergent Thinking  Analyzes, evaluates, comes to closure</vt:lpstr>
      <vt:lpstr>Creative problem Solving Process</vt:lpstr>
      <vt:lpstr>Divergent Thinking Brainstorming</vt:lpstr>
      <vt:lpstr>Convergent-Divergent Thinking</vt:lpstr>
      <vt:lpstr>What’s Wrong?</vt:lpstr>
      <vt:lpstr> Creativity is generating original, useful  ideas. Innovation is implementing these ideas.  </vt:lpstr>
      <vt:lpstr>Drexel Creates Mobile Phone App to Assess Creativity </vt:lpstr>
      <vt:lpstr>Questions? Comments?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Your Creativity</dc:title>
  <dc:creator>Fredricka Reisman</dc:creator>
  <cp:lastModifiedBy>Fredricka Reisman</cp:lastModifiedBy>
  <cp:revision>94</cp:revision>
  <dcterms:created xsi:type="dcterms:W3CDTF">2014-08-27T15:30:47Z</dcterms:created>
  <dcterms:modified xsi:type="dcterms:W3CDTF">2014-08-31T17:25:00Z</dcterms:modified>
</cp:coreProperties>
</file>