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8" r:id="rId3"/>
    <p:sldId id="281" r:id="rId4"/>
    <p:sldId id="262" r:id="rId5"/>
    <p:sldId id="280" r:id="rId6"/>
    <p:sldId id="264" r:id="rId7"/>
    <p:sldId id="259" r:id="rId8"/>
    <p:sldId id="294" r:id="rId9"/>
    <p:sldId id="270" r:id="rId10"/>
    <p:sldId id="267" r:id="rId11"/>
    <p:sldId id="309" r:id="rId12"/>
    <p:sldId id="268" r:id="rId13"/>
    <p:sldId id="296" r:id="rId14"/>
    <p:sldId id="307" r:id="rId15"/>
    <p:sldId id="297" r:id="rId16"/>
    <p:sldId id="295" r:id="rId17"/>
    <p:sldId id="299" r:id="rId18"/>
    <p:sldId id="298" r:id="rId19"/>
    <p:sldId id="304" r:id="rId20"/>
    <p:sldId id="306" r:id="rId21"/>
    <p:sldId id="308" r:id="rId22"/>
    <p:sldId id="302" r:id="rId23"/>
    <p:sldId id="303" r:id="rId24"/>
    <p:sldId id="285" r:id="rId25"/>
    <p:sldId id="289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03" autoAdjust="0"/>
  </p:normalViewPr>
  <p:slideViewPr>
    <p:cSldViewPr>
      <p:cViewPr>
        <p:scale>
          <a:sx n="79" d="100"/>
          <a:sy n="79" d="100"/>
        </p:scale>
        <p:origin x="-89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C2CC0-9E0C-4DAE-AE05-DA179BA573F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8A4D89-71A5-444F-9B14-F18D9106DF97}">
      <dgm:prSet phldrT="[Text]" custT="1"/>
      <dgm:spPr>
        <a:solidFill>
          <a:srgbClr val="7030A0"/>
        </a:solidFill>
      </dgm:spPr>
      <dgm:t>
        <a:bodyPr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3919C41E-01A1-4A3C-A89B-55D74A65093B}" type="parTrans" cxnId="{12DBAF1B-149C-4387-8B63-2EFE7780AF6F}">
      <dgm:prSet/>
      <dgm:spPr/>
      <dgm:t>
        <a:bodyPr/>
        <a:lstStyle/>
        <a:p>
          <a:endParaRPr lang="en-US"/>
        </a:p>
      </dgm:t>
    </dgm:pt>
    <dgm:pt modelId="{69ABDCC9-A477-4453-9482-BB9C1F4EDEA8}" type="sibTrans" cxnId="{12DBAF1B-149C-4387-8B63-2EFE7780AF6F}">
      <dgm:prSet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E03B12E9-8D55-4794-9CBA-38D3EA61EB0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Analyze</a:t>
          </a:r>
          <a:endParaRPr lang="en-US" sz="1400" b="1" dirty="0">
            <a:solidFill>
              <a:schemeClr val="bg1"/>
            </a:solidFill>
          </a:endParaRPr>
        </a:p>
      </dgm:t>
    </dgm:pt>
    <dgm:pt modelId="{665B3101-71C8-4396-8CF2-99C21DDF0AA6}" type="parTrans" cxnId="{77273745-A3A7-4329-87ED-4A1BB3E3D803}">
      <dgm:prSet/>
      <dgm:spPr/>
      <dgm:t>
        <a:bodyPr/>
        <a:lstStyle/>
        <a:p>
          <a:endParaRPr lang="en-US"/>
        </a:p>
      </dgm:t>
    </dgm:pt>
    <dgm:pt modelId="{EC911725-2031-4102-B7DC-C1D1E48DF210}" type="sibTrans" cxnId="{77273745-A3A7-4329-87ED-4A1BB3E3D803}">
      <dgm:prSet/>
      <dgm:spPr/>
      <dgm:t>
        <a:bodyPr/>
        <a:lstStyle/>
        <a:p>
          <a:endParaRPr lang="en-US" dirty="0"/>
        </a:p>
      </dgm:t>
    </dgm:pt>
    <dgm:pt modelId="{8645775E-726B-4843-A0E8-9053B41CD002}">
      <dgm:prSet phldrT="[Text]" custT="1"/>
      <dgm:spPr>
        <a:solidFill>
          <a:srgbClr val="FF8409"/>
        </a:solidFill>
      </dgm:spPr>
      <dgm:t>
        <a:bodyPr/>
        <a:lstStyle/>
        <a:p>
          <a:endParaRPr lang="en-US" sz="1400" b="1" dirty="0"/>
        </a:p>
      </dgm:t>
    </dgm:pt>
    <dgm:pt modelId="{B2EECB9C-001B-4738-AF14-A200AD05EE3B}" type="parTrans" cxnId="{F3AC4D0A-4669-4C4E-878B-58B7E496AD50}">
      <dgm:prSet/>
      <dgm:spPr/>
      <dgm:t>
        <a:bodyPr/>
        <a:lstStyle/>
        <a:p>
          <a:endParaRPr lang="en-US"/>
        </a:p>
      </dgm:t>
    </dgm:pt>
    <dgm:pt modelId="{6CD0909B-15B8-439F-B817-15327368EB58}" type="sibTrans" cxnId="{F3AC4D0A-4669-4C4E-878B-58B7E496AD50}">
      <dgm:prSet/>
      <dgm:spPr>
        <a:solidFill>
          <a:srgbClr val="C00000"/>
        </a:solidFill>
      </dgm:spPr>
      <dgm:t>
        <a:bodyPr/>
        <a:lstStyle/>
        <a:p>
          <a:endParaRPr lang="en-US" dirty="0"/>
        </a:p>
      </dgm:t>
    </dgm:pt>
    <dgm:pt modelId="{47824B06-C985-4951-86F0-9C2D18C983A9}" type="pres">
      <dgm:prSet presAssocID="{9EDC2CC0-9E0C-4DAE-AE05-DA179BA573F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0EC55B4-F77F-42A3-96F7-F10B9611484F}" type="pres">
      <dgm:prSet presAssocID="{E98A4D89-71A5-444F-9B14-F18D9106DF97}" presName="composite" presStyleCnt="0"/>
      <dgm:spPr/>
    </dgm:pt>
    <dgm:pt modelId="{E7568FC5-F293-463F-9654-0231BFCAF469}" type="pres">
      <dgm:prSet presAssocID="{E98A4D89-71A5-444F-9B14-F18D9106DF97}" presName="Parent1" presStyleLbl="node1" presStyleIdx="0" presStyleCnt="6" custScaleX="117638" custScaleY="101071" custLinFactNeighborX="26037" custLinFactNeighborY="-61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49BE2-E93A-48AE-8133-3C299D5AFFF2}" type="pres">
      <dgm:prSet presAssocID="{E98A4D89-71A5-444F-9B14-F18D9106DF9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95214-4FE6-4463-B153-694CFFC7EFB2}" type="pres">
      <dgm:prSet presAssocID="{E98A4D89-71A5-444F-9B14-F18D9106DF97}" presName="BalanceSpacing" presStyleCnt="0"/>
      <dgm:spPr/>
    </dgm:pt>
    <dgm:pt modelId="{A11F0F47-12B0-41CD-884C-5A51E6A3B6A7}" type="pres">
      <dgm:prSet presAssocID="{E98A4D89-71A5-444F-9B14-F18D9106DF97}" presName="BalanceSpacing1" presStyleCnt="0"/>
      <dgm:spPr/>
    </dgm:pt>
    <dgm:pt modelId="{84E02EF1-CA52-4357-AF25-80E464157695}" type="pres">
      <dgm:prSet presAssocID="{69ABDCC9-A477-4453-9482-BB9C1F4EDEA8}" presName="Accent1Text" presStyleLbl="node1" presStyleIdx="1" presStyleCnt="6" custScaleX="116514" custLinFactNeighborX="-24802" custLinFactNeighborY="-43126"/>
      <dgm:spPr/>
      <dgm:t>
        <a:bodyPr/>
        <a:lstStyle/>
        <a:p>
          <a:endParaRPr lang="en-US"/>
        </a:p>
      </dgm:t>
    </dgm:pt>
    <dgm:pt modelId="{B969CFA6-0FCB-4EA4-9E53-BA3A464A6702}" type="pres">
      <dgm:prSet presAssocID="{69ABDCC9-A477-4453-9482-BB9C1F4EDEA8}" presName="spaceBetweenRectangles" presStyleCnt="0"/>
      <dgm:spPr/>
    </dgm:pt>
    <dgm:pt modelId="{6CCB5979-ABD2-4A7C-92C4-F8C093092D2D}" type="pres">
      <dgm:prSet presAssocID="{E03B12E9-8D55-4794-9CBA-38D3EA61EB0E}" presName="composite" presStyleCnt="0"/>
      <dgm:spPr/>
    </dgm:pt>
    <dgm:pt modelId="{A16E96D5-83B3-4511-9019-AC17E345F524}" type="pres">
      <dgm:prSet presAssocID="{E03B12E9-8D55-4794-9CBA-38D3EA61EB0E}" presName="Parent1" presStyleLbl="node1" presStyleIdx="2" presStyleCnt="6" custScaleX="116513" custScaleY="101128" custLinFactNeighborX="-91903" custLinFactNeighborY="-61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9C6ED-3476-42E9-9AD6-3B91F81E7581}" type="pres">
      <dgm:prSet presAssocID="{E03B12E9-8D55-4794-9CBA-38D3EA61EB0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F1DD2-129A-4C38-8435-0FF1BE52FF0B}" type="pres">
      <dgm:prSet presAssocID="{E03B12E9-8D55-4794-9CBA-38D3EA61EB0E}" presName="BalanceSpacing" presStyleCnt="0"/>
      <dgm:spPr/>
    </dgm:pt>
    <dgm:pt modelId="{D30A3C22-4CC1-4CA3-99DF-A6ABA154A96E}" type="pres">
      <dgm:prSet presAssocID="{E03B12E9-8D55-4794-9CBA-38D3EA61EB0E}" presName="BalanceSpacing1" presStyleCnt="0"/>
      <dgm:spPr/>
    </dgm:pt>
    <dgm:pt modelId="{85B474F5-610B-4BE6-8D03-7777ED110AA0}" type="pres">
      <dgm:prSet presAssocID="{EC911725-2031-4102-B7DC-C1D1E48DF210}" presName="Accent1Text" presStyleLbl="node1" presStyleIdx="3" presStyleCnt="6" custScaleX="114667" custLinFactNeighborX="-29723" custLinFactNeighborY="15689"/>
      <dgm:spPr/>
      <dgm:t>
        <a:bodyPr/>
        <a:lstStyle/>
        <a:p>
          <a:endParaRPr lang="en-US"/>
        </a:p>
      </dgm:t>
    </dgm:pt>
    <dgm:pt modelId="{C929070C-57A1-427F-9176-C6B25BEC641E}" type="pres">
      <dgm:prSet presAssocID="{EC911725-2031-4102-B7DC-C1D1E48DF210}" presName="spaceBetweenRectangles" presStyleCnt="0"/>
      <dgm:spPr/>
    </dgm:pt>
    <dgm:pt modelId="{BE497E5C-F63C-4324-87AB-18E86CE65390}" type="pres">
      <dgm:prSet presAssocID="{8645775E-726B-4843-A0E8-9053B41CD002}" presName="composite" presStyleCnt="0"/>
      <dgm:spPr/>
    </dgm:pt>
    <dgm:pt modelId="{607FFDB3-E9D6-4182-9FF8-985CCAC2B06A}" type="pres">
      <dgm:prSet presAssocID="{8645775E-726B-4843-A0E8-9053B41CD002}" presName="Parent1" presStyleLbl="node1" presStyleIdx="4" presStyleCnt="6" custScaleX="114730" custLinFactNeighborX="63191" custLinFactNeighborY="446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91A95-EDD4-469C-B34A-8DC619769293}" type="pres">
      <dgm:prSet presAssocID="{8645775E-726B-4843-A0E8-9053B41CD00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54785-A82A-4196-9211-D4013906A34E}" type="pres">
      <dgm:prSet presAssocID="{8645775E-726B-4843-A0E8-9053B41CD002}" presName="BalanceSpacing" presStyleCnt="0"/>
      <dgm:spPr/>
    </dgm:pt>
    <dgm:pt modelId="{0C7F4C46-43B9-40C6-A16A-3983CDE47CF2}" type="pres">
      <dgm:prSet presAssocID="{8645775E-726B-4843-A0E8-9053B41CD002}" presName="BalanceSpacing1" presStyleCnt="0"/>
      <dgm:spPr/>
    </dgm:pt>
    <dgm:pt modelId="{7F923F45-BC62-4FE6-9A86-28EB430C5879}" type="pres">
      <dgm:prSet presAssocID="{6CD0909B-15B8-439F-B817-15327368EB58}" presName="Accent1Text" presStyleLbl="node1" presStyleIdx="5" presStyleCnt="6" custScaleX="116739" custLinFactNeighborX="16593" custLinFactNeighborY="9746"/>
      <dgm:spPr/>
      <dgm:t>
        <a:bodyPr/>
        <a:lstStyle/>
        <a:p>
          <a:endParaRPr lang="en-US"/>
        </a:p>
      </dgm:t>
    </dgm:pt>
  </dgm:ptLst>
  <dgm:cxnLst>
    <dgm:cxn modelId="{C0308E31-03E6-4C23-9DA5-8C0A9A76DD87}" type="presOf" srcId="{69ABDCC9-A477-4453-9482-BB9C1F4EDEA8}" destId="{84E02EF1-CA52-4357-AF25-80E464157695}" srcOrd="0" destOrd="0" presId="urn:microsoft.com/office/officeart/2008/layout/AlternatingHexagons"/>
    <dgm:cxn modelId="{E4A60036-D829-428F-9396-86463A232ACF}" type="presOf" srcId="{E98A4D89-71A5-444F-9B14-F18D9106DF97}" destId="{E7568FC5-F293-463F-9654-0231BFCAF469}" srcOrd="0" destOrd="0" presId="urn:microsoft.com/office/officeart/2008/layout/AlternatingHexagons"/>
    <dgm:cxn modelId="{A734BB8B-543B-45BD-9D9C-0BD6FFCCE8E4}" type="presOf" srcId="{6CD0909B-15B8-439F-B817-15327368EB58}" destId="{7F923F45-BC62-4FE6-9A86-28EB430C5879}" srcOrd="0" destOrd="0" presId="urn:microsoft.com/office/officeart/2008/layout/AlternatingHexagons"/>
    <dgm:cxn modelId="{CAAAA4A2-9BA4-4E26-B7D9-9F666A8DF12B}" type="presOf" srcId="{8645775E-726B-4843-A0E8-9053B41CD002}" destId="{607FFDB3-E9D6-4182-9FF8-985CCAC2B06A}" srcOrd="0" destOrd="0" presId="urn:microsoft.com/office/officeart/2008/layout/AlternatingHexagons"/>
    <dgm:cxn modelId="{F3AC4D0A-4669-4C4E-878B-58B7E496AD50}" srcId="{9EDC2CC0-9E0C-4DAE-AE05-DA179BA573F4}" destId="{8645775E-726B-4843-A0E8-9053B41CD002}" srcOrd="2" destOrd="0" parTransId="{B2EECB9C-001B-4738-AF14-A200AD05EE3B}" sibTransId="{6CD0909B-15B8-439F-B817-15327368EB58}"/>
    <dgm:cxn modelId="{D57A91ED-44E4-4F16-9BD8-154C6076E737}" type="presOf" srcId="{E03B12E9-8D55-4794-9CBA-38D3EA61EB0E}" destId="{A16E96D5-83B3-4511-9019-AC17E345F524}" srcOrd="0" destOrd="0" presId="urn:microsoft.com/office/officeart/2008/layout/AlternatingHexagons"/>
    <dgm:cxn modelId="{12DBAF1B-149C-4387-8B63-2EFE7780AF6F}" srcId="{9EDC2CC0-9E0C-4DAE-AE05-DA179BA573F4}" destId="{E98A4D89-71A5-444F-9B14-F18D9106DF97}" srcOrd="0" destOrd="0" parTransId="{3919C41E-01A1-4A3C-A89B-55D74A65093B}" sibTransId="{69ABDCC9-A477-4453-9482-BB9C1F4EDEA8}"/>
    <dgm:cxn modelId="{D6E502DD-94AD-483B-BD40-DED4475D258A}" type="presOf" srcId="{9EDC2CC0-9E0C-4DAE-AE05-DA179BA573F4}" destId="{47824B06-C985-4951-86F0-9C2D18C983A9}" srcOrd="0" destOrd="0" presId="urn:microsoft.com/office/officeart/2008/layout/AlternatingHexagons"/>
    <dgm:cxn modelId="{77273745-A3A7-4329-87ED-4A1BB3E3D803}" srcId="{9EDC2CC0-9E0C-4DAE-AE05-DA179BA573F4}" destId="{E03B12E9-8D55-4794-9CBA-38D3EA61EB0E}" srcOrd="1" destOrd="0" parTransId="{665B3101-71C8-4396-8CF2-99C21DDF0AA6}" sibTransId="{EC911725-2031-4102-B7DC-C1D1E48DF210}"/>
    <dgm:cxn modelId="{D50ADDF5-583B-4161-86AD-743216939FFD}" type="presOf" srcId="{EC911725-2031-4102-B7DC-C1D1E48DF210}" destId="{85B474F5-610B-4BE6-8D03-7777ED110AA0}" srcOrd="0" destOrd="0" presId="urn:microsoft.com/office/officeart/2008/layout/AlternatingHexagons"/>
    <dgm:cxn modelId="{C7A3B7E7-2FAC-4C87-90BD-3C010CB22536}" type="presParOf" srcId="{47824B06-C985-4951-86F0-9C2D18C983A9}" destId="{B0EC55B4-F77F-42A3-96F7-F10B9611484F}" srcOrd="0" destOrd="0" presId="urn:microsoft.com/office/officeart/2008/layout/AlternatingHexagons"/>
    <dgm:cxn modelId="{738A6B91-61E1-4DF9-8F6C-FD14AF367985}" type="presParOf" srcId="{B0EC55B4-F77F-42A3-96F7-F10B9611484F}" destId="{E7568FC5-F293-463F-9654-0231BFCAF469}" srcOrd="0" destOrd="0" presId="urn:microsoft.com/office/officeart/2008/layout/AlternatingHexagons"/>
    <dgm:cxn modelId="{48755A18-43A8-4C63-9DE6-8CF3E4F16FCB}" type="presParOf" srcId="{B0EC55B4-F77F-42A3-96F7-F10B9611484F}" destId="{68F49BE2-E93A-48AE-8133-3C299D5AFFF2}" srcOrd="1" destOrd="0" presId="urn:microsoft.com/office/officeart/2008/layout/AlternatingHexagons"/>
    <dgm:cxn modelId="{A2B5340C-4B78-404A-A64D-E01C73E46CF4}" type="presParOf" srcId="{B0EC55B4-F77F-42A3-96F7-F10B9611484F}" destId="{E6E95214-4FE6-4463-B153-694CFFC7EFB2}" srcOrd="2" destOrd="0" presId="urn:microsoft.com/office/officeart/2008/layout/AlternatingHexagons"/>
    <dgm:cxn modelId="{B1A06509-4C1A-41D1-85A3-28E3FB86E2AC}" type="presParOf" srcId="{B0EC55B4-F77F-42A3-96F7-F10B9611484F}" destId="{A11F0F47-12B0-41CD-884C-5A51E6A3B6A7}" srcOrd="3" destOrd="0" presId="urn:microsoft.com/office/officeart/2008/layout/AlternatingHexagons"/>
    <dgm:cxn modelId="{5E42908D-2882-4FDF-8388-4DC1AF8BC4D7}" type="presParOf" srcId="{B0EC55B4-F77F-42A3-96F7-F10B9611484F}" destId="{84E02EF1-CA52-4357-AF25-80E464157695}" srcOrd="4" destOrd="0" presId="urn:microsoft.com/office/officeart/2008/layout/AlternatingHexagons"/>
    <dgm:cxn modelId="{8849FA50-3C6B-4226-B443-894F74AC3DE9}" type="presParOf" srcId="{47824B06-C985-4951-86F0-9C2D18C983A9}" destId="{B969CFA6-0FCB-4EA4-9E53-BA3A464A6702}" srcOrd="1" destOrd="0" presId="urn:microsoft.com/office/officeart/2008/layout/AlternatingHexagons"/>
    <dgm:cxn modelId="{E8A24836-3A52-4687-BB6E-C41A28028A66}" type="presParOf" srcId="{47824B06-C985-4951-86F0-9C2D18C983A9}" destId="{6CCB5979-ABD2-4A7C-92C4-F8C093092D2D}" srcOrd="2" destOrd="0" presId="urn:microsoft.com/office/officeart/2008/layout/AlternatingHexagons"/>
    <dgm:cxn modelId="{6A25C297-422D-4627-BC7F-7B5177DB5303}" type="presParOf" srcId="{6CCB5979-ABD2-4A7C-92C4-F8C093092D2D}" destId="{A16E96D5-83B3-4511-9019-AC17E345F524}" srcOrd="0" destOrd="0" presId="urn:microsoft.com/office/officeart/2008/layout/AlternatingHexagons"/>
    <dgm:cxn modelId="{8503A75C-B73E-41F5-A2BE-02177D4C5F4D}" type="presParOf" srcId="{6CCB5979-ABD2-4A7C-92C4-F8C093092D2D}" destId="{4889C6ED-3476-42E9-9AD6-3B91F81E7581}" srcOrd="1" destOrd="0" presId="urn:microsoft.com/office/officeart/2008/layout/AlternatingHexagons"/>
    <dgm:cxn modelId="{50068C5A-5E5B-46E8-8355-6C294552D87E}" type="presParOf" srcId="{6CCB5979-ABD2-4A7C-92C4-F8C093092D2D}" destId="{027F1DD2-129A-4C38-8435-0FF1BE52FF0B}" srcOrd="2" destOrd="0" presId="urn:microsoft.com/office/officeart/2008/layout/AlternatingHexagons"/>
    <dgm:cxn modelId="{669EB1AE-3BC3-453B-9271-0944AECEB41B}" type="presParOf" srcId="{6CCB5979-ABD2-4A7C-92C4-F8C093092D2D}" destId="{D30A3C22-4CC1-4CA3-99DF-A6ABA154A96E}" srcOrd="3" destOrd="0" presId="urn:microsoft.com/office/officeart/2008/layout/AlternatingHexagons"/>
    <dgm:cxn modelId="{5C10FFCD-7125-43EE-B037-629E782224A7}" type="presParOf" srcId="{6CCB5979-ABD2-4A7C-92C4-F8C093092D2D}" destId="{85B474F5-610B-4BE6-8D03-7777ED110AA0}" srcOrd="4" destOrd="0" presId="urn:microsoft.com/office/officeart/2008/layout/AlternatingHexagons"/>
    <dgm:cxn modelId="{E238F344-2396-40C3-A289-6973D0DBEF80}" type="presParOf" srcId="{47824B06-C985-4951-86F0-9C2D18C983A9}" destId="{C929070C-57A1-427F-9176-C6B25BEC641E}" srcOrd="3" destOrd="0" presId="urn:microsoft.com/office/officeart/2008/layout/AlternatingHexagons"/>
    <dgm:cxn modelId="{EDCB6987-92AC-4795-86DA-23B329D42462}" type="presParOf" srcId="{47824B06-C985-4951-86F0-9C2D18C983A9}" destId="{BE497E5C-F63C-4324-87AB-18E86CE65390}" srcOrd="4" destOrd="0" presId="urn:microsoft.com/office/officeart/2008/layout/AlternatingHexagons"/>
    <dgm:cxn modelId="{EEBD1198-9788-4154-8670-12E49EBE6013}" type="presParOf" srcId="{BE497E5C-F63C-4324-87AB-18E86CE65390}" destId="{607FFDB3-E9D6-4182-9FF8-985CCAC2B06A}" srcOrd="0" destOrd="0" presId="urn:microsoft.com/office/officeart/2008/layout/AlternatingHexagons"/>
    <dgm:cxn modelId="{E107DC39-9D78-4C73-9DBE-2B2EC37B2E4F}" type="presParOf" srcId="{BE497E5C-F63C-4324-87AB-18E86CE65390}" destId="{14591A95-EDD4-469C-B34A-8DC619769293}" srcOrd="1" destOrd="0" presId="urn:microsoft.com/office/officeart/2008/layout/AlternatingHexagons"/>
    <dgm:cxn modelId="{66FEC9D1-FA3E-432F-9C1C-54D9EF90B97A}" type="presParOf" srcId="{BE497E5C-F63C-4324-87AB-18E86CE65390}" destId="{B8A54785-A82A-4196-9211-D4013906A34E}" srcOrd="2" destOrd="0" presId="urn:microsoft.com/office/officeart/2008/layout/AlternatingHexagons"/>
    <dgm:cxn modelId="{1FF7BB70-6BA1-4666-8779-2B9660A21A8C}" type="presParOf" srcId="{BE497E5C-F63C-4324-87AB-18E86CE65390}" destId="{0C7F4C46-43B9-40C6-A16A-3983CDE47CF2}" srcOrd="3" destOrd="0" presId="urn:microsoft.com/office/officeart/2008/layout/AlternatingHexagons"/>
    <dgm:cxn modelId="{D58A781F-D548-4B58-8552-ECE4E9B44C2E}" type="presParOf" srcId="{BE497E5C-F63C-4324-87AB-18E86CE65390}" destId="{7F923F45-BC62-4FE6-9A86-28EB430C587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68FC5-F293-463F-9654-0231BFCAF469}">
      <dsp:nvSpPr>
        <dsp:cNvPr id="0" name=""/>
        <dsp:cNvSpPr/>
      </dsp:nvSpPr>
      <dsp:spPr>
        <a:xfrm rot="5400000">
          <a:off x="1851696" y="209143"/>
          <a:ext cx="1072185" cy="1085701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bg1"/>
            </a:solidFill>
          </a:endParaRPr>
        </a:p>
      </dsp:txBody>
      <dsp:txXfrm rot="-5400000">
        <a:off x="2025889" y="394599"/>
        <a:ext cx="723801" cy="714790"/>
      </dsp:txXfrm>
    </dsp:sp>
    <dsp:sp modelId="{68F49BE2-E93A-48AE-8133-3C299D5AFFF2}">
      <dsp:nvSpPr>
        <dsp:cNvPr id="0" name=""/>
        <dsp:cNvSpPr/>
      </dsp:nvSpPr>
      <dsp:spPr>
        <a:xfrm>
          <a:off x="2636953" y="498573"/>
          <a:ext cx="1183879" cy="636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02EF1-CA52-4357-AF25-80E464157695}">
      <dsp:nvSpPr>
        <dsp:cNvPr id="0" name=""/>
        <dsp:cNvSpPr/>
      </dsp:nvSpPr>
      <dsp:spPr>
        <a:xfrm rot="5400000">
          <a:off x="391425" y="-7251"/>
          <a:ext cx="1060824" cy="1075327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563395" y="176804"/>
        <a:ext cx="716885" cy="707216"/>
      </dsp:txXfrm>
    </dsp:sp>
    <dsp:sp modelId="{A16E96D5-83B3-4511-9019-AC17E345F524}">
      <dsp:nvSpPr>
        <dsp:cNvPr id="0" name=""/>
        <dsp:cNvSpPr/>
      </dsp:nvSpPr>
      <dsp:spPr>
        <a:xfrm rot="5400000">
          <a:off x="262621" y="1126044"/>
          <a:ext cx="1072790" cy="1075318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Analyze</a:t>
          </a:r>
          <a:endParaRPr lang="en-US" sz="1400" b="1" kern="1200" dirty="0">
            <a:solidFill>
              <a:schemeClr val="bg1"/>
            </a:solidFill>
          </a:endParaRPr>
        </a:p>
      </dsp:txBody>
      <dsp:txXfrm rot="-5400000">
        <a:off x="440577" y="1306106"/>
        <a:ext cx="716878" cy="715194"/>
      </dsp:txXfrm>
    </dsp:sp>
    <dsp:sp modelId="{4889C6ED-3476-42E9-9AD6-3B91F81E7581}">
      <dsp:nvSpPr>
        <dsp:cNvPr id="0" name=""/>
        <dsp:cNvSpPr/>
      </dsp:nvSpPr>
      <dsp:spPr>
        <a:xfrm>
          <a:off x="1866" y="1410664"/>
          <a:ext cx="1145690" cy="636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74F5-610B-4BE6-8D03-7777ED110AA0}">
      <dsp:nvSpPr>
        <dsp:cNvPr id="0" name=""/>
        <dsp:cNvSpPr/>
      </dsp:nvSpPr>
      <dsp:spPr>
        <a:xfrm rot="5400000">
          <a:off x="1839224" y="1366204"/>
          <a:ext cx="1060824" cy="10582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2016664" y="1541525"/>
        <a:ext cx="705943" cy="707640"/>
      </dsp:txXfrm>
    </dsp:sp>
    <dsp:sp modelId="{607FFDB3-E9D6-4182-9FF8-985CCAC2B06A}">
      <dsp:nvSpPr>
        <dsp:cNvPr id="0" name=""/>
        <dsp:cNvSpPr/>
      </dsp:nvSpPr>
      <dsp:spPr>
        <a:xfrm rot="5400000">
          <a:off x="2200277" y="2386619"/>
          <a:ext cx="1060824" cy="1058862"/>
        </a:xfrm>
        <a:prstGeom prst="hexagon">
          <a:avLst>
            <a:gd name="adj" fmla="val 25000"/>
            <a:gd name="vf" fmla="val 115470"/>
          </a:avLst>
        </a:prstGeom>
        <a:solidFill>
          <a:srgbClr val="FF840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 rot="-5400000">
        <a:off x="2377572" y="2562280"/>
        <a:ext cx="706234" cy="707543"/>
      </dsp:txXfrm>
    </dsp:sp>
    <dsp:sp modelId="{14591A95-EDD4-469C-B34A-8DC619769293}">
      <dsp:nvSpPr>
        <dsp:cNvPr id="0" name=""/>
        <dsp:cNvSpPr/>
      </dsp:nvSpPr>
      <dsp:spPr>
        <a:xfrm>
          <a:off x="2636953" y="2317075"/>
          <a:ext cx="1183879" cy="636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23F45-BC62-4FE6-9A86-28EB430C5879}">
      <dsp:nvSpPr>
        <dsp:cNvPr id="0" name=""/>
        <dsp:cNvSpPr/>
      </dsp:nvSpPr>
      <dsp:spPr>
        <a:xfrm rot="5400000">
          <a:off x="773466" y="2200008"/>
          <a:ext cx="1060824" cy="1077404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 rot="-5400000">
        <a:off x="944743" y="2385102"/>
        <a:ext cx="718270" cy="70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D64A-57AE-4084-A954-8A324EFCEB84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151D-2D45-4CEF-A1D2-F56753D533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6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EAA020-4D5B-4240-A0CE-C32CC34FF91D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B1CBCB-A1C8-4031-A528-D5DB17A87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95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91B895-E8B6-49C4-BCF9-EACA48DB6C60}" type="slidenum">
              <a:rPr lang="en-US" sz="1200"/>
              <a:pPr eaLnBrk="1" hangingPunct="1"/>
              <a:t>12</a:t>
            </a:fld>
            <a:endParaRPr lang="en-US" sz="1200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0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95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99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64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3D08F-CCAD-4CC6-B76E-774E20E39CAE}" type="slidenum">
              <a:rPr lang="en-US" sz="1200"/>
              <a:pPr eaLnBrk="1" hangingPunct="1"/>
              <a:t>17</a:t>
            </a:fld>
            <a:endParaRPr lang="en-US" sz="12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20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89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11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712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3D08F-CCAD-4CC6-B76E-774E20E39CAE}" type="slidenum">
              <a:rPr lang="en-US" sz="1200"/>
              <a:pPr eaLnBrk="1" hangingPunct="1"/>
              <a:t>22</a:t>
            </a:fld>
            <a:endParaRPr lang="en-US" sz="12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3D08F-CCAD-4CC6-B76E-774E20E39CAE}" type="slidenum">
              <a:rPr lang="en-US" sz="1200"/>
              <a:pPr eaLnBrk="1" hangingPunct="1"/>
              <a:t>23</a:t>
            </a:fld>
            <a:endParaRPr lang="en-US" sz="12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18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DB62B-3A6B-49ED-A54A-DA12EED6D2AB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52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3D08F-CCAD-4CC6-B76E-774E20E39CAE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1CBCB-A1C8-4031-A528-D5DB17A87A2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83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A75597-80BB-482F-A0CD-E476E64FB6C9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111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3FEE0A-8772-4CF6-B293-7521500CCC8C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0E8E4E-BBE5-4343-9489-A8F2992611B3}" type="datetimeFigureOut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563C28-4019-4CBD-804A-C2AB114A98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lmason@ccbcmd.edu" TargetMode="External"/><Relationship Id="rId2" Type="http://schemas.openxmlformats.org/officeDocument/2006/relationships/hyperlink" Target="mailto:rmince@ccbcm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bogage@ccbcmd.edu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9906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Proven Model for Faculty-driven General Education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699" y="3200400"/>
            <a:ext cx="7848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Dr. Rose </a:t>
            </a:r>
            <a:r>
              <a:rPr lang="en-US" dirty="0" smtClean="0"/>
              <a:t>Mince, Dean </a:t>
            </a:r>
            <a:r>
              <a:rPr lang="en-US" dirty="0" smtClean="0"/>
              <a:t>of Instruction for Curriculum and Assessment</a:t>
            </a:r>
          </a:p>
          <a:p>
            <a:r>
              <a:rPr lang="en-US" dirty="0" smtClean="0"/>
              <a:t>Ms. Nancy Bogage, Director, Instructional Projects and Initiatives</a:t>
            </a:r>
          </a:p>
          <a:p>
            <a:r>
              <a:rPr lang="en-US" dirty="0" smtClean="0"/>
              <a:t>Ms. Lynne Mason, Professor, Office Administration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Community College of Baltimore County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059409"/>
            <a:ext cx="1743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2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The GREATs Project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280400" cy="4343400"/>
          </a:xfrm>
        </p:spPr>
        <p:txBody>
          <a:bodyPr>
            <a:noAutofit/>
          </a:bodyPr>
          <a:lstStyle/>
          <a:p>
            <a:pPr eaLnBrk="1" hangingPunct="1"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dirty="0" smtClean="0">
                <a:solidFill>
                  <a:srgbClr val="FF0000"/>
                </a:solidFill>
              </a:rPr>
              <a:t>G</a:t>
            </a:r>
            <a:r>
              <a:rPr lang="en-US" sz="2600" dirty="0" smtClean="0"/>
              <a:t>ene</a:t>
            </a:r>
            <a:r>
              <a:rPr lang="en-US" sz="2600" dirty="0" smtClean="0">
                <a:solidFill>
                  <a:srgbClr val="FF0000"/>
                </a:solidFill>
              </a:rPr>
              <a:t>r</a:t>
            </a:r>
            <a:r>
              <a:rPr lang="en-US" sz="2600" dirty="0" smtClean="0"/>
              <a:t>al </a:t>
            </a:r>
            <a:r>
              <a:rPr lang="en-US" sz="2600" dirty="0" smtClean="0">
                <a:solidFill>
                  <a:srgbClr val="FF0000"/>
                </a:solidFill>
              </a:rPr>
              <a:t>E</a:t>
            </a:r>
            <a:r>
              <a:rPr lang="en-US" sz="2600" dirty="0" smtClean="0"/>
              <a:t>ducation </a:t>
            </a:r>
            <a:r>
              <a:rPr lang="en-US" sz="2600" dirty="0" smtClean="0">
                <a:solidFill>
                  <a:srgbClr val="FF0000"/>
                </a:solidFill>
              </a:rPr>
              <a:t>A</a:t>
            </a:r>
            <a:r>
              <a:rPr lang="en-US" sz="2600" dirty="0" smtClean="0"/>
              <a:t>ssessment </a:t>
            </a:r>
            <a:r>
              <a:rPr lang="en-US" sz="2600" dirty="0" smtClean="0">
                <a:solidFill>
                  <a:srgbClr val="FF0000"/>
                </a:solidFill>
              </a:rPr>
              <a:t>T</a:t>
            </a:r>
            <a:r>
              <a:rPr lang="en-US" sz="2600" dirty="0" smtClean="0"/>
              <a:t>eams</a:t>
            </a:r>
          </a:p>
          <a:p>
            <a:pPr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dirty="0" smtClean="0"/>
              <a:t>Course-embedded</a:t>
            </a:r>
            <a:r>
              <a:rPr lang="en-US" sz="2600" dirty="0"/>
              <a:t>, faculty-developed Common Graded Assignments (CGAs</a:t>
            </a:r>
            <a:r>
              <a:rPr lang="en-US" sz="2600" dirty="0" smtClean="0"/>
              <a:t>) and </a:t>
            </a:r>
            <a:r>
              <a:rPr lang="en-US" sz="2600" dirty="0" smtClean="0"/>
              <a:t>rubric</a:t>
            </a:r>
          </a:p>
          <a:p>
            <a:pPr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dirty="0"/>
              <a:t>CGAs must assess at least five of the seven </a:t>
            </a:r>
            <a:r>
              <a:rPr lang="en-US" sz="2600" dirty="0" smtClean="0"/>
              <a:t>outcomes</a:t>
            </a:r>
            <a:endParaRPr lang="en-US" sz="2600" dirty="0"/>
          </a:p>
          <a:p>
            <a:pPr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dirty="0"/>
              <a:t>GREATs Coordinator to assist faculty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dirty="0" smtClean="0"/>
              <a:t>Assignments </a:t>
            </a:r>
            <a:r>
              <a:rPr lang="en-US" sz="2600" dirty="0" smtClean="0"/>
              <a:t>scored by </a:t>
            </a:r>
            <a:r>
              <a:rPr lang="en-US" sz="2600" dirty="0" smtClean="0"/>
              <a:t>trained faculty</a:t>
            </a:r>
          </a:p>
          <a:p>
            <a:pPr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dirty="0"/>
              <a:t>Three-year assessment cycle, based on discipline</a:t>
            </a:r>
          </a:p>
          <a:p>
            <a:pPr marL="0" indent="0" eaLnBrk="1" hangingPunct="1">
              <a:buClr>
                <a:schemeClr val="bg2">
                  <a:lumMod val="50000"/>
                </a:schemeClr>
              </a:buClr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5556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514600"/>
            <a:ext cx="7484533" cy="3984096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  <a:r>
              <a:rPr lang="en-US" i="1" dirty="0"/>
              <a:t>ommon</a:t>
            </a:r>
            <a:r>
              <a:rPr lang="en-US" dirty="0"/>
              <a:t>: </a:t>
            </a:r>
            <a:r>
              <a:rPr lang="en-US" dirty="0" smtClean="0"/>
              <a:t> One </a:t>
            </a:r>
            <a:r>
              <a:rPr lang="en-US" dirty="0"/>
              <a:t>assignment or group of assignment options embedded in all sections of the assessed course.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G</a:t>
            </a:r>
            <a:r>
              <a:rPr lang="en-US" i="1" dirty="0"/>
              <a:t>raded</a:t>
            </a:r>
            <a:r>
              <a:rPr lang="en-US" dirty="0"/>
              <a:t>: </a:t>
            </a:r>
            <a:r>
              <a:rPr lang="en-US" dirty="0" smtClean="0"/>
              <a:t> Required </a:t>
            </a:r>
            <a:r>
              <a:rPr lang="en-US" dirty="0"/>
              <a:t>by the instructor and accounts for at least 10% of the course grade to ensure student investment; faculty provide feedback to the student.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i="1" dirty="0"/>
              <a:t>ssignment</a:t>
            </a:r>
            <a:r>
              <a:rPr lang="en-US" dirty="0" smtClean="0"/>
              <a:t>:  </a:t>
            </a:r>
            <a:r>
              <a:rPr lang="en-US" dirty="0"/>
              <a:t>F</a:t>
            </a:r>
            <a:r>
              <a:rPr lang="en-US" dirty="0" smtClean="0"/>
              <a:t>aculty-developed</a:t>
            </a:r>
            <a:r>
              <a:rPr lang="en-US" dirty="0"/>
              <a:t>, authentic assignments evaluate the “routine” ongoing work of the students.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Graded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94688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General Education Program </a:t>
            </a:r>
            <a:r>
              <a:rPr lang="en-US" dirty="0" smtClean="0"/>
              <a:t>Outcomes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57288" y="3276600"/>
            <a:ext cx="74422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Written and oral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Critical </a:t>
            </a:r>
            <a:r>
              <a:rPr lang="en-US" sz="2200" dirty="0"/>
              <a:t>analysis and reasoning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Technological competence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Information literacy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Scientific, quantitative or logical reasoning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Local and global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Personal and professional ethics</a:t>
            </a:r>
          </a:p>
          <a:p>
            <a:pPr eaLnBrk="1" hangingPunct="1">
              <a:buClr>
                <a:srgbClr val="FFFFFF"/>
              </a:buClr>
              <a:buFont typeface="Wingdings" pitchFamily="2" charset="2"/>
              <a:buChar char="v"/>
            </a:pPr>
            <a:endParaRPr lang="en-US" sz="28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09800"/>
            <a:ext cx="8294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kumimoji="1" lang="en-US" sz="2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Criteria </a:t>
            </a:r>
            <a:r>
              <a:rPr kumimoji="1" lang="en-US" sz="2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addressed in </a:t>
            </a:r>
            <a:r>
              <a:rPr kumimoji="1" lang="en-US" sz="2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CGA:</a:t>
            </a:r>
            <a:endParaRPr kumimoji="1" lang="en-US" sz="2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82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7560733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Faculty Learning Community</a:t>
            </a:r>
          </a:p>
          <a:p>
            <a:r>
              <a:rPr lang="en-US" dirty="0" smtClean="0"/>
              <a:t>College-sponsored General Education Symposiums</a:t>
            </a:r>
          </a:p>
          <a:p>
            <a:r>
              <a:rPr lang="en-US" dirty="0" smtClean="0"/>
              <a:t>Adjunct Winter Conference</a:t>
            </a:r>
          </a:p>
          <a:p>
            <a:r>
              <a:rPr lang="en-US" dirty="0"/>
              <a:t>Spring Professional Development Conference</a:t>
            </a:r>
          </a:p>
          <a:p>
            <a:r>
              <a:rPr lang="en-US" dirty="0" smtClean="0"/>
              <a:t>Teaching Learning Roundtable Fair</a:t>
            </a:r>
          </a:p>
          <a:p>
            <a:r>
              <a:rPr lang="en-US" dirty="0" smtClean="0"/>
              <a:t>Learning Outcomes Assessment Advisory Board</a:t>
            </a:r>
          </a:p>
          <a:p>
            <a:pPr lvl="1">
              <a:buFont typeface="Symbol" pitchFamily="18" charset="2"/>
              <a:buChar char=""/>
            </a:pPr>
            <a:r>
              <a:rPr lang="en-US" dirty="0" smtClean="0"/>
              <a:t>Assessment Appreciation Day</a:t>
            </a:r>
          </a:p>
          <a:p>
            <a:pPr lvl="1">
              <a:buFont typeface="Symbol" pitchFamily="18" charset="2"/>
              <a:buChar char=""/>
            </a:pPr>
            <a:r>
              <a:rPr lang="en-US" dirty="0" smtClean="0"/>
              <a:t>Fall/Spring Workshops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Development 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484533" cy="4060296"/>
          </a:xfrm>
        </p:spPr>
        <p:txBody>
          <a:bodyPr/>
          <a:lstStyle/>
          <a:p>
            <a:r>
              <a:rPr lang="en-US" dirty="0" smtClean="0"/>
              <a:t>Sponsored by </a:t>
            </a:r>
            <a:r>
              <a:rPr lang="en-US" dirty="0" smtClean="0"/>
              <a:t>the Learning Outcomes Assessment Advisory Board </a:t>
            </a:r>
          </a:p>
          <a:p>
            <a:r>
              <a:rPr lang="en-US" dirty="0" smtClean="0"/>
              <a:t>Held </a:t>
            </a:r>
            <a:r>
              <a:rPr lang="en-US" dirty="0" smtClean="0"/>
              <a:t>every </a:t>
            </a:r>
            <a:r>
              <a:rPr lang="en-US" dirty="0" smtClean="0"/>
              <a:t>other year</a:t>
            </a:r>
          </a:p>
          <a:p>
            <a:r>
              <a:rPr lang="en-US" dirty="0" smtClean="0"/>
              <a:t>Various themes</a:t>
            </a:r>
          </a:p>
          <a:p>
            <a:r>
              <a:rPr lang="en-US" dirty="0" smtClean="0"/>
              <a:t>Various presentation formats</a:t>
            </a:r>
          </a:p>
          <a:p>
            <a:r>
              <a:rPr lang="en-US" dirty="0" smtClean="0"/>
              <a:t>Senior leadership attends</a:t>
            </a:r>
          </a:p>
          <a:p>
            <a:r>
              <a:rPr lang="en-US" dirty="0" smtClean="0"/>
              <a:t>Learning Outcomes Assessment (LOA) </a:t>
            </a:r>
            <a:r>
              <a:rPr lang="en-US" dirty="0" smtClean="0"/>
              <a:t>sash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Appreciation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276600"/>
            <a:ext cx="7408333" cy="1515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How has CCBC moved from </a:t>
            </a:r>
            <a:r>
              <a:rPr lang="en-US" sz="2800" b="1" dirty="0" smtClean="0"/>
              <a:t>research design </a:t>
            </a:r>
            <a:r>
              <a:rPr lang="en-US" sz="2800" b="1" dirty="0" smtClean="0"/>
              <a:t>and </a:t>
            </a:r>
            <a:r>
              <a:rPr lang="en-US" sz="2800" b="1" dirty="0" smtClean="0"/>
              <a:t>project implementation </a:t>
            </a:r>
            <a:r>
              <a:rPr lang="en-US" sz="2800" b="1" dirty="0" smtClean="0"/>
              <a:t>to analysis and intervention?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Design Continuum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Assists </a:t>
            </a:r>
            <a:r>
              <a:rPr lang="en-US" sz="2800" b="1" dirty="0" smtClean="0"/>
              <a:t>GREATs (discipline teams):</a:t>
            </a:r>
            <a:endParaRPr lang="en-US" sz="2800" b="1" dirty="0" smtClean="0"/>
          </a:p>
          <a:p>
            <a:pPr lvl="1"/>
            <a:r>
              <a:rPr lang="en-US" sz="2400" dirty="0" smtClean="0"/>
              <a:t>Conducts pre-implementation workshop.</a:t>
            </a:r>
          </a:p>
          <a:p>
            <a:pPr lvl="1"/>
            <a:r>
              <a:rPr lang="en-US" sz="2400" dirty="0" smtClean="0"/>
              <a:t>Works with faculty on CGA and </a:t>
            </a:r>
            <a:r>
              <a:rPr lang="en-US" sz="2400" dirty="0" smtClean="0"/>
              <a:t>rubric.</a:t>
            </a:r>
            <a:endParaRPr lang="en-US" sz="2400" dirty="0" smtClean="0"/>
          </a:p>
          <a:p>
            <a:pPr lvl="1"/>
            <a:r>
              <a:rPr lang="en-US" sz="2400" dirty="0" smtClean="0"/>
              <a:t>Organizes scoring </a:t>
            </a:r>
            <a:r>
              <a:rPr lang="en-US" sz="2400" dirty="0" smtClean="0"/>
              <a:t>days and submits data to Research Office.</a:t>
            </a:r>
            <a:endParaRPr lang="en-US" sz="2400" dirty="0" smtClean="0"/>
          </a:p>
          <a:p>
            <a:pPr lvl="1"/>
            <a:r>
              <a:rPr lang="en-US" sz="2400" dirty="0" smtClean="0"/>
              <a:t>Conducts post-implementation data </a:t>
            </a:r>
            <a:r>
              <a:rPr lang="en-US" sz="2400" dirty="0" smtClean="0"/>
              <a:t>review meetings </a:t>
            </a:r>
            <a:r>
              <a:rPr lang="en-US" sz="2400" dirty="0" smtClean="0"/>
              <a:t>with program </a:t>
            </a:r>
            <a:r>
              <a:rPr lang="en-US" sz="2400" dirty="0" smtClean="0"/>
              <a:t>coordinators, faculty, and administrators </a:t>
            </a:r>
            <a:r>
              <a:rPr lang="en-US" sz="2400" dirty="0" smtClean="0"/>
              <a:t>to review scores.</a:t>
            </a:r>
          </a:p>
          <a:p>
            <a:pPr lvl="1"/>
            <a:r>
              <a:rPr lang="en-US" sz="2400" dirty="0" smtClean="0"/>
              <a:t>Writes report for annual Learning Outcomes Assessment report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Tracks interventions and plans for re-assessment.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GREATs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Post-Implementation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09600" y="3270384"/>
            <a:ext cx="3657600" cy="2362200"/>
          </a:xfrm>
        </p:spPr>
        <p:txBody>
          <a:bodyPr>
            <a:noAutofit/>
          </a:bodyPr>
          <a:lstStyle/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b="1" dirty="0" smtClean="0"/>
              <a:t>	</a:t>
            </a:r>
          </a:p>
          <a:p>
            <a:pPr marL="528638" lvl="1" indent="-1905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b="1" dirty="0" smtClean="0"/>
              <a:t>Redesigning the course/program to improve student learning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endParaRPr lang="en-US" sz="2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76237"/>
            <a:ext cx="4804756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4495800" y="5321568"/>
            <a:ext cx="609600" cy="622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086600" y="6019800"/>
            <a:ext cx="533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95400" y="3124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</a:rPr>
              <a:t>Stage 3</a:t>
            </a:r>
            <a:endParaRPr lang="en-US" sz="24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8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3200400"/>
            <a:ext cx="7408333" cy="1515533"/>
          </a:xfrm>
        </p:spPr>
        <p:txBody>
          <a:bodyPr/>
          <a:lstStyle/>
          <a:p>
            <a:r>
              <a:rPr lang="en-US" dirty="0" smtClean="0"/>
              <a:t>ARTD </a:t>
            </a:r>
            <a:r>
              <a:rPr lang="en-US" dirty="0" smtClean="0"/>
              <a:t>109: Introduction </a:t>
            </a:r>
            <a:r>
              <a:rPr lang="en-US" dirty="0" smtClean="0"/>
              <a:t>to Interactive Media</a:t>
            </a:r>
          </a:p>
          <a:p>
            <a:r>
              <a:rPr lang="en-US" dirty="0" smtClean="0"/>
              <a:t>MATH </a:t>
            </a:r>
            <a:r>
              <a:rPr lang="en-US" dirty="0" smtClean="0"/>
              <a:t>153: Introduction </a:t>
            </a:r>
            <a:r>
              <a:rPr lang="en-US" dirty="0" smtClean="0"/>
              <a:t>to Statistical Methods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288440"/>
              </p:ext>
            </p:extLst>
          </p:nvPr>
        </p:nvGraphicFramePr>
        <p:xfrm>
          <a:off x="609598" y="3124201"/>
          <a:ext cx="7772401" cy="2228861"/>
        </p:xfrm>
        <a:graphic>
          <a:graphicData uri="http://schemas.openxmlformats.org/drawingml/2006/table">
            <a:tbl>
              <a:tblPr firstRow="1" firstCol="1" bandRow="1" bandCol="1">
                <a:tableStyleId>{D7AC3CCA-C797-4891-BE02-D94E43425B78}</a:tableStyleId>
              </a:tblPr>
              <a:tblGrid>
                <a:gridCol w="863600"/>
                <a:gridCol w="1193802"/>
                <a:gridCol w="914400"/>
                <a:gridCol w="1000759"/>
                <a:gridCol w="949959"/>
                <a:gridCol w="1173482"/>
                <a:gridCol w="914400"/>
                <a:gridCol w="761999"/>
              </a:tblGrid>
              <a:tr h="1219199">
                <a:tc>
                  <a:txBody>
                    <a:bodyPr/>
                    <a:lstStyle/>
                    <a:p>
                      <a:pPr marL="102870" marR="0" indent="-10287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Course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Written/</a:t>
                      </a:r>
                    </a:p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Oral Communication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Critical Analysis/</a:t>
                      </a:r>
                    </a:p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Reasoning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Technological Competence</a:t>
                      </a:r>
                      <a:endParaRPr lang="en-US" sz="11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Information Literacy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100" dirty="0" smtClean="0">
                          <a:latin typeface="Vrinda" pitchFamily="34" charset="0"/>
                          <a:cs typeface="Vrinda" pitchFamily="34" charset="0"/>
                        </a:rPr>
                        <a:t>Scientific, </a:t>
                      </a:r>
                      <a:r>
                        <a:rPr lang="en-US" sz="1100" dirty="0" smtClean="0">
                          <a:latin typeface="Vrinda" pitchFamily="34" charset="0"/>
                          <a:cs typeface="Vrinda" pitchFamily="34" charset="0"/>
                        </a:rPr>
                        <a:t>Quantitative</a:t>
                      </a:r>
                      <a:r>
                        <a:rPr lang="en-US" sz="1100" dirty="0" smtClean="0">
                          <a:latin typeface="Vrinda" pitchFamily="34" charset="0"/>
                          <a:cs typeface="Vrinda" pitchFamily="34" charset="0"/>
                        </a:rPr>
                        <a:t>, or </a:t>
                      </a:r>
                      <a:r>
                        <a:rPr lang="en-US" sz="1100" dirty="0" smtClean="0">
                          <a:latin typeface="Vrinda" pitchFamily="34" charset="0"/>
                          <a:cs typeface="Vrinda" pitchFamily="34" charset="0"/>
                        </a:rPr>
                        <a:t>Logical Reasoning</a:t>
                      </a:r>
                      <a:endParaRPr lang="en-US" sz="1100" b="1" dirty="0" smtClean="0">
                        <a:latin typeface="Vrinda" pitchFamily="34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Local and </a:t>
                      </a:r>
                      <a:r>
                        <a:rPr lang="en-US" sz="1100" kern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Global Diversity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100" kern="1200" dirty="0" smtClean="0">
                        <a:effectLst/>
                        <a:latin typeface="Vrinda" pitchFamily="34" charset="0"/>
                        <a:cs typeface="Vrind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Personal and Prof. Ethics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</a:tr>
              <a:tr h="280274"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ARTD 109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Vrinda" pitchFamily="34" charset="0"/>
                          <a:cs typeface="Vrinda" pitchFamily="34" charset="0"/>
                        </a:rPr>
                        <a:t>2.8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4.1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Vrinda" pitchFamily="34" charset="0"/>
                          <a:cs typeface="Vrinda" pitchFamily="34" charset="0"/>
                        </a:rPr>
                        <a:t>3.9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3.3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3.6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4.1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3.7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</a:tr>
              <a:tr h="364694"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MATH 153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rinda" pitchFamily="34" charset="0"/>
                          <a:cs typeface="Vrinda" pitchFamily="34" charset="0"/>
                        </a:rPr>
                        <a:t>4.0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3.9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Vrinda" pitchFamily="34" charset="0"/>
                          <a:cs typeface="Vrinda" pitchFamily="34" charset="0"/>
                        </a:rPr>
                        <a:t>3.5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2.8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rinda" pitchFamily="34" charset="0"/>
                          <a:cs typeface="Vrinda" pitchFamily="34" charset="0"/>
                        </a:rPr>
                        <a:t>3.7</a:t>
                      </a:r>
                      <a:endParaRPr lang="en-US" sz="12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Vrinda" pitchFamily="34" charset="0"/>
                          <a:cs typeface="Vrinda" pitchFamily="34" charset="0"/>
                        </a:rPr>
                        <a:t>2.6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  <a:latin typeface="Vrinda" pitchFamily="34" charset="0"/>
                          <a:cs typeface="Vrinda" pitchFamily="34" charset="0"/>
                        </a:rPr>
                        <a:t>N/A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</a:tr>
              <a:tr h="364694"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  <a:tc>
                  <a:txBody>
                    <a:bodyPr/>
                    <a:lstStyle/>
                    <a:p>
                      <a:pPr marL="102870" marR="0" indent="-1028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Vrinda" pitchFamily="34" charset="0"/>
                        <a:ea typeface="Times New Roman" panose="02020603050405020304" pitchFamily="18" charset="0"/>
                        <a:cs typeface="Vrinda" pitchFamily="34" charset="0"/>
                      </a:endParaRPr>
                    </a:p>
                  </a:txBody>
                  <a:tcPr marL="58781" marR="58781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Results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905000" y="44196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86200" y="4419600"/>
            <a:ext cx="3810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86200" y="4724400"/>
            <a:ext cx="3810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010400" y="4724400"/>
            <a:ext cx="3048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Overview and Introduction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Evolution of the Model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CCBC’s Faculty-driven Model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Faculty Development Strategies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Audience Participation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Focus on Intervention/Improvement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Discussion/Best Practices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Questions and Answers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971800"/>
            <a:ext cx="7408333" cy="2209800"/>
          </a:xfrm>
        </p:spPr>
        <p:txBody>
          <a:bodyPr/>
          <a:lstStyle/>
          <a:p>
            <a:r>
              <a:rPr lang="en-US" dirty="0" smtClean="0"/>
              <a:t>With colleagues, discuss the data scenario.</a:t>
            </a:r>
          </a:p>
          <a:p>
            <a:r>
              <a:rPr lang="en-US" dirty="0" smtClean="0"/>
              <a:t>What’s next?  What are your ideas for interventions and course improvement?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099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Sample intervention reports – WLSP 101 (Spanish), ENGL 101 </a:t>
            </a:r>
            <a:r>
              <a:rPr lang="en-US" b="1" dirty="0" smtClean="0"/>
              <a:t>(College </a:t>
            </a:r>
            <a:r>
              <a:rPr lang="en-US" b="1" dirty="0" smtClean="0"/>
              <a:t>Composition):</a:t>
            </a:r>
          </a:p>
          <a:p>
            <a:r>
              <a:rPr lang="en-US" dirty="0" smtClean="0"/>
              <a:t>Summarize </a:t>
            </a:r>
            <a:r>
              <a:rPr lang="en-US" dirty="0"/>
              <a:t>the data/ outcomes of </a:t>
            </a:r>
            <a:r>
              <a:rPr lang="en-US" dirty="0" smtClean="0"/>
              <a:t>most </a:t>
            </a:r>
            <a:r>
              <a:rPr lang="en-US" dirty="0"/>
              <a:t>recent </a:t>
            </a:r>
            <a:r>
              <a:rPr lang="en-US" dirty="0" smtClean="0"/>
              <a:t>assessment.</a:t>
            </a:r>
          </a:p>
          <a:p>
            <a:r>
              <a:rPr lang="en-US" dirty="0" smtClean="0"/>
              <a:t>Evaluate </a:t>
            </a:r>
            <a:r>
              <a:rPr lang="en-US" dirty="0"/>
              <a:t>the effectiveness of </a:t>
            </a:r>
            <a:r>
              <a:rPr lang="en-US" dirty="0" smtClean="0"/>
              <a:t>interventions </a:t>
            </a:r>
            <a:r>
              <a:rPr lang="en-US" dirty="0"/>
              <a:t>from the previous assessment </a:t>
            </a:r>
            <a:r>
              <a:rPr lang="en-US" dirty="0" smtClean="0"/>
              <a:t>cycle in </a:t>
            </a:r>
            <a:r>
              <a:rPr lang="en-US" dirty="0"/>
              <a:t>the context of the most recent </a:t>
            </a:r>
            <a:r>
              <a:rPr lang="en-US" dirty="0" smtClean="0"/>
              <a:t>data. *</a:t>
            </a:r>
          </a:p>
          <a:p>
            <a:r>
              <a:rPr lang="en-US" dirty="0" smtClean="0"/>
              <a:t>Identify </a:t>
            </a:r>
            <a:r>
              <a:rPr lang="en-US" dirty="0"/>
              <a:t>the target area for the next </a:t>
            </a:r>
            <a:r>
              <a:rPr lang="en-US" dirty="0" smtClean="0"/>
              <a:t>interventions.</a:t>
            </a:r>
            <a:endParaRPr lang="en-US" dirty="0" smtClean="0"/>
          </a:p>
          <a:p>
            <a:r>
              <a:rPr lang="en-US" dirty="0" smtClean="0"/>
              <a:t>Develop the </a:t>
            </a:r>
            <a:r>
              <a:rPr lang="en-US" dirty="0" smtClean="0"/>
              <a:t>interventions.</a:t>
            </a:r>
          </a:p>
          <a:p>
            <a:r>
              <a:rPr lang="en-US" dirty="0" smtClean="0"/>
              <a:t>Implement the interventions.</a:t>
            </a:r>
            <a:endParaRPr lang="en-US" dirty="0" smtClean="0"/>
          </a:p>
          <a:p>
            <a:pPr marL="301943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Continuous Improvement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44652" y="3733800"/>
            <a:ext cx="3435096" cy="1447800"/>
          </a:xfrm>
        </p:spPr>
        <p:txBody>
          <a:bodyPr>
            <a:noAutofit/>
          </a:bodyPr>
          <a:lstStyle/>
          <a:p>
            <a:pPr marL="509588" lvl="1" indent="-17463">
              <a:buClr>
                <a:srgbClr val="FFFFFF"/>
              </a:buClr>
              <a:buNone/>
            </a:pPr>
            <a:r>
              <a:rPr lang="en-US" sz="2000" b="1" dirty="0" smtClean="0"/>
              <a:t>Implementing </a:t>
            </a:r>
            <a:r>
              <a:rPr lang="en-US" sz="2000" b="1" dirty="0"/>
              <a:t>revisions and reassessing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endParaRPr lang="en-US" sz="2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267200" y="2781300"/>
            <a:ext cx="3822192" cy="34472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84" y="2400300"/>
            <a:ext cx="4804756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876800" y="2438400"/>
            <a:ext cx="3810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6400" y="3124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</a:rPr>
              <a:t>Stage 4</a:t>
            </a:r>
            <a:endParaRPr lang="en-US" sz="24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27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CCBC’s Proven Model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3400" y="3276600"/>
            <a:ext cx="3822192" cy="2362200"/>
          </a:xfrm>
        </p:spPr>
        <p:txBody>
          <a:bodyPr>
            <a:noAutofit/>
          </a:bodyPr>
          <a:lstStyle/>
          <a:p>
            <a:pPr marL="568325" lvl="1" indent="-336550">
              <a:buClr>
                <a:schemeClr val="bg2">
                  <a:lumMod val="50000"/>
                </a:schemeClr>
              </a:buClr>
            </a:pPr>
            <a:r>
              <a:rPr lang="en-US" b="1" dirty="0" smtClean="0"/>
              <a:t>GREATs Process</a:t>
            </a:r>
          </a:p>
          <a:p>
            <a:pPr marL="568325" lvl="1" indent="-336550">
              <a:buClr>
                <a:schemeClr val="bg2">
                  <a:lumMod val="50000"/>
                </a:schemeClr>
              </a:buClr>
            </a:pPr>
            <a:r>
              <a:rPr lang="en-US" b="1" dirty="0" smtClean="0"/>
              <a:t>Refinement of Process</a:t>
            </a:r>
          </a:p>
          <a:p>
            <a:pPr marL="568325" lvl="1" indent="-336550">
              <a:buClr>
                <a:schemeClr val="bg2">
                  <a:lumMod val="50000"/>
                </a:schemeClr>
              </a:buClr>
            </a:pPr>
            <a:r>
              <a:rPr lang="en-US" b="1" dirty="0" smtClean="0"/>
              <a:t>Continuous Improvement</a:t>
            </a:r>
          </a:p>
          <a:p>
            <a:pPr marL="568325" lvl="1" indent="-336550">
              <a:buClr>
                <a:schemeClr val="bg2">
                  <a:lumMod val="50000"/>
                </a:schemeClr>
              </a:buClr>
            </a:pPr>
            <a:r>
              <a:rPr lang="en-US" b="1" i="1" dirty="0" smtClean="0">
                <a:solidFill>
                  <a:srgbClr val="FF0000"/>
                </a:solidFill>
              </a:rPr>
              <a:t>Student Success</a:t>
            </a:r>
          </a:p>
          <a:p>
            <a:pPr marL="568325" lvl="1" indent="-336550">
              <a:buClr>
                <a:schemeClr val="bg2">
                  <a:lumMod val="50000"/>
                </a:schemeClr>
              </a:buClr>
            </a:pP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358" y="2590800"/>
            <a:ext cx="4804756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311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438400"/>
            <a:ext cx="7408333" cy="3725333"/>
          </a:xfrm>
        </p:spPr>
        <p:txBody>
          <a:bodyPr/>
          <a:lstStyle/>
          <a:p>
            <a:r>
              <a:rPr lang="en-US" dirty="0" smtClean="0"/>
              <a:t>Rose Mince</a:t>
            </a:r>
          </a:p>
          <a:p>
            <a:pPr marL="301943" lvl="1" indent="0">
              <a:buNone/>
            </a:pPr>
            <a:r>
              <a:rPr lang="en-US" dirty="0" smtClean="0">
                <a:hlinkClick r:id="rId2"/>
              </a:rPr>
              <a:t>rmince@ccbcmd.edu</a:t>
            </a:r>
            <a:endParaRPr lang="en-US" dirty="0" smtClean="0"/>
          </a:p>
          <a:p>
            <a:pPr marL="301943" lvl="1" indent="0">
              <a:buNone/>
            </a:pPr>
            <a:r>
              <a:rPr lang="en-US" dirty="0" smtClean="0"/>
              <a:t>443-840-1246</a:t>
            </a:r>
          </a:p>
          <a:p>
            <a:pPr marL="288925" lvl="1" indent="-288925"/>
            <a:r>
              <a:rPr lang="en-US" dirty="0" smtClean="0"/>
              <a:t>Lynne Mason</a:t>
            </a:r>
          </a:p>
          <a:p>
            <a:pPr marL="0" lvl="1" indent="288925">
              <a:buNone/>
            </a:pPr>
            <a:r>
              <a:rPr lang="en-US" dirty="0" smtClean="0">
                <a:hlinkClick r:id="rId3"/>
              </a:rPr>
              <a:t>lmason@ccbcmd.edu</a:t>
            </a:r>
            <a:endParaRPr lang="en-US" dirty="0" smtClean="0"/>
          </a:p>
          <a:p>
            <a:pPr marL="0" lvl="1" indent="288925">
              <a:buNone/>
            </a:pPr>
            <a:r>
              <a:rPr lang="en-US" dirty="0" smtClean="0"/>
              <a:t>443-840-4510</a:t>
            </a:r>
          </a:p>
          <a:p>
            <a:pPr marL="342900" lvl="1" indent="-342900"/>
            <a:r>
              <a:rPr lang="en-US" dirty="0" smtClean="0"/>
              <a:t>Nancy Bogage</a:t>
            </a:r>
          </a:p>
          <a:p>
            <a:pPr marL="0" lvl="1" indent="346075">
              <a:buNone/>
            </a:pPr>
            <a:r>
              <a:rPr lang="en-US" dirty="0" smtClean="0">
                <a:hlinkClick r:id="rId4"/>
              </a:rPr>
              <a:t>nbogage@ccbcmd.edu</a:t>
            </a:r>
            <a:endParaRPr lang="en-US" dirty="0" smtClean="0"/>
          </a:p>
          <a:p>
            <a:pPr marL="0" lvl="1" indent="346075">
              <a:buNone/>
            </a:pPr>
            <a:r>
              <a:rPr lang="en-US" dirty="0" smtClean="0"/>
              <a:t>443-840-1659</a:t>
            </a:r>
          </a:p>
          <a:p>
            <a:pPr marL="288925" lvl="1" indent="-288925"/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366000" cy="4068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Mince, R. and Bogage, N. (accepted for publication by the National Resource Center for The First-Year Experience &amp; Students in Transition, University of South Carolina).  </a:t>
            </a:r>
            <a:r>
              <a:rPr lang="en-US" dirty="0"/>
              <a:t> </a:t>
            </a:r>
            <a:r>
              <a:rPr lang="en-US" dirty="0" smtClean="0"/>
              <a:t>A Proven Model for Assessing and Improving Critical-Thinking Skills.</a:t>
            </a:r>
          </a:p>
          <a:p>
            <a:endParaRPr lang="en-US" dirty="0"/>
          </a:p>
          <a:p>
            <a:r>
              <a:rPr lang="en-US" dirty="0" smtClean="0"/>
              <a:t>Mince</a:t>
            </a:r>
            <a:r>
              <a:rPr lang="en-US" dirty="0"/>
              <a:t>, R., Mason, L., and Bogage, N. (2011).  “Improving Faculty Ownership of General Education and Its Assessment”</a:t>
            </a:r>
            <a:r>
              <a:rPr lang="en-US" i="1" dirty="0"/>
              <a:t> Assessment Update</a:t>
            </a:r>
            <a:r>
              <a:rPr lang="en-US" dirty="0"/>
              <a:t>, November/December 2011, </a:t>
            </a:r>
            <a:r>
              <a:rPr lang="en-US" dirty="0"/>
              <a:t>vol</a:t>
            </a:r>
            <a:r>
              <a:rPr lang="en-US" dirty="0"/>
              <a:t>, (23), number 6, pp. 11-13.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Mince, et al. (2012). “Innovative Critical Thinking Assignments for Student Success.” </a:t>
            </a:r>
            <a:r>
              <a:rPr lang="en-US" i="1" dirty="0"/>
              <a:t>Leadership Abstracts</a:t>
            </a:r>
            <a:r>
              <a:rPr lang="en-US" dirty="0"/>
              <a:t>, League for Innovation in the Community College, November, 2012.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Mince, R. and Mason, L. (2009). General Education Assessment Teams: A GREAT Project, </a:t>
            </a:r>
            <a:r>
              <a:rPr lang="en-US" i="1" dirty="0"/>
              <a:t>Designing Effective Assessment:</a:t>
            </a:r>
            <a:r>
              <a:rPr lang="en-US" dirty="0"/>
              <a:t>  </a:t>
            </a:r>
            <a:r>
              <a:rPr lang="en-US" i="1" dirty="0"/>
              <a:t>Principles and Profiles of Good Practice </a:t>
            </a:r>
            <a:r>
              <a:rPr lang="en-US" dirty="0"/>
              <a:t>(Banta, Jones, and Black) </a:t>
            </a:r>
            <a:r>
              <a:rPr lang="en-US" dirty="0"/>
              <a:t>Jossey</a:t>
            </a:r>
            <a:r>
              <a:rPr lang="en-US" dirty="0"/>
              <a:t>-Bass, John Wiley &amp; Sons, Inc.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830">
            <a:off x="6032135" y="4729049"/>
            <a:ext cx="1805686" cy="165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52728"/>
          </a:xfrm>
        </p:spPr>
        <p:txBody>
          <a:bodyPr>
            <a:noAutofit/>
          </a:bodyPr>
          <a:lstStyle/>
          <a:p>
            <a:r>
              <a:rPr lang="en-US" dirty="0" smtClean="0"/>
              <a:t>Some of CCBC’s Learning </a:t>
            </a:r>
            <a:br>
              <a:rPr lang="en-US" dirty="0" smtClean="0"/>
            </a:br>
            <a:r>
              <a:rPr lang="en-US" dirty="0" smtClean="0"/>
              <a:t>Outcomes </a:t>
            </a:r>
            <a:r>
              <a:rPr lang="en-US" dirty="0"/>
              <a:t>Awards 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9078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Bellwether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Award in the Instructional Programs and Services category for High Impact Course Level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Assessment; 2013 Legacy Award Finalist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Council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Higher Education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Accreditation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Award for Institutional Progress in Student Learning Outcomes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National Council Student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Development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Exemplary Practice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Award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Middle States Commission on Higher Education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Exemplary Practice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American Association of Colleges and Universities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Roadmap College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Achieving the Dream Leader College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6553199" cy="3783605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600" dirty="0" smtClean="0"/>
              <a:t>Document improved and expanded student learning.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600" dirty="0" smtClean="0"/>
              <a:t>Create a continuous improvement process for learning outcomes assessment.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600" dirty="0" smtClean="0"/>
              <a:t>Provide continuous curriculum improvement.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Learning Outcomes Assessment  Goals</a:t>
            </a:r>
          </a:p>
        </p:txBody>
      </p:sp>
    </p:spTree>
    <p:extLst>
      <p:ext uri="{BB962C8B-B14F-4D97-AF65-F5344CB8AC3E}">
        <p14:creationId xmlns:p14="http://schemas.microsoft.com/office/powerpoint/2010/main" val="252253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667000"/>
            <a:ext cx="7408333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Provides </a:t>
            </a:r>
            <a:r>
              <a:rPr lang="en-US" sz="2600" dirty="0"/>
              <a:t>oversight and guidance for the various CCBC components and projects. 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General Education Assessment </a:t>
            </a:r>
          </a:p>
          <a:p>
            <a:pPr lvl="1"/>
            <a:r>
              <a:rPr lang="en-US" sz="2600" dirty="0" smtClean="0"/>
              <a:t>Course </a:t>
            </a:r>
            <a:r>
              <a:rPr lang="en-US" sz="2600" dirty="0"/>
              <a:t>Level Assessment </a:t>
            </a:r>
          </a:p>
          <a:p>
            <a:pPr lvl="1"/>
            <a:r>
              <a:rPr lang="en-US" sz="2600" dirty="0"/>
              <a:t>Program Level Assessment </a:t>
            </a:r>
          </a:p>
          <a:p>
            <a:pPr lvl="1"/>
            <a:r>
              <a:rPr lang="en-US" sz="2600" dirty="0" smtClean="0"/>
              <a:t>Institutional Level Assessment 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14272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Learning Outcomes Assessment Advisory </a:t>
            </a:r>
            <a:r>
              <a:rPr lang="en-US" sz="4900" dirty="0" smtClean="0"/>
              <a:t>Board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Stages of Outcomes Assessment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2235200"/>
            <a:ext cx="3822192" cy="4394200"/>
          </a:xfrm>
        </p:spPr>
        <p:txBody>
          <a:bodyPr>
            <a:noAutofit/>
          </a:bodyPr>
          <a:lstStyle/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dirty="0" smtClean="0"/>
              <a:t>1</a:t>
            </a:r>
            <a:r>
              <a:rPr lang="en-US" sz="2000" b="1" dirty="0" smtClean="0"/>
              <a:t>.	</a:t>
            </a:r>
            <a:r>
              <a:rPr lang="en-US" sz="2000" dirty="0" smtClean="0"/>
              <a:t>Designing and proposing a project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dirty="0" smtClean="0"/>
              <a:t>2.	Implementing the design and collecting and analyzing the data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dirty="0" smtClean="0"/>
              <a:t>3</a:t>
            </a:r>
            <a:r>
              <a:rPr lang="en-US" sz="2000" b="1" dirty="0" smtClean="0"/>
              <a:t>.	</a:t>
            </a:r>
            <a:r>
              <a:rPr lang="en-US" sz="2000" b="1" dirty="0" smtClean="0">
                <a:solidFill>
                  <a:srgbClr val="FF0000"/>
                </a:solidFill>
              </a:rPr>
              <a:t>Redesigning the course/program to improve student learning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dirty="0" smtClean="0"/>
              <a:t>4</a:t>
            </a:r>
            <a:r>
              <a:rPr lang="en-US" sz="2000" b="1" dirty="0" smtClean="0"/>
              <a:t>.	</a:t>
            </a:r>
            <a:r>
              <a:rPr lang="en-US" sz="2000" b="1" dirty="0" smtClean="0">
                <a:solidFill>
                  <a:srgbClr val="FF0000"/>
                </a:solidFill>
              </a:rPr>
              <a:t>Implementing revisions and reassessing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r>
              <a:rPr lang="en-US" sz="2000" dirty="0" smtClean="0"/>
              <a:t>5.	Communicating final analyses</a:t>
            </a:r>
          </a:p>
          <a:p>
            <a:pPr marL="990600" lvl="1" indent="-533400" eaLnBrk="1" hangingPunct="1">
              <a:buClr>
                <a:srgbClr val="FFFFFF"/>
              </a:buClr>
              <a:buFont typeface="Arial" charset="0"/>
              <a:buNone/>
            </a:pPr>
            <a:endParaRPr lang="en-US" sz="2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62200"/>
            <a:ext cx="499317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670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Autofit/>
          </a:bodyPr>
          <a:lstStyle/>
          <a:p>
            <a:r>
              <a:rPr lang="en-US" dirty="0" smtClean="0"/>
              <a:t>Learning Outcomes Assessment Faculty Guide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1" t="34400" r="35385" b="7846"/>
          <a:stretch/>
        </p:blipFill>
        <p:spPr bwMode="auto">
          <a:xfrm>
            <a:off x="3276600" y="2819400"/>
            <a:ext cx="2445489" cy="310470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8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1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of Higher </a:t>
            </a:r>
            <a:r>
              <a:rPr lang="en-US" dirty="0" smtClean="0"/>
              <a:t>Order Thinking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667000"/>
            <a:ext cx="3822192" cy="3447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Higher Order Thinking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Bloom’s Revised</a:t>
            </a:r>
            <a:br>
              <a:rPr lang="en-US" sz="3600" b="1" i="1" dirty="0">
                <a:solidFill>
                  <a:schemeClr val="tx1"/>
                </a:solidFill>
              </a:rPr>
            </a:br>
            <a:r>
              <a:rPr lang="en-US" sz="3600" b="1" i="1" dirty="0" smtClean="0">
                <a:solidFill>
                  <a:schemeClr val="tx1"/>
                </a:solidFill>
              </a:rPr>
              <a:t>Taxonomy</a:t>
            </a:r>
            <a:br>
              <a:rPr lang="en-US" sz="3600" b="1" i="1" dirty="0" smtClean="0">
                <a:solidFill>
                  <a:schemeClr val="tx1"/>
                </a:solidFill>
              </a:rPr>
            </a:br>
            <a:endParaRPr lang="en-US" sz="3600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Lower Order Thinking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99839926"/>
              </p:ext>
            </p:extLst>
          </p:nvPr>
        </p:nvGraphicFramePr>
        <p:xfrm>
          <a:off x="5022850" y="2740438"/>
          <a:ext cx="3822700" cy="344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40188" y="312570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Create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447188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Apply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2322" y="526228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Understand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544716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Remember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2300" y="332889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Evaluate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888816" y="5679492"/>
            <a:ext cx="327212" cy="2383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91032" y="4993341"/>
            <a:ext cx="395568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333565" y="4398658"/>
            <a:ext cx="486335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065744" y="3702424"/>
            <a:ext cx="777688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454588" y="3131658"/>
            <a:ext cx="402290" cy="3018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Up Arrow 22"/>
          <p:cNvSpPr/>
          <p:nvPr/>
        </p:nvSpPr>
        <p:spPr>
          <a:xfrm>
            <a:off x="4500283" y="2754738"/>
            <a:ext cx="304800" cy="3050977"/>
          </a:xfrm>
          <a:prstGeom prst="up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80400" cy="11223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General Education </a:t>
            </a:r>
            <a:br>
              <a:rPr lang="en-US" dirty="0" smtClean="0"/>
            </a:br>
            <a:r>
              <a:rPr lang="en-US" dirty="0" smtClean="0"/>
              <a:t>Assessment Instruments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066088" cy="37338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b="1" dirty="0" smtClean="0"/>
              <a:t>Proficiency Profile – administered  Fall 2012, 2008, 2004, 2001</a:t>
            </a:r>
          </a:p>
          <a:p>
            <a:pPr lvl="1" eaLnBrk="1" hangingPunct="1">
              <a:buClr>
                <a:schemeClr val="bg2">
                  <a:lumMod val="50000"/>
                </a:schemeClr>
              </a:buClr>
              <a:buSzPct val="60000"/>
              <a:buFont typeface="Wingdings" pitchFamily="2" charset="2"/>
              <a:buChar char="Ø"/>
            </a:pPr>
            <a:r>
              <a:rPr lang="en-US" sz="2600" dirty="0" smtClean="0"/>
              <a:t>A nationally normed standardized test of General Education skills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Candara" pitchFamily="34" charset="0"/>
              <a:buChar char="*"/>
            </a:pPr>
            <a:r>
              <a:rPr lang="en-US" sz="2600" b="1" dirty="0" smtClean="0"/>
              <a:t>GREAT Projects – </a:t>
            </a:r>
            <a:r>
              <a:rPr lang="en-US" sz="2600" b="1" dirty="0" smtClean="0"/>
              <a:t>Common </a:t>
            </a:r>
            <a:r>
              <a:rPr lang="en-US" sz="2600" b="1" dirty="0"/>
              <a:t>G</a:t>
            </a:r>
            <a:r>
              <a:rPr lang="en-US" sz="2600" b="1" dirty="0" smtClean="0"/>
              <a:t>raded </a:t>
            </a:r>
            <a:r>
              <a:rPr lang="en-US" sz="2600" b="1" dirty="0" smtClean="0"/>
              <a:t>A</a:t>
            </a:r>
            <a:r>
              <a:rPr lang="en-US" sz="2600" b="1" dirty="0" smtClean="0"/>
              <a:t>ssignment (CGA)</a:t>
            </a:r>
            <a:endParaRPr lang="en-US" sz="2600" b="1" dirty="0" smtClean="0"/>
          </a:p>
          <a:p>
            <a:pPr lvl="1" eaLnBrk="1" hangingPunct="1">
              <a:buClr>
                <a:schemeClr val="bg2">
                  <a:lumMod val="50000"/>
                </a:schemeClr>
              </a:buClr>
              <a:buSzPct val="60000"/>
              <a:buFont typeface="Wingdings" pitchFamily="2" charset="2"/>
              <a:buChar char="Ø"/>
            </a:pPr>
            <a:r>
              <a:rPr lang="en-US" sz="2600" dirty="0" smtClean="0"/>
              <a:t>Locally developed, authentic assignments</a:t>
            </a:r>
          </a:p>
        </p:txBody>
      </p:sp>
    </p:spTree>
    <p:extLst>
      <p:ext uri="{BB962C8B-B14F-4D97-AF65-F5344CB8AC3E}">
        <p14:creationId xmlns:p14="http://schemas.microsoft.com/office/powerpoint/2010/main" val="410796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949</TotalTime>
  <Words>923</Words>
  <Application>Microsoft Office PowerPoint</Application>
  <PresentationFormat>On-screen Show (4:3)</PresentationFormat>
  <Paragraphs>198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A Proven Model for Faculty-driven General Education Assessment</vt:lpstr>
      <vt:lpstr>Presentation Outline</vt:lpstr>
      <vt:lpstr>Some of CCBC’s Learning  Outcomes Awards  </vt:lpstr>
      <vt:lpstr>Learning Outcomes Assessment  Goals</vt:lpstr>
      <vt:lpstr>Learning Outcomes Assessment Advisory Board </vt:lpstr>
      <vt:lpstr>Stages of Outcomes Assessment</vt:lpstr>
      <vt:lpstr>Learning Outcomes Assessment Faculty Guide</vt:lpstr>
      <vt:lpstr>Assessment of Higher Order Thinking</vt:lpstr>
      <vt:lpstr>General Education  Assessment Instruments</vt:lpstr>
      <vt:lpstr>The GREATs Project  </vt:lpstr>
      <vt:lpstr>Common Graded Assignment</vt:lpstr>
      <vt:lpstr>General Education Program Outcomes</vt:lpstr>
      <vt:lpstr>Faculty Development Platforms</vt:lpstr>
      <vt:lpstr>Assessment Appreciation Day</vt:lpstr>
      <vt:lpstr>Research Design Continuum</vt:lpstr>
      <vt:lpstr>GREATs Coordinator</vt:lpstr>
      <vt:lpstr>Post-Implementation</vt:lpstr>
      <vt:lpstr>Activity Examples</vt:lpstr>
      <vt:lpstr>Typical Results</vt:lpstr>
      <vt:lpstr>Activity</vt:lpstr>
      <vt:lpstr>Intervention Planning</vt:lpstr>
      <vt:lpstr>Continuous Improvement</vt:lpstr>
      <vt:lpstr>CCBC’s Proven Model</vt:lpstr>
      <vt:lpstr>Questions and Discussion</vt:lpstr>
      <vt:lpstr>References</vt:lpstr>
    </vt:vector>
  </TitlesOfParts>
  <Company>CCBC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Student Learning Outcomes</dc:title>
  <dc:creator>Administrator</dc:creator>
  <cp:lastModifiedBy>Administrator</cp:lastModifiedBy>
  <cp:revision>113</cp:revision>
  <cp:lastPrinted>2014-08-25T19:00:51Z</cp:lastPrinted>
  <dcterms:created xsi:type="dcterms:W3CDTF">2013-02-28T19:49:51Z</dcterms:created>
  <dcterms:modified xsi:type="dcterms:W3CDTF">2014-08-27T15:30:43Z</dcterms:modified>
</cp:coreProperties>
</file>