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1"/>
  </p:handoutMasterIdLst>
  <p:sldIdLst>
    <p:sldId id="258" r:id="rId2"/>
    <p:sldId id="279" r:id="rId3"/>
    <p:sldId id="265" r:id="rId4"/>
    <p:sldId id="266" r:id="rId5"/>
    <p:sldId id="267" r:id="rId6"/>
    <p:sldId id="280" r:id="rId7"/>
    <p:sldId id="281" r:id="rId8"/>
    <p:sldId id="268" r:id="rId9"/>
    <p:sldId id="275" r:id="rId10"/>
    <p:sldId id="269" r:id="rId11"/>
    <p:sldId id="274" r:id="rId12"/>
    <p:sldId id="270" r:id="rId13"/>
    <p:sldId id="276" r:id="rId14"/>
    <p:sldId id="271" r:id="rId15"/>
    <p:sldId id="272" r:id="rId16"/>
    <p:sldId id="283" r:id="rId17"/>
    <p:sldId id="273" r:id="rId18"/>
    <p:sldId id="277" r:id="rId19"/>
    <p:sldId id="278" r:id="rId20"/>
  </p:sldIdLst>
  <p:sldSz cx="91440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923"/>
    <a:srgbClr val="E29422"/>
    <a:srgbClr val="C7821F"/>
    <a:srgbClr val="1E56AD"/>
    <a:srgbClr val="3B69A2"/>
    <a:srgbClr val="ECD423"/>
    <a:srgbClr val="FFC423"/>
    <a:srgbClr val="A7A9AC"/>
    <a:srgbClr val="BC9B6A"/>
    <a:srgbClr val="FFC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28" y="-224"/>
      </p:cViewPr>
      <p:guideLst>
        <p:guide orient="horz" pos="20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AD59-1C84-E04E-AE07-7B630589BCF0}" type="datetimeFigureOut">
              <a:rPr lang="en-US" smtClean="0"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C7E45-73A6-D147-8EAF-14C877FF9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397"/>
            <a:ext cx="777240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120"/>
            <a:ext cx="640080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6329"/>
            <a:ext cx="205740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329"/>
            <a:ext cx="601980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107"/>
            <a:ext cx="777240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2932"/>
            <a:ext cx="777240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521"/>
            <a:ext cx="403860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521"/>
            <a:ext cx="403860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2772"/>
            <a:ext cx="404018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9883"/>
            <a:ext cx="404018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32772"/>
            <a:ext cx="4041775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29883"/>
            <a:ext cx="4041775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4847"/>
            <a:ext cx="3008313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847"/>
            <a:ext cx="511175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39427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0560"/>
            <a:ext cx="548640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923"/>
            <a:ext cx="548640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9515"/>
            <a:ext cx="548640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944-E717-FC4B-B4D8-7D4955B8EB81}" type="datetimeFigureOut">
              <a:rPr lang="en-US" smtClean="0"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C88D-B27C-7740-BDC0-CEB14AD2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521"/>
            <a:ext cx="822960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1C53-3B83-4041-99BE-416718F4799D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78AA0-9C7F-704D-8436-592CB7A7E2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-Blue-with-Yellow-ar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8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hyperlink" Target="https://www.insidehighered.com/users/colleen-flahert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41176"/>
              </p:ext>
            </p:extLst>
          </p:nvPr>
        </p:nvGraphicFramePr>
        <p:xfrm>
          <a:off x="1998205" y="1110093"/>
          <a:ext cx="7069199" cy="5418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199"/>
              </a:tblGrid>
              <a:tr h="703073">
                <a:tc>
                  <a:txBody>
                    <a:bodyPr/>
                    <a:lstStyle/>
                    <a:p>
                      <a:endParaRPr lang="en-US" sz="4000" b="0" dirty="0">
                        <a:solidFill>
                          <a:srgbClr val="FFC42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55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in the Evaluation of Teaching:  Finding Balance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0" dirty="0">
                        <a:solidFill>
                          <a:srgbClr val="FFC42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0043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Lucida Calligraphy"/>
                          <a:cs typeface="Lucida Calligraphy"/>
                        </a:rPr>
                        <a:t>Sonia Gonsalves</a:t>
                      </a:r>
                    </a:p>
                    <a:p>
                      <a:r>
                        <a:rPr lang="en-US" sz="4000" dirty="0" smtClean="0">
                          <a:latin typeface="Lucida Calligraphy"/>
                          <a:cs typeface="Lucida Calligraphy"/>
                        </a:rPr>
                        <a:t>Susan Davenport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0" dirty="0">
                        <a:solidFill>
                          <a:srgbClr val="BC9B6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1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5935" y="1429802"/>
            <a:ext cx="474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423"/>
                </a:solidFill>
              </a:rPr>
              <a:t>Quantitative evaluation </a:t>
            </a:r>
            <a:endParaRPr lang="en-US" sz="3600" b="1" dirty="0">
              <a:solidFill>
                <a:srgbClr val="FFC4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542" y="3197070"/>
            <a:ext cx="8009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Student rating of instruction and teaching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156264" y="2468849"/>
            <a:ext cx="3175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D69"/>
                </a:solidFill>
              </a:rPr>
              <a:t>Typical performance</a:t>
            </a:r>
            <a:endParaRPr lang="en-US" sz="2800" dirty="0">
              <a:solidFill>
                <a:srgbClr val="FFCD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5933" y="4520301"/>
            <a:ext cx="518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Important variables from research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51645" y="3862992"/>
            <a:ext cx="2568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instruments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8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54628"/>
            <a:ext cx="8229600" cy="7370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7375E"/>
                </a:solidFill>
              </a:rPr>
              <a:t>Pros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1E56AD"/>
                </a:solidFill>
              </a:rPr>
              <a:t>Cons</a:t>
            </a:r>
            <a:endParaRPr lang="en-US" b="1" dirty="0">
              <a:solidFill>
                <a:srgbClr val="1E56A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1992" y="1918242"/>
            <a:ext cx="3003808" cy="3799511"/>
          </a:xfrm>
        </p:spPr>
        <p:txBody>
          <a:bodyPr/>
          <a:lstStyle/>
          <a:p>
            <a:r>
              <a:rPr lang="en-US" b="1" dirty="0" smtClean="0">
                <a:solidFill>
                  <a:srgbClr val="17375E"/>
                </a:solidFill>
              </a:rPr>
              <a:t>Research on validity</a:t>
            </a:r>
          </a:p>
          <a:p>
            <a:r>
              <a:rPr lang="en-US" b="1" dirty="0" smtClean="0">
                <a:solidFill>
                  <a:srgbClr val="17375E"/>
                </a:solidFill>
              </a:rPr>
              <a:t>Sampling – could be broad</a:t>
            </a:r>
          </a:p>
          <a:p>
            <a:r>
              <a:rPr lang="en-US" b="1" dirty="0" smtClean="0">
                <a:solidFill>
                  <a:srgbClr val="17375E"/>
                </a:solidFill>
              </a:rPr>
              <a:t>Extensive sampling over many courses</a:t>
            </a:r>
          </a:p>
          <a:p>
            <a:r>
              <a:rPr lang="en-US" b="1" dirty="0" smtClean="0">
                <a:solidFill>
                  <a:srgbClr val="17375E"/>
                </a:solidFill>
              </a:rPr>
              <a:t>Proper use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18241"/>
            <a:ext cx="3389017" cy="3799512"/>
          </a:xfrm>
        </p:spPr>
        <p:txBody>
          <a:bodyPr/>
          <a:lstStyle/>
          <a:p>
            <a:r>
              <a:rPr lang="en-US" b="1" dirty="0" smtClean="0">
                <a:solidFill>
                  <a:srgbClr val="1E56AD"/>
                </a:solidFill>
              </a:rPr>
              <a:t>Sampling – could be skewed</a:t>
            </a:r>
          </a:p>
          <a:p>
            <a:r>
              <a:rPr lang="en-US" b="1" dirty="0" smtClean="0">
                <a:solidFill>
                  <a:srgbClr val="1E56AD"/>
                </a:solidFill>
              </a:rPr>
              <a:t>Perceived vulnerability of pre-tenure faculty</a:t>
            </a:r>
          </a:p>
          <a:p>
            <a:r>
              <a:rPr lang="en-US" b="1" dirty="0" smtClean="0">
                <a:solidFill>
                  <a:srgbClr val="1E56AD"/>
                </a:solidFill>
              </a:rPr>
              <a:t>Halo/horns </a:t>
            </a:r>
          </a:p>
          <a:p>
            <a:r>
              <a:rPr lang="en-US" b="1" dirty="0" smtClean="0">
                <a:solidFill>
                  <a:srgbClr val="1E56AD"/>
                </a:solidFill>
              </a:rPr>
              <a:t>Course related features</a:t>
            </a:r>
            <a:endParaRPr lang="en-US" b="1" dirty="0">
              <a:solidFill>
                <a:srgbClr val="1E5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723" y="2229068"/>
            <a:ext cx="4507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423"/>
                </a:solidFill>
              </a:rPr>
              <a:t>Evaluation of products</a:t>
            </a:r>
            <a:endParaRPr lang="en-US" sz="3600" b="1" dirty="0">
              <a:solidFill>
                <a:srgbClr val="FFC4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9805" y="3033147"/>
            <a:ext cx="1366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Syllabus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56470" y="3558199"/>
            <a:ext cx="2121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Student</a:t>
            </a:r>
            <a:r>
              <a:rPr lang="en-US" dirty="0" smtClean="0"/>
              <a:t> </a:t>
            </a:r>
            <a:r>
              <a:rPr lang="en-US" sz="2800" dirty="0" smtClean="0"/>
              <a:t>work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18431" y="4166903"/>
            <a:ext cx="4728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Contribution to the scholarship </a:t>
            </a:r>
          </a:p>
          <a:p>
            <a:r>
              <a:rPr lang="en-US" sz="2800" dirty="0" smtClean="0"/>
              <a:t>of teaching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5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609" y="1394538"/>
            <a:ext cx="7101393" cy="42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374" y="2486611"/>
            <a:ext cx="6303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423"/>
                </a:solidFill>
              </a:rPr>
              <a:t>The Primacy of the Quantitative </a:t>
            </a:r>
            <a:endParaRPr lang="en-US" sz="3600" b="1" dirty="0">
              <a:solidFill>
                <a:srgbClr val="FFC4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481" y="3634056"/>
            <a:ext cx="290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Numbers make it easy but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864" y="2119041"/>
            <a:ext cx="4497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423"/>
                </a:solidFill>
              </a:rPr>
              <a:t>Validity and Reliability </a:t>
            </a:r>
            <a:endParaRPr lang="en-US" sz="3600" b="1" dirty="0">
              <a:solidFill>
                <a:srgbClr val="FFC4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501" y="3410207"/>
            <a:ext cx="219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matters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85062" y="4005218"/>
            <a:ext cx="157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Language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35832" y="4094025"/>
            <a:ext cx="430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Measurement of intangibles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03339" y="4760082"/>
            <a:ext cx="4081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Administration regularities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60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ollege Evaluating Teach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-812298"/>
            <a:ext cx="10820400" cy="10813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03800"/>
            <a:ext cx="3060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Evaluating Evaluations</a:t>
            </a:r>
          </a:p>
          <a:p>
            <a:r>
              <a:rPr lang="en-US" dirty="0"/>
              <a:t>May 20, 2014 </a:t>
            </a:r>
          </a:p>
          <a:p>
            <a:r>
              <a:rPr lang="en-US" b="1" dirty="0"/>
              <a:t>By </a:t>
            </a:r>
          </a:p>
          <a:p>
            <a:r>
              <a:rPr lang="en-US" dirty="0">
                <a:hlinkClick r:id="rId3" tooltip="View user profile."/>
              </a:rPr>
              <a:t>Colleen Flaherty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Inside Higher 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988" y="760754"/>
            <a:ext cx="5801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the hands of the evaluators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01" y="1407084"/>
            <a:ext cx="4529259" cy="44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6191" y="1634059"/>
            <a:ext cx="4023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423"/>
                </a:solidFill>
              </a:rPr>
              <a:t>What faculty can do</a:t>
            </a:r>
            <a:endParaRPr lang="en-US" sz="3600" b="1" dirty="0">
              <a:solidFill>
                <a:srgbClr val="FFC4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4589" y="3286622"/>
            <a:ext cx="7433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Make your case using all the data at your disposal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68019" y="4341943"/>
            <a:ext cx="7799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Reference the literature and best practice standards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66222" y="2451087"/>
            <a:ext cx="3280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Explain discrepancies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59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4858" y="1785032"/>
            <a:ext cx="319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423"/>
                </a:solidFill>
              </a:rPr>
              <a:t>Finding Balance </a:t>
            </a:r>
            <a:endParaRPr lang="en-US" sz="3600" b="1" dirty="0">
              <a:solidFill>
                <a:srgbClr val="FFC4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4702" y="2784487"/>
            <a:ext cx="5440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Guidelines for using qualitative data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34089" y="4453324"/>
            <a:ext cx="502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Contextualizing quantitative data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98073" y="3676629"/>
            <a:ext cx="4353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Looking at the whole picture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23" y="1385397"/>
            <a:ext cx="6895240" cy="42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228" y="1465324"/>
            <a:ext cx="6334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423"/>
                </a:solidFill>
              </a:rPr>
              <a:t>Quality Teaching – Outcomes Perspective</a:t>
            </a:r>
            <a:endParaRPr lang="en-US" sz="3600" b="1" dirty="0">
              <a:solidFill>
                <a:srgbClr val="FFC4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061" y="3232593"/>
            <a:ext cx="6561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Facilitates meaningful learning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323255" y="4413323"/>
            <a:ext cx="326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Measures of learning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17712" y="4532841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Student report of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92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9363" y="1154113"/>
            <a:ext cx="6624637" cy="13954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>									</a:t>
            </a:r>
            <a:r>
              <a:rPr lang="en-US" b="1" dirty="0" smtClean="0">
                <a:solidFill>
                  <a:srgbClr val="FFC423"/>
                </a:solidFill>
              </a:rPr>
              <a:t>Quality Teaching – Process Perspective</a:t>
            </a:r>
            <a:endParaRPr lang="en-US" b="1" dirty="0">
              <a:solidFill>
                <a:srgbClr val="FFC4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1419" y="3174295"/>
            <a:ext cx="1668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Organized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60523" y="3285876"/>
            <a:ext cx="1527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Prepared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60524" y="4347908"/>
            <a:ext cx="357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Masters subject matter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43277" y="3800961"/>
            <a:ext cx="14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Engaging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53100" y="2677918"/>
            <a:ext cx="425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Giver of formative feedback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21128" y="4879265"/>
            <a:ext cx="3192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communicator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932443" y="5062027"/>
            <a:ext cx="72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Fair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88575" y="3943050"/>
            <a:ext cx="1775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Adds value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32224" y="2677918"/>
            <a:ext cx="303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Creates community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86142" y="4341942"/>
            <a:ext cx="1829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Responsive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54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409" y="4609109"/>
            <a:ext cx="282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Respects students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15608" y="3747676"/>
            <a:ext cx="3444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Sets high expectations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15606" y="1500848"/>
            <a:ext cx="637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423"/>
                </a:solidFill>
              </a:rPr>
              <a:t>Quality Teaching – Philosophical </a:t>
            </a:r>
            <a:endParaRPr lang="en-US" sz="3600" b="1" dirty="0">
              <a:solidFill>
                <a:srgbClr val="FFC4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1961" y="2779675"/>
            <a:ext cx="178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Intentional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16992" y="2921766"/>
            <a:ext cx="1464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Rigorous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59803" y="4111787"/>
            <a:ext cx="3023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Learning - centered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25243" y="2287165"/>
            <a:ext cx="2869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Reflective practice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22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538" y="1886380"/>
            <a:ext cx="65353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423"/>
                </a:solidFill>
              </a:rPr>
              <a:t>How directly is the evaluation </a:t>
            </a:r>
          </a:p>
          <a:p>
            <a:r>
              <a:rPr lang="en-US" sz="4000" b="1" dirty="0" smtClean="0">
                <a:solidFill>
                  <a:srgbClr val="FFC423"/>
                </a:solidFill>
              </a:rPr>
              <a:t>of good teaching</a:t>
            </a:r>
          </a:p>
          <a:p>
            <a:r>
              <a:rPr lang="en-US" sz="4000" b="1" dirty="0" smtClean="0">
                <a:solidFill>
                  <a:srgbClr val="FFC423"/>
                </a:solidFill>
              </a:rPr>
              <a:t>related to the definition </a:t>
            </a:r>
          </a:p>
          <a:p>
            <a:r>
              <a:rPr lang="en-US" sz="4000" b="1" dirty="0" smtClean="0">
                <a:solidFill>
                  <a:srgbClr val="FFC423"/>
                </a:solidFill>
              </a:rPr>
              <a:t>of good teaching?</a:t>
            </a:r>
            <a:endParaRPr lang="en-US" sz="4000" b="1" dirty="0">
              <a:solidFill>
                <a:srgbClr val="FFC4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175" y="2335638"/>
            <a:ext cx="563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 good teaching rubric?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60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434" y="1518609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423"/>
                </a:solidFill>
              </a:rPr>
              <a:t>Qualitative evaluation of teaching </a:t>
            </a:r>
            <a:endParaRPr lang="en-US" sz="3600" b="1" dirty="0">
              <a:solidFill>
                <a:srgbClr val="FFC4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797" y="3063859"/>
            <a:ext cx="2412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Peer review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24283" y="3525658"/>
            <a:ext cx="4047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Students’ comments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59294" y="2362279"/>
            <a:ext cx="41332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D69"/>
                </a:solidFill>
              </a:rPr>
              <a:t>Maximum performance</a:t>
            </a:r>
            <a:endParaRPr lang="en-US" sz="3200" dirty="0">
              <a:solidFill>
                <a:srgbClr val="FFCD6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8893" y="4360447"/>
            <a:ext cx="3160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Letters of support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92619" y="5062026"/>
            <a:ext cx="512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Endorsements from past students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14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3039" y="1039047"/>
            <a:ext cx="7372426" cy="790285"/>
          </a:xfrm>
        </p:spPr>
        <p:txBody>
          <a:bodyPr/>
          <a:lstStyle/>
          <a:p>
            <a:r>
              <a:rPr lang="en-US" dirty="0" smtClean="0">
                <a:solidFill>
                  <a:srgbClr val="FFC423"/>
                </a:solidFill>
              </a:rPr>
              <a:t>Strengths </a:t>
            </a:r>
            <a:r>
              <a:rPr lang="en-US" dirty="0" smtClean="0"/>
              <a:t>and 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1160" y="1944884"/>
            <a:ext cx="3314640" cy="3772869"/>
          </a:xfrm>
        </p:spPr>
        <p:txBody>
          <a:bodyPr/>
          <a:lstStyle/>
          <a:p>
            <a:r>
              <a:rPr lang="en-US" dirty="0" smtClean="0">
                <a:solidFill>
                  <a:srgbClr val="FFC423"/>
                </a:solidFill>
              </a:rPr>
              <a:t>Contextual </a:t>
            </a:r>
          </a:p>
          <a:p>
            <a:r>
              <a:rPr lang="en-US" dirty="0" smtClean="0">
                <a:solidFill>
                  <a:srgbClr val="FFC423"/>
                </a:solidFill>
              </a:rPr>
              <a:t>Professional judgment (peer)</a:t>
            </a:r>
          </a:p>
          <a:p>
            <a:r>
              <a:rPr lang="en-US" dirty="0" smtClean="0">
                <a:solidFill>
                  <a:srgbClr val="FFC423"/>
                </a:solidFill>
              </a:rPr>
              <a:t>Narrative &amp; explanatory</a:t>
            </a:r>
          </a:p>
          <a:p>
            <a:r>
              <a:rPr lang="en-US" dirty="0" smtClean="0">
                <a:solidFill>
                  <a:srgbClr val="FFC423"/>
                </a:solidFill>
              </a:rPr>
              <a:t>Learning-goal related review</a:t>
            </a:r>
            <a:endParaRPr lang="en-US" dirty="0">
              <a:solidFill>
                <a:srgbClr val="FFC42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82188" y="1944883"/>
            <a:ext cx="3704613" cy="3772870"/>
          </a:xfrm>
        </p:spPr>
        <p:txBody>
          <a:bodyPr/>
          <a:lstStyle/>
          <a:p>
            <a:r>
              <a:rPr lang="en-US" dirty="0" smtClean="0"/>
              <a:t>Limited sampling of teaching performances</a:t>
            </a:r>
          </a:p>
          <a:p>
            <a:r>
              <a:rPr lang="en-US" dirty="0" smtClean="0"/>
              <a:t>Bias or peer pressure</a:t>
            </a:r>
          </a:p>
          <a:p>
            <a:r>
              <a:rPr lang="en-US" dirty="0" smtClean="0"/>
              <a:t>Lack of clarity about the way in which peer evaluations are used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xmlns:p14="http://schemas.microsoft.com/office/powerpoint/2010/main" spd="slow">
        <p:pull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282</Words>
  <Application>Microsoft Macintosh PowerPoint</Application>
  <PresentationFormat>Custom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          Quality Teaching – Process Perspective</vt:lpstr>
      <vt:lpstr>PowerPoint Presentation</vt:lpstr>
      <vt:lpstr>PowerPoint Presentation</vt:lpstr>
      <vt:lpstr>PowerPoint Presentation</vt:lpstr>
      <vt:lpstr>PowerPoint Presentation</vt:lpstr>
      <vt:lpstr>Strengths and Limitations</vt:lpstr>
      <vt:lpstr>PowerPoint Presentation</vt:lpstr>
      <vt:lpstr>Pros and Cons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Schocklin</dc:creator>
  <cp:lastModifiedBy>Sonia Gonsalves</cp:lastModifiedBy>
  <cp:revision>38</cp:revision>
  <cp:lastPrinted>2014-08-21T17:16:25Z</cp:lastPrinted>
  <dcterms:created xsi:type="dcterms:W3CDTF">2013-03-01T15:28:43Z</dcterms:created>
  <dcterms:modified xsi:type="dcterms:W3CDTF">2014-08-28T01:55:29Z</dcterms:modified>
</cp:coreProperties>
</file>