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6" r:id="rId4"/>
    <p:sldMasterId id="2147483708" r:id="rId5"/>
    <p:sldMasterId id="2147483732" r:id="rId6"/>
    <p:sldMasterId id="2147483744" r:id="rId7"/>
  </p:sldMasterIdLst>
  <p:notesMasterIdLst>
    <p:notesMasterId r:id="rId34"/>
  </p:notesMasterIdLst>
  <p:sldIdLst>
    <p:sldId id="256" r:id="rId8"/>
    <p:sldId id="270" r:id="rId9"/>
    <p:sldId id="277" r:id="rId10"/>
    <p:sldId id="257" r:id="rId11"/>
    <p:sldId id="275" r:id="rId12"/>
    <p:sldId id="276" r:id="rId13"/>
    <p:sldId id="278" r:id="rId14"/>
    <p:sldId id="279" r:id="rId15"/>
    <p:sldId id="280" r:id="rId16"/>
    <p:sldId id="281" r:id="rId17"/>
    <p:sldId id="282" r:id="rId18"/>
    <p:sldId id="283" r:id="rId19"/>
    <p:sldId id="264" r:id="rId20"/>
    <p:sldId id="265" r:id="rId21"/>
    <p:sldId id="288" r:id="rId22"/>
    <p:sldId id="291" r:id="rId23"/>
    <p:sldId id="292" r:id="rId24"/>
    <p:sldId id="306" r:id="rId25"/>
    <p:sldId id="296" r:id="rId26"/>
    <p:sldId id="302" r:id="rId27"/>
    <p:sldId id="304" r:id="rId28"/>
    <p:sldId id="300" r:id="rId29"/>
    <p:sldId id="286" r:id="rId30"/>
    <p:sldId id="284" r:id="rId31"/>
    <p:sldId id="285"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599"/>
    <a:srgbClr val="7B71B9"/>
    <a:srgbClr val="A84943"/>
    <a:srgbClr val="608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24" autoAdjust="0"/>
  </p:normalViewPr>
  <p:slideViewPr>
    <p:cSldViewPr snapToObjects="1">
      <p:cViewPr>
        <p:scale>
          <a:sx n="60" d="100"/>
          <a:sy n="60" d="100"/>
        </p:scale>
        <p:origin x="-1500"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747ED-5AF9-4F12-AEB2-F764B0901B4F}" type="doc">
      <dgm:prSet loTypeId="urn:microsoft.com/office/officeart/2005/8/layout/process1" loCatId="process" qsTypeId="urn:microsoft.com/office/officeart/2005/8/quickstyle/3d2" qsCatId="3D" csTypeId="urn:microsoft.com/office/officeart/2005/8/colors/colorful1" csCatId="colorful" phldr="1"/>
      <dgm:spPr/>
    </dgm:pt>
    <dgm:pt modelId="{2E3CB1F1-4F16-4C9A-B2BE-C0A8F2F6931E}">
      <dgm:prSet phldrT="[Text]" custT="1"/>
      <dgm:spPr/>
      <dgm:t>
        <a:bodyPr/>
        <a:lstStyle/>
        <a:p>
          <a:r>
            <a:rPr lang="en-US" sz="2200" b="1" dirty="0" smtClean="0">
              <a:solidFill>
                <a:schemeClr val="tx1"/>
              </a:solidFill>
            </a:rPr>
            <a:t>Resources</a:t>
          </a:r>
        </a:p>
        <a:p>
          <a:r>
            <a:rPr lang="en-US" sz="2200" b="1" dirty="0" smtClean="0">
              <a:solidFill>
                <a:schemeClr val="tx1"/>
              </a:solidFill>
            </a:rPr>
            <a:t>Inputs</a:t>
          </a:r>
          <a:endParaRPr lang="en-US" sz="2200" b="1" dirty="0">
            <a:solidFill>
              <a:schemeClr val="tx1"/>
            </a:solidFill>
          </a:endParaRPr>
        </a:p>
      </dgm:t>
    </dgm:pt>
    <dgm:pt modelId="{09474CAB-2AC2-4CDB-8F09-5DE9FD3E7C27}" type="parTrans" cxnId="{A636A6DC-5D2C-4C9A-8531-572E6428AAD9}">
      <dgm:prSet/>
      <dgm:spPr/>
      <dgm:t>
        <a:bodyPr/>
        <a:lstStyle/>
        <a:p>
          <a:endParaRPr lang="en-US"/>
        </a:p>
      </dgm:t>
    </dgm:pt>
    <dgm:pt modelId="{C1B71C0C-E524-4A0B-A670-44E0DD15510B}" type="sibTrans" cxnId="{A636A6DC-5D2C-4C9A-8531-572E6428AAD9}">
      <dgm:prSet/>
      <dgm:spPr/>
      <dgm:t>
        <a:bodyPr/>
        <a:lstStyle/>
        <a:p>
          <a:endParaRPr lang="en-US"/>
        </a:p>
      </dgm:t>
    </dgm:pt>
    <dgm:pt modelId="{51365BC7-6274-4B2D-9E0E-790967BC4ADA}">
      <dgm:prSet phldrT="[Text]" custT="1"/>
      <dgm:spPr/>
      <dgm:t>
        <a:bodyPr/>
        <a:lstStyle/>
        <a:p>
          <a:r>
            <a:rPr lang="en-US" sz="2200" b="1" dirty="0" smtClean="0">
              <a:solidFill>
                <a:schemeClr val="tx1"/>
              </a:solidFill>
            </a:rPr>
            <a:t>Activities</a:t>
          </a:r>
          <a:endParaRPr lang="en-US" sz="2200" b="1" dirty="0">
            <a:solidFill>
              <a:schemeClr val="tx1"/>
            </a:solidFill>
          </a:endParaRPr>
        </a:p>
      </dgm:t>
    </dgm:pt>
    <dgm:pt modelId="{44195717-7A20-4ADE-979E-06286FF0E54E}" type="parTrans" cxnId="{12BB3BD2-60AF-4620-8DB5-D628215938CD}">
      <dgm:prSet/>
      <dgm:spPr/>
      <dgm:t>
        <a:bodyPr/>
        <a:lstStyle/>
        <a:p>
          <a:endParaRPr lang="en-US"/>
        </a:p>
      </dgm:t>
    </dgm:pt>
    <dgm:pt modelId="{F9536AE3-4438-49A2-96E8-17025E7A1B7D}" type="sibTrans" cxnId="{12BB3BD2-60AF-4620-8DB5-D628215938CD}">
      <dgm:prSet/>
      <dgm:spPr/>
      <dgm:t>
        <a:bodyPr/>
        <a:lstStyle/>
        <a:p>
          <a:endParaRPr lang="en-US"/>
        </a:p>
      </dgm:t>
    </dgm:pt>
    <dgm:pt modelId="{442F714A-0A99-4FDE-A7BE-CC5BB3EF78DA}">
      <dgm:prSet phldrT="[Text]" custT="1"/>
      <dgm:spPr/>
      <dgm:t>
        <a:bodyPr/>
        <a:lstStyle/>
        <a:p>
          <a:r>
            <a:rPr lang="en-US" sz="2200" b="1" dirty="0" smtClean="0">
              <a:solidFill>
                <a:schemeClr val="tx1"/>
              </a:solidFill>
            </a:rPr>
            <a:t>Outputs</a:t>
          </a:r>
          <a:endParaRPr lang="en-US" sz="2200" b="1" dirty="0">
            <a:solidFill>
              <a:schemeClr val="tx1"/>
            </a:solidFill>
          </a:endParaRPr>
        </a:p>
      </dgm:t>
    </dgm:pt>
    <dgm:pt modelId="{470FC481-093E-4DC7-B665-FA2CE9BB71A4}" type="parTrans" cxnId="{26B7FBD4-D1D5-4737-A4F1-DF5492750750}">
      <dgm:prSet/>
      <dgm:spPr/>
      <dgm:t>
        <a:bodyPr/>
        <a:lstStyle/>
        <a:p>
          <a:endParaRPr lang="en-US"/>
        </a:p>
      </dgm:t>
    </dgm:pt>
    <dgm:pt modelId="{7AC1B8FB-F9DC-4B79-9A27-D90921692B70}" type="sibTrans" cxnId="{26B7FBD4-D1D5-4737-A4F1-DF5492750750}">
      <dgm:prSet/>
      <dgm:spPr/>
      <dgm:t>
        <a:bodyPr/>
        <a:lstStyle/>
        <a:p>
          <a:endParaRPr lang="en-US"/>
        </a:p>
      </dgm:t>
    </dgm:pt>
    <dgm:pt modelId="{AB1603EA-19A5-410D-9D57-1DA578F1B5AC}">
      <dgm:prSet custT="1"/>
      <dgm:spPr/>
      <dgm:t>
        <a:bodyPr/>
        <a:lstStyle/>
        <a:p>
          <a:r>
            <a:rPr lang="en-US" sz="2200" b="1" dirty="0" smtClean="0">
              <a:solidFill>
                <a:schemeClr val="tx1"/>
              </a:solidFill>
            </a:rPr>
            <a:t>Impact</a:t>
          </a:r>
          <a:endParaRPr lang="en-US" sz="2200" b="1" dirty="0">
            <a:solidFill>
              <a:schemeClr val="tx1"/>
            </a:solidFill>
          </a:endParaRPr>
        </a:p>
      </dgm:t>
    </dgm:pt>
    <dgm:pt modelId="{8FA16101-CEB2-4D87-8FF2-5C22E64C27EE}" type="parTrans" cxnId="{134CFF11-F9E1-4E89-923C-01E21C38A9E0}">
      <dgm:prSet/>
      <dgm:spPr/>
      <dgm:t>
        <a:bodyPr/>
        <a:lstStyle/>
        <a:p>
          <a:endParaRPr lang="en-US"/>
        </a:p>
      </dgm:t>
    </dgm:pt>
    <dgm:pt modelId="{B5D1EFD7-6C6B-4AE3-9E27-DAE98E211917}" type="sibTrans" cxnId="{134CFF11-F9E1-4E89-923C-01E21C38A9E0}">
      <dgm:prSet/>
      <dgm:spPr/>
      <dgm:t>
        <a:bodyPr/>
        <a:lstStyle/>
        <a:p>
          <a:endParaRPr lang="en-US"/>
        </a:p>
      </dgm:t>
    </dgm:pt>
    <dgm:pt modelId="{633C23C6-09A7-4FAA-A80A-36F59999DB40}">
      <dgm:prSet custT="1"/>
      <dgm:spPr/>
      <dgm:t>
        <a:bodyPr/>
        <a:lstStyle/>
        <a:p>
          <a:r>
            <a:rPr lang="en-US" sz="2200" b="1" dirty="0" smtClean="0">
              <a:solidFill>
                <a:schemeClr val="tx1"/>
              </a:solidFill>
            </a:rPr>
            <a:t>Outcomes</a:t>
          </a:r>
          <a:endParaRPr lang="en-US" sz="2200" b="1" dirty="0">
            <a:solidFill>
              <a:schemeClr val="tx1"/>
            </a:solidFill>
          </a:endParaRPr>
        </a:p>
      </dgm:t>
    </dgm:pt>
    <dgm:pt modelId="{499C6CA3-90E8-46F0-AC1A-C827F3DE73E9}" type="parTrans" cxnId="{FF6CFA4A-CB17-4B0E-953C-4BAEEEDEA25A}">
      <dgm:prSet/>
      <dgm:spPr/>
      <dgm:t>
        <a:bodyPr/>
        <a:lstStyle/>
        <a:p>
          <a:endParaRPr lang="en-US"/>
        </a:p>
      </dgm:t>
    </dgm:pt>
    <dgm:pt modelId="{63D5856E-2075-4923-B599-6BACBB618C29}" type="sibTrans" cxnId="{FF6CFA4A-CB17-4B0E-953C-4BAEEEDEA25A}">
      <dgm:prSet/>
      <dgm:spPr/>
      <dgm:t>
        <a:bodyPr/>
        <a:lstStyle/>
        <a:p>
          <a:endParaRPr lang="en-US"/>
        </a:p>
      </dgm:t>
    </dgm:pt>
    <dgm:pt modelId="{F664995F-F98B-4E98-86F6-25E2D7659BB6}" type="pres">
      <dgm:prSet presAssocID="{E74747ED-5AF9-4F12-AEB2-F764B0901B4F}" presName="Name0" presStyleCnt="0">
        <dgm:presLayoutVars>
          <dgm:dir/>
          <dgm:resizeHandles val="exact"/>
        </dgm:presLayoutVars>
      </dgm:prSet>
      <dgm:spPr/>
    </dgm:pt>
    <dgm:pt modelId="{9DE67701-CFAC-448F-9AD5-7B62FD4EB210}" type="pres">
      <dgm:prSet presAssocID="{2E3CB1F1-4F16-4C9A-B2BE-C0A8F2F6931E}" presName="node" presStyleLbl="node1" presStyleIdx="0" presStyleCnt="5" custScaleX="168799">
        <dgm:presLayoutVars>
          <dgm:bulletEnabled val="1"/>
        </dgm:presLayoutVars>
      </dgm:prSet>
      <dgm:spPr/>
      <dgm:t>
        <a:bodyPr/>
        <a:lstStyle/>
        <a:p>
          <a:endParaRPr lang="en-US"/>
        </a:p>
      </dgm:t>
    </dgm:pt>
    <dgm:pt modelId="{84DE3317-E15B-4574-8ED3-D728A6B820CC}" type="pres">
      <dgm:prSet presAssocID="{C1B71C0C-E524-4A0B-A670-44E0DD15510B}" presName="sibTrans" presStyleLbl="sibTrans2D1" presStyleIdx="0" presStyleCnt="4"/>
      <dgm:spPr/>
      <dgm:t>
        <a:bodyPr/>
        <a:lstStyle/>
        <a:p>
          <a:endParaRPr lang="en-US"/>
        </a:p>
      </dgm:t>
    </dgm:pt>
    <dgm:pt modelId="{4754AB69-CCEB-4F47-B18D-52DDA7226F63}" type="pres">
      <dgm:prSet presAssocID="{C1B71C0C-E524-4A0B-A670-44E0DD15510B}" presName="connectorText" presStyleLbl="sibTrans2D1" presStyleIdx="0" presStyleCnt="4"/>
      <dgm:spPr/>
      <dgm:t>
        <a:bodyPr/>
        <a:lstStyle/>
        <a:p>
          <a:endParaRPr lang="en-US"/>
        </a:p>
      </dgm:t>
    </dgm:pt>
    <dgm:pt modelId="{A0DE4122-EFE1-41FB-9203-A445BCEA2D1A}" type="pres">
      <dgm:prSet presAssocID="{51365BC7-6274-4B2D-9E0E-790967BC4ADA}" presName="node" presStyleLbl="node1" presStyleIdx="1" presStyleCnt="5" custScaleX="155306" custScaleY="113458">
        <dgm:presLayoutVars>
          <dgm:bulletEnabled val="1"/>
        </dgm:presLayoutVars>
      </dgm:prSet>
      <dgm:spPr/>
      <dgm:t>
        <a:bodyPr/>
        <a:lstStyle/>
        <a:p>
          <a:endParaRPr lang="en-US"/>
        </a:p>
      </dgm:t>
    </dgm:pt>
    <dgm:pt modelId="{3E8B70A8-253E-4E6C-BDE8-FBEA96C47EBC}" type="pres">
      <dgm:prSet presAssocID="{F9536AE3-4438-49A2-96E8-17025E7A1B7D}" presName="sibTrans" presStyleLbl="sibTrans2D1" presStyleIdx="1" presStyleCnt="4"/>
      <dgm:spPr/>
      <dgm:t>
        <a:bodyPr/>
        <a:lstStyle/>
        <a:p>
          <a:endParaRPr lang="en-US"/>
        </a:p>
      </dgm:t>
    </dgm:pt>
    <dgm:pt modelId="{93652112-09BF-450D-B402-319B3BD0C454}" type="pres">
      <dgm:prSet presAssocID="{F9536AE3-4438-49A2-96E8-17025E7A1B7D}" presName="connectorText" presStyleLbl="sibTrans2D1" presStyleIdx="1" presStyleCnt="4"/>
      <dgm:spPr/>
      <dgm:t>
        <a:bodyPr/>
        <a:lstStyle/>
        <a:p>
          <a:endParaRPr lang="en-US"/>
        </a:p>
      </dgm:t>
    </dgm:pt>
    <dgm:pt modelId="{54592EDF-8E8F-4475-8B5B-ECD304C20579}" type="pres">
      <dgm:prSet presAssocID="{442F714A-0A99-4FDE-A7BE-CC5BB3EF78DA}" presName="node" presStyleLbl="node1" presStyleIdx="2" presStyleCnt="5" custScaleX="137898" custScaleY="98852">
        <dgm:presLayoutVars>
          <dgm:bulletEnabled val="1"/>
        </dgm:presLayoutVars>
      </dgm:prSet>
      <dgm:spPr/>
      <dgm:t>
        <a:bodyPr/>
        <a:lstStyle/>
        <a:p>
          <a:endParaRPr lang="en-US"/>
        </a:p>
      </dgm:t>
    </dgm:pt>
    <dgm:pt modelId="{8C6D5A1A-F39C-413A-B3EE-232F8F62DE9E}" type="pres">
      <dgm:prSet presAssocID="{7AC1B8FB-F9DC-4B79-9A27-D90921692B70}" presName="sibTrans" presStyleLbl="sibTrans2D1" presStyleIdx="2" presStyleCnt="4"/>
      <dgm:spPr/>
      <dgm:t>
        <a:bodyPr/>
        <a:lstStyle/>
        <a:p>
          <a:endParaRPr lang="en-US"/>
        </a:p>
      </dgm:t>
    </dgm:pt>
    <dgm:pt modelId="{552CF7AC-675E-4DBD-A663-6AD52F499183}" type="pres">
      <dgm:prSet presAssocID="{7AC1B8FB-F9DC-4B79-9A27-D90921692B70}" presName="connectorText" presStyleLbl="sibTrans2D1" presStyleIdx="2" presStyleCnt="4"/>
      <dgm:spPr/>
      <dgm:t>
        <a:bodyPr/>
        <a:lstStyle/>
        <a:p>
          <a:endParaRPr lang="en-US"/>
        </a:p>
      </dgm:t>
    </dgm:pt>
    <dgm:pt modelId="{7E03AD4D-6782-4AEB-9805-3FB8B133145D}" type="pres">
      <dgm:prSet presAssocID="{633C23C6-09A7-4FAA-A80A-36F59999DB40}" presName="node" presStyleLbl="node1" presStyleIdx="3" presStyleCnt="5" custScaleX="175710" custScaleY="108991">
        <dgm:presLayoutVars>
          <dgm:bulletEnabled val="1"/>
        </dgm:presLayoutVars>
      </dgm:prSet>
      <dgm:spPr/>
      <dgm:t>
        <a:bodyPr/>
        <a:lstStyle/>
        <a:p>
          <a:endParaRPr lang="en-US"/>
        </a:p>
      </dgm:t>
    </dgm:pt>
    <dgm:pt modelId="{945BEF4B-CA89-4271-AE66-BCAF1519B582}" type="pres">
      <dgm:prSet presAssocID="{63D5856E-2075-4923-B599-6BACBB618C29}" presName="sibTrans" presStyleLbl="sibTrans2D1" presStyleIdx="3" presStyleCnt="4"/>
      <dgm:spPr/>
      <dgm:t>
        <a:bodyPr/>
        <a:lstStyle/>
        <a:p>
          <a:endParaRPr lang="en-US"/>
        </a:p>
      </dgm:t>
    </dgm:pt>
    <dgm:pt modelId="{EC2E4D32-1170-455E-9172-B0F8BB0DFEC8}" type="pres">
      <dgm:prSet presAssocID="{63D5856E-2075-4923-B599-6BACBB618C29}" presName="connectorText" presStyleLbl="sibTrans2D1" presStyleIdx="3" presStyleCnt="4"/>
      <dgm:spPr/>
      <dgm:t>
        <a:bodyPr/>
        <a:lstStyle/>
        <a:p>
          <a:endParaRPr lang="en-US"/>
        </a:p>
      </dgm:t>
    </dgm:pt>
    <dgm:pt modelId="{2786130B-9865-4873-B5F4-5053D1D534B2}" type="pres">
      <dgm:prSet presAssocID="{AB1603EA-19A5-410D-9D57-1DA578F1B5AC}" presName="node" presStyleLbl="node1" presStyleIdx="4" presStyleCnt="5" custScaleX="114950">
        <dgm:presLayoutVars>
          <dgm:bulletEnabled val="1"/>
        </dgm:presLayoutVars>
      </dgm:prSet>
      <dgm:spPr/>
      <dgm:t>
        <a:bodyPr/>
        <a:lstStyle/>
        <a:p>
          <a:endParaRPr lang="en-US"/>
        </a:p>
      </dgm:t>
    </dgm:pt>
  </dgm:ptLst>
  <dgm:cxnLst>
    <dgm:cxn modelId="{9109F333-CBAC-49A0-BD6B-510E8740A6FB}" type="presOf" srcId="{51365BC7-6274-4B2D-9E0E-790967BC4ADA}" destId="{A0DE4122-EFE1-41FB-9203-A445BCEA2D1A}" srcOrd="0" destOrd="0" presId="urn:microsoft.com/office/officeart/2005/8/layout/process1"/>
    <dgm:cxn modelId="{00159E62-96F2-4E49-9ABF-F50BB2ECA30C}" type="presOf" srcId="{442F714A-0A99-4FDE-A7BE-CC5BB3EF78DA}" destId="{54592EDF-8E8F-4475-8B5B-ECD304C20579}" srcOrd="0" destOrd="0" presId="urn:microsoft.com/office/officeart/2005/8/layout/process1"/>
    <dgm:cxn modelId="{12BB3BD2-60AF-4620-8DB5-D628215938CD}" srcId="{E74747ED-5AF9-4F12-AEB2-F764B0901B4F}" destId="{51365BC7-6274-4B2D-9E0E-790967BC4ADA}" srcOrd="1" destOrd="0" parTransId="{44195717-7A20-4ADE-979E-06286FF0E54E}" sibTransId="{F9536AE3-4438-49A2-96E8-17025E7A1B7D}"/>
    <dgm:cxn modelId="{A636A6DC-5D2C-4C9A-8531-572E6428AAD9}" srcId="{E74747ED-5AF9-4F12-AEB2-F764B0901B4F}" destId="{2E3CB1F1-4F16-4C9A-B2BE-C0A8F2F6931E}" srcOrd="0" destOrd="0" parTransId="{09474CAB-2AC2-4CDB-8F09-5DE9FD3E7C27}" sibTransId="{C1B71C0C-E524-4A0B-A670-44E0DD15510B}"/>
    <dgm:cxn modelId="{5463CC67-BFE0-4F0C-85E7-2E2458C01E08}" type="presOf" srcId="{AB1603EA-19A5-410D-9D57-1DA578F1B5AC}" destId="{2786130B-9865-4873-B5F4-5053D1D534B2}" srcOrd="0" destOrd="0" presId="urn:microsoft.com/office/officeart/2005/8/layout/process1"/>
    <dgm:cxn modelId="{EDB835D0-CCE9-4CD0-8EF9-B72123382A6B}" type="presOf" srcId="{633C23C6-09A7-4FAA-A80A-36F59999DB40}" destId="{7E03AD4D-6782-4AEB-9805-3FB8B133145D}" srcOrd="0" destOrd="0" presId="urn:microsoft.com/office/officeart/2005/8/layout/process1"/>
    <dgm:cxn modelId="{26B7FBD4-D1D5-4737-A4F1-DF5492750750}" srcId="{E74747ED-5AF9-4F12-AEB2-F764B0901B4F}" destId="{442F714A-0A99-4FDE-A7BE-CC5BB3EF78DA}" srcOrd="2" destOrd="0" parTransId="{470FC481-093E-4DC7-B665-FA2CE9BB71A4}" sibTransId="{7AC1B8FB-F9DC-4B79-9A27-D90921692B70}"/>
    <dgm:cxn modelId="{0B7C9EA0-19F6-44D1-B1BF-7254CF9A48D0}" type="presOf" srcId="{F9536AE3-4438-49A2-96E8-17025E7A1B7D}" destId="{93652112-09BF-450D-B402-319B3BD0C454}" srcOrd="1" destOrd="0" presId="urn:microsoft.com/office/officeart/2005/8/layout/process1"/>
    <dgm:cxn modelId="{EB6D5F7C-3A04-4DBF-90DD-A65271B4169E}" type="presOf" srcId="{C1B71C0C-E524-4A0B-A670-44E0DD15510B}" destId="{84DE3317-E15B-4574-8ED3-D728A6B820CC}" srcOrd="0" destOrd="0" presId="urn:microsoft.com/office/officeart/2005/8/layout/process1"/>
    <dgm:cxn modelId="{FAD5577E-FCFB-4259-A19A-04E0522BC3CA}" type="presOf" srcId="{2E3CB1F1-4F16-4C9A-B2BE-C0A8F2F6931E}" destId="{9DE67701-CFAC-448F-9AD5-7B62FD4EB210}" srcOrd="0" destOrd="0" presId="urn:microsoft.com/office/officeart/2005/8/layout/process1"/>
    <dgm:cxn modelId="{3D1AE661-E3D3-4475-932C-957D1BA8E1C4}" type="presOf" srcId="{63D5856E-2075-4923-B599-6BACBB618C29}" destId="{EC2E4D32-1170-455E-9172-B0F8BB0DFEC8}" srcOrd="1" destOrd="0" presId="urn:microsoft.com/office/officeart/2005/8/layout/process1"/>
    <dgm:cxn modelId="{1DAAD453-FA8C-4DBC-B8EF-5F3332471C51}" type="presOf" srcId="{C1B71C0C-E524-4A0B-A670-44E0DD15510B}" destId="{4754AB69-CCEB-4F47-B18D-52DDA7226F63}" srcOrd="1" destOrd="0" presId="urn:microsoft.com/office/officeart/2005/8/layout/process1"/>
    <dgm:cxn modelId="{FF6CFA4A-CB17-4B0E-953C-4BAEEEDEA25A}" srcId="{E74747ED-5AF9-4F12-AEB2-F764B0901B4F}" destId="{633C23C6-09A7-4FAA-A80A-36F59999DB40}" srcOrd="3" destOrd="0" parTransId="{499C6CA3-90E8-46F0-AC1A-C827F3DE73E9}" sibTransId="{63D5856E-2075-4923-B599-6BACBB618C29}"/>
    <dgm:cxn modelId="{56BC5379-4933-4D38-AA80-62933CCD7A4F}" type="presOf" srcId="{7AC1B8FB-F9DC-4B79-9A27-D90921692B70}" destId="{552CF7AC-675E-4DBD-A663-6AD52F499183}" srcOrd="1" destOrd="0" presId="urn:microsoft.com/office/officeart/2005/8/layout/process1"/>
    <dgm:cxn modelId="{A930154B-CDCF-4935-A774-47460763949D}" type="presOf" srcId="{7AC1B8FB-F9DC-4B79-9A27-D90921692B70}" destId="{8C6D5A1A-F39C-413A-B3EE-232F8F62DE9E}" srcOrd="0" destOrd="0" presId="urn:microsoft.com/office/officeart/2005/8/layout/process1"/>
    <dgm:cxn modelId="{AB6E807D-C139-4B1B-B6CB-4453DD6A9B17}" type="presOf" srcId="{F9536AE3-4438-49A2-96E8-17025E7A1B7D}" destId="{3E8B70A8-253E-4E6C-BDE8-FBEA96C47EBC}" srcOrd="0" destOrd="0" presId="urn:microsoft.com/office/officeart/2005/8/layout/process1"/>
    <dgm:cxn modelId="{45B68EFA-AE26-43FD-8B68-5454651BEF73}" type="presOf" srcId="{63D5856E-2075-4923-B599-6BACBB618C29}" destId="{945BEF4B-CA89-4271-AE66-BCAF1519B582}" srcOrd="0" destOrd="0" presId="urn:microsoft.com/office/officeart/2005/8/layout/process1"/>
    <dgm:cxn modelId="{134CFF11-F9E1-4E89-923C-01E21C38A9E0}" srcId="{E74747ED-5AF9-4F12-AEB2-F764B0901B4F}" destId="{AB1603EA-19A5-410D-9D57-1DA578F1B5AC}" srcOrd="4" destOrd="0" parTransId="{8FA16101-CEB2-4D87-8FF2-5C22E64C27EE}" sibTransId="{B5D1EFD7-6C6B-4AE3-9E27-DAE98E211917}"/>
    <dgm:cxn modelId="{7004640C-D089-404D-BBEA-28E7DD8F2176}" type="presOf" srcId="{E74747ED-5AF9-4F12-AEB2-F764B0901B4F}" destId="{F664995F-F98B-4E98-86F6-25E2D7659BB6}" srcOrd="0" destOrd="0" presId="urn:microsoft.com/office/officeart/2005/8/layout/process1"/>
    <dgm:cxn modelId="{3DCDACC2-ADCD-4323-9043-4E9D329F4554}" type="presParOf" srcId="{F664995F-F98B-4E98-86F6-25E2D7659BB6}" destId="{9DE67701-CFAC-448F-9AD5-7B62FD4EB210}" srcOrd="0" destOrd="0" presId="urn:microsoft.com/office/officeart/2005/8/layout/process1"/>
    <dgm:cxn modelId="{17D9A161-6438-40D3-B4A9-B8C3D3FD0446}" type="presParOf" srcId="{F664995F-F98B-4E98-86F6-25E2D7659BB6}" destId="{84DE3317-E15B-4574-8ED3-D728A6B820CC}" srcOrd="1" destOrd="0" presId="urn:microsoft.com/office/officeart/2005/8/layout/process1"/>
    <dgm:cxn modelId="{B462BE85-4ACA-4651-A30E-3777F3C5CB76}" type="presParOf" srcId="{84DE3317-E15B-4574-8ED3-D728A6B820CC}" destId="{4754AB69-CCEB-4F47-B18D-52DDA7226F63}" srcOrd="0" destOrd="0" presId="urn:microsoft.com/office/officeart/2005/8/layout/process1"/>
    <dgm:cxn modelId="{86ABF3B7-0DA3-45FB-BB79-4FC33DD55944}" type="presParOf" srcId="{F664995F-F98B-4E98-86F6-25E2D7659BB6}" destId="{A0DE4122-EFE1-41FB-9203-A445BCEA2D1A}" srcOrd="2" destOrd="0" presId="urn:microsoft.com/office/officeart/2005/8/layout/process1"/>
    <dgm:cxn modelId="{9D84AFDD-B2A3-4EDD-8AD8-B2A324ADE4F7}" type="presParOf" srcId="{F664995F-F98B-4E98-86F6-25E2D7659BB6}" destId="{3E8B70A8-253E-4E6C-BDE8-FBEA96C47EBC}" srcOrd="3" destOrd="0" presId="urn:microsoft.com/office/officeart/2005/8/layout/process1"/>
    <dgm:cxn modelId="{22D55D0B-A8A7-43D3-9C8A-9DAB8EFB5C13}" type="presParOf" srcId="{3E8B70A8-253E-4E6C-BDE8-FBEA96C47EBC}" destId="{93652112-09BF-450D-B402-319B3BD0C454}" srcOrd="0" destOrd="0" presId="urn:microsoft.com/office/officeart/2005/8/layout/process1"/>
    <dgm:cxn modelId="{F0640726-F5B7-42BD-A9DF-562B6270EA0C}" type="presParOf" srcId="{F664995F-F98B-4E98-86F6-25E2D7659BB6}" destId="{54592EDF-8E8F-4475-8B5B-ECD304C20579}" srcOrd="4" destOrd="0" presId="urn:microsoft.com/office/officeart/2005/8/layout/process1"/>
    <dgm:cxn modelId="{5BD03CD8-4C9E-431D-876B-27FBF3147D13}" type="presParOf" srcId="{F664995F-F98B-4E98-86F6-25E2D7659BB6}" destId="{8C6D5A1A-F39C-413A-B3EE-232F8F62DE9E}" srcOrd="5" destOrd="0" presId="urn:microsoft.com/office/officeart/2005/8/layout/process1"/>
    <dgm:cxn modelId="{4CDA2899-D6BA-4998-9948-4B8C0A790046}" type="presParOf" srcId="{8C6D5A1A-F39C-413A-B3EE-232F8F62DE9E}" destId="{552CF7AC-675E-4DBD-A663-6AD52F499183}" srcOrd="0" destOrd="0" presId="urn:microsoft.com/office/officeart/2005/8/layout/process1"/>
    <dgm:cxn modelId="{9F350F15-3915-474C-A516-BEC420300349}" type="presParOf" srcId="{F664995F-F98B-4E98-86F6-25E2D7659BB6}" destId="{7E03AD4D-6782-4AEB-9805-3FB8B133145D}" srcOrd="6" destOrd="0" presId="urn:microsoft.com/office/officeart/2005/8/layout/process1"/>
    <dgm:cxn modelId="{29F088A4-CA5E-4FE5-9C13-BFE0D3ADFFE0}" type="presParOf" srcId="{F664995F-F98B-4E98-86F6-25E2D7659BB6}" destId="{945BEF4B-CA89-4271-AE66-BCAF1519B582}" srcOrd="7" destOrd="0" presId="urn:microsoft.com/office/officeart/2005/8/layout/process1"/>
    <dgm:cxn modelId="{8384803C-4074-4F6D-953E-F387016B7B33}" type="presParOf" srcId="{945BEF4B-CA89-4271-AE66-BCAF1519B582}" destId="{EC2E4D32-1170-455E-9172-B0F8BB0DFEC8}" srcOrd="0" destOrd="0" presId="urn:microsoft.com/office/officeart/2005/8/layout/process1"/>
    <dgm:cxn modelId="{D37E032B-FBA9-4A8E-967D-93AA2EB24352}" type="presParOf" srcId="{F664995F-F98B-4E98-86F6-25E2D7659BB6}" destId="{2786130B-9865-4873-B5F4-5053D1D534B2}"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9A4675-8F15-4DAB-B5DC-15951819483E}" type="doc">
      <dgm:prSet loTypeId="urn:microsoft.com/office/officeart/2005/8/layout/hProcess9" loCatId="process" qsTypeId="urn:microsoft.com/office/officeart/2005/8/quickstyle/simple1" qsCatId="simple" csTypeId="urn:microsoft.com/office/officeart/2005/8/colors/colorful1" csCatId="colorful" phldr="1"/>
      <dgm:spPr/>
    </dgm:pt>
    <dgm:pt modelId="{FA144E3B-ABDC-4E7B-9226-5A8E62B27D33}">
      <dgm:prSet phldrT="[Text]"/>
      <dgm:spPr/>
      <dgm:t>
        <a:bodyPr/>
        <a:lstStyle/>
        <a:p>
          <a:r>
            <a:rPr lang="en-US" dirty="0" smtClean="0"/>
            <a:t>Resources</a:t>
          </a:r>
          <a:endParaRPr lang="en-US" dirty="0"/>
        </a:p>
      </dgm:t>
    </dgm:pt>
    <dgm:pt modelId="{7B8439EE-2868-4806-A0E8-B4F65A8196AF}" type="parTrans" cxnId="{C2887CAF-DFEB-425B-B19D-03466796409E}">
      <dgm:prSet/>
      <dgm:spPr/>
    </dgm:pt>
    <dgm:pt modelId="{B097E80E-5B8F-488E-8030-8F1DEA6ED8B7}" type="sibTrans" cxnId="{C2887CAF-DFEB-425B-B19D-03466796409E}">
      <dgm:prSet/>
      <dgm:spPr/>
    </dgm:pt>
    <dgm:pt modelId="{70237E0C-71F2-4C1F-B331-F357B580CF78}">
      <dgm:prSet phldrT="[Text]"/>
      <dgm:spPr/>
      <dgm:t>
        <a:bodyPr/>
        <a:lstStyle/>
        <a:p>
          <a:r>
            <a:rPr lang="en-US" dirty="0" smtClean="0"/>
            <a:t>Outcomes</a:t>
          </a:r>
          <a:endParaRPr lang="en-US" dirty="0"/>
        </a:p>
      </dgm:t>
    </dgm:pt>
    <dgm:pt modelId="{F447C32A-6E46-4763-8414-52360962BBFF}" type="parTrans" cxnId="{1007E94E-3641-4D54-81CB-32AD7522DB6E}">
      <dgm:prSet/>
      <dgm:spPr/>
    </dgm:pt>
    <dgm:pt modelId="{8A5C6208-99F9-4ECD-B65F-2E0AE8986113}" type="sibTrans" cxnId="{1007E94E-3641-4D54-81CB-32AD7522DB6E}">
      <dgm:prSet/>
      <dgm:spPr/>
    </dgm:pt>
    <dgm:pt modelId="{A603D476-41AE-47E3-82DF-D521FB010EDE}">
      <dgm:prSet phldrT="[Text]"/>
      <dgm:spPr/>
      <dgm:t>
        <a:bodyPr/>
        <a:lstStyle/>
        <a:p>
          <a:r>
            <a:rPr lang="en-US" dirty="0" smtClean="0"/>
            <a:t>Impact</a:t>
          </a:r>
          <a:endParaRPr lang="en-US" dirty="0"/>
        </a:p>
      </dgm:t>
    </dgm:pt>
    <dgm:pt modelId="{56C831DB-0603-452F-A731-D03707F507CB}" type="parTrans" cxnId="{682F278B-CDF0-4CFE-9243-5047091FA880}">
      <dgm:prSet/>
      <dgm:spPr/>
    </dgm:pt>
    <dgm:pt modelId="{176ABE5E-BE53-4D87-A7D7-BD09F638732E}" type="sibTrans" cxnId="{682F278B-CDF0-4CFE-9243-5047091FA880}">
      <dgm:prSet/>
      <dgm:spPr/>
    </dgm:pt>
    <dgm:pt modelId="{7C8B278C-583C-4F20-B095-6DF8B24A0125}">
      <dgm:prSet/>
      <dgm:spPr/>
      <dgm:t>
        <a:bodyPr/>
        <a:lstStyle/>
        <a:p>
          <a:r>
            <a:rPr lang="en-US" dirty="0" smtClean="0"/>
            <a:t>Outputs</a:t>
          </a:r>
          <a:endParaRPr lang="en-US" dirty="0"/>
        </a:p>
      </dgm:t>
    </dgm:pt>
    <dgm:pt modelId="{13E365B9-8C97-44C2-BF5C-2DFAAEE7FEE6}" type="parTrans" cxnId="{9E32FE66-CCCA-4DC3-99EC-2D92792DD24A}">
      <dgm:prSet/>
      <dgm:spPr/>
    </dgm:pt>
    <dgm:pt modelId="{572915CF-C6D5-4DB3-B06A-9D2FFBD3A7FF}" type="sibTrans" cxnId="{9E32FE66-CCCA-4DC3-99EC-2D92792DD24A}">
      <dgm:prSet/>
      <dgm:spPr/>
    </dgm:pt>
    <dgm:pt modelId="{A9F72962-97CA-47D2-8272-428036C2DBAB}">
      <dgm:prSet/>
      <dgm:spPr/>
      <dgm:t>
        <a:bodyPr/>
        <a:lstStyle/>
        <a:p>
          <a:r>
            <a:rPr lang="en-US" dirty="0" smtClean="0"/>
            <a:t>Activities</a:t>
          </a:r>
          <a:endParaRPr lang="en-US" dirty="0"/>
        </a:p>
      </dgm:t>
    </dgm:pt>
    <dgm:pt modelId="{D7D9B6C4-F518-4CA2-BBE5-D388DB6366D6}" type="parTrans" cxnId="{2FAA7032-02FB-440E-B3F5-89074DED828D}">
      <dgm:prSet/>
      <dgm:spPr/>
    </dgm:pt>
    <dgm:pt modelId="{F4DEF75C-29D3-4475-BCAD-429E28D4400C}" type="sibTrans" cxnId="{2FAA7032-02FB-440E-B3F5-89074DED828D}">
      <dgm:prSet/>
      <dgm:spPr/>
    </dgm:pt>
    <dgm:pt modelId="{0EE2947A-B911-4469-A28E-14CAA2B8B56D}" type="pres">
      <dgm:prSet presAssocID="{B29A4675-8F15-4DAB-B5DC-15951819483E}" presName="CompostProcess" presStyleCnt="0">
        <dgm:presLayoutVars>
          <dgm:dir/>
          <dgm:resizeHandles val="exact"/>
        </dgm:presLayoutVars>
      </dgm:prSet>
      <dgm:spPr/>
    </dgm:pt>
    <dgm:pt modelId="{4373243B-C16C-463F-BFFB-BFE396BA1543}" type="pres">
      <dgm:prSet presAssocID="{B29A4675-8F15-4DAB-B5DC-15951819483E}" presName="arrow" presStyleLbl="bgShp" presStyleIdx="0" presStyleCnt="1"/>
      <dgm:spPr/>
    </dgm:pt>
    <dgm:pt modelId="{3EF027F9-C532-419C-9B07-08FF6007F736}" type="pres">
      <dgm:prSet presAssocID="{B29A4675-8F15-4DAB-B5DC-15951819483E}" presName="linearProcess" presStyleCnt="0"/>
      <dgm:spPr/>
    </dgm:pt>
    <dgm:pt modelId="{39E7B25D-090F-4944-9B4A-3583F9FA62BD}" type="pres">
      <dgm:prSet presAssocID="{FA144E3B-ABDC-4E7B-9226-5A8E62B27D33}" presName="textNode" presStyleLbl="node1" presStyleIdx="0" presStyleCnt="5">
        <dgm:presLayoutVars>
          <dgm:bulletEnabled val="1"/>
        </dgm:presLayoutVars>
      </dgm:prSet>
      <dgm:spPr/>
      <dgm:t>
        <a:bodyPr/>
        <a:lstStyle/>
        <a:p>
          <a:endParaRPr lang="en-US"/>
        </a:p>
      </dgm:t>
    </dgm:pt>
    <dgm:pt modelId="{70FB7310-67E9-4C12-833F-8C0A7A582A56}" type="pres">
      <dgm:prSet presAssocID="{B097E80E-5B8F-488E-8030-8F1DEA6ED8B7}" presName="sibTrans" presStyleCnt="0"/>
      <dgm:spPr/>
    </dgm:pt>
    <dgm:pt modelId="{F8CE1C7B-B5A1-44A7-AB65-6DB4811C2FB8}" type="pres">
      <dgm:prSet presAssocID="{A9F72962-97CA-47D2-8272-428036C2DBAB}" presName="textNode" presStyleLbl="node1" presStyleIdx="1" presStyleCnt="5">
        <dgm:presLayoutVars>
          <dgm:bulletEnabled val="1"/>
        </dgm:presLayoutVars>
      </dgm:prSet>
      <dgm:spPr/>
      <dgm:t>
        <a:bodyPr/>
        <a:lstStyle/>
        <a:p>
          <a:endParaRPr lang="en-US"/>
        </a:p>
      </dgm:t>
    </dgm:pt>
    <dgm:pt modelId="{8CC40B25-3902-4BE7-936A-DA33F054F35B}" type="pres">
      <dgm:prSet presAssocID="{F4DEF75C-29D3-4475-BCAD-429E28D4400C}" presName="sibTrans" presStyleCnt="0"/>
      <dgm:spPr/>
    </dgm:pt>
    <dgm:pt modelId="{0BDC7838-E2C0-4183-8EC2-59EB11FEAE5C}" type="pres">
      <dgm:prSet presAssocID="{7C8B278C-583C-4F20-B095-6DF8B24A0125}" presName="textNode" presStyleLbl="node1" presStyleIdx="2" presStyleCnt="5">
        <dgm:presLayoutVars>
          <dgm:bulletEnabled val="1"/>
        </dgm:presLayoutVars>
      </dgm:prSet>
      <dgm:spPr/>
      <dgm:t>
        <a:bodyPr/>
        <a:lstStyle/>
        <a:p>
          <a:endParaRPr lang="en-US"/>
        </a:p>
      </dgm:t>
    </dgm:pt>
    <dgm:pt modelId="{158E323E-74BE-4081-82F7-787F7C74C930}" type="pres">
      <dgm:prSet presAssocID="{572915CF-C6D5-4DB3-B06A-9D2FFBD3A7FF}" presName="sibTrans" presStyleCnt="0"/>
      <dgm:spPr/>
    </dgm:pt>
    <dgm:pt modelId="{46187A79-2185-403D-B246-0AD6F929688D}" type="pres">
      <dgm:prSet presAssocID="{70237E0C-71F2-4C1F-B331-F357B580CF78}" presName="textNode" presStyleLbl="node1" presStyleIdx="3" presStyleCnt="5">
        <dgm:presLayoutVars>
          <dgm:bulletEnabled val="1"/>
        </dgm:presLayoutVars>
      </dgm:prSet>
      <dgm:spPr/>
      <dgm:t>
        <a:bodyPr/>
        <a:lstStyle/>
        <a:p>
          <a:endParaRPr lang="en-US"/>
        </a:p>
      </dgm:t>
    </dgm:pt>
    <dgm:pt modelId="{62C55574-4D5F-42C4-8BF0-7B575D001CF7}" type="pres">
      <dgm:prSet presAssocID="{8A5C6208-99F9-4ECD-B65F-2E0AE8986113}" presName="sibTrans" presStyleCnt="0"/>
      <dgm:spPr/>
    </dgm:pt>
    <dgm:pt modelId="{903317EB-5773-4CC9-BC0A-0AFDC5E893D7}" type="pres">
      <dgm:prSet presAssocID="{A603D476-41AE-47E3-82DF-D521FB010EDE}" presName="textNode" presStyleLbl="node1" presStyleIdx="4" presStyleCnt="5">
        <dgm:presLayoutVars>
          <dgm:bulletEnabled val="1"/>
        </dgm:presLayoutVars>
      </dgm:prSet>
      <dgm:spPr/>
      <dgm:t>
        <a:bodyPr/>
        <a:lstStyle/>
        <a:p>
          <a:endParaRPr lang="en-US"/>
        </a:p>
      </dgm:t>
    </dgm:pt>
  </dgm:ptLst>
  <dgm:cxnLst>
    <dgm:cxn modelId="{876E94F9-A141-40FD-8DB2-1FC3F48EB137}" type="presOf" srcId="{7C8B278C-583C-4F20-B095-6DF8B24A0125}" destId="{0BDC7838-E2C0-4183-8EC2-59EB11FEAE5C}" srcOrd="0" destOrd="0" presId="urn:microsoft.com/office/officeart/2005/8/layout/hProcess9"/>
    <dgm:cxn modelId="{23CBBA1E-83A2-43E7-B7EB-E8A210E771FD}" type="presOf" srcId="{FA144E3B-ABDC-4E7B-9226-5A8E62B27D33}" destId="{39E7B25D-090F-4944-9B4A-3583F9FA62BD}" srcOrd="0" destOrd="0" presId="urn:microsoft.com/office/officeart/2005/8/layout/hProcess9"/>
    <dgm:cxn modelId="{DF5FE678-8EB6-4BB4-8E66-7C9D26B53309}" type="presOf" srcId="{B29A4675-8F15-4DAB-B5DC-15951819483E}" destId="{0EE2947A-B911-4469-A28E-14CAA2B8B56D}" srcOrd="0" destOrd="0" presId="urn:microsoft.com/office/officeart/2005/8/layout/hProcess9"/>
    <dgm:cxn modelId="{21C380D8-0B6D-441D-95D8-6C9F68F6C1E3}" type="presOf" srcId="{A603D476-41AE-47E3-82DF-D521FB010EDE}" destId="{903317EB-5773-4CC9-BC0A-0AFDC5E893D7}" srcOrd="0" destOrd="0" presId="urn:microsoft.com/office/officeart/2005/8/layout/hProcess9"/>
    <dgm:cxn modelId="{682F278B-CDF0-4CFE-9243-5047091FA880}" srcId="{B29A4675-8F15-4DAB-B5DC-15951819483E}" destId="{A603D476-41AE-47E3-82DF-D521FB010EDE}" srcOrd="4" destOrd="0" parTransId="{56C831DB-0603-452F-A731-D03707F507CB}" sibTransId="{176ABE5E-BE53-4D87-A7D7-BD09F638732E}"/>
    <dgm:cxn modelId="{2FAA7032-02FB-440E-B3F5-89074DED828D}" srcId="{B29A4675-8F15-4DAB-B5DC-15951819483E}" destId="{A9F72962-97CA-47D2-8272-428036C2DBAB}" srcOrd="1" destOrd="0" parTransId="{D7D9B6C4-F518-4CA2-BBE5-D388DB6366D6}" sibTransId="{F4DEF75C-29D3-4475-BCAD-429E28D4400C}"/>
    <dgm:cxn modelId="{1007E94E-3641-4D54-81CB-32AD7522DB6E}" srcId="{B29A4675-8F15-4DAB-B5DC-15951819483E}" destId="{70237E0C-71F2-4C1F-B331-F357B580CF78}" srcOrd="3" destOrd="0" parTransId="{F447C32A-6E46-4763-8414-52360962BBFF}" sibTransId="{8A5C6208-99F9-4ECD-B65F-2E0AE8986113}"/>
    <dgm:cxn modelId="{C2887CAF-DFEB-425B-B19D-03466796409E}" srcId="{B29A4675-8F15-4DAB-B5DC-15951819483E}" destId="{FA144E3B-ABDC-4E7B-9226-5A8E62B27D33}" srcOrd="0" destOrd="0" parTransId="{7B8439EE-2868-4806-A0E8-B4F65A8196AF}" sibTransId="{B097E80E-5B8F-488E-8030-8F1DEA6ED8B7}"/>
    <dgm:cxn modelId="{9E32FE66-CCCA-4DC3-99EC-2D92792DD24A}" srcId="{B29A4675-8F15-4DAB-B5DC-15951819483E}" destId="{7C8B278C-583C-4F20-B095-6DF8B24A0125}" srcOrd="2" destOrd="0" parTransId="{13E365B9-8C97-44C2-BF5C-2DFAAEE7FEE6}" sibTransId="{572915CF-C6D5-4DB3-B06A-9D2FFBD3A7FF}"/>
    <dgm:cxn modelId="{B4A8B780-B0CD-4BD0-8E75-6A741F31B525}" type="presOf" srcId="{A9F72962-97CA-47D2-8272-428036C2DBAB}" destId="{F8CE1C7B-B5A1-44A7-AB65-6DB4811C2FB8}" srcOrd="0" destOrd="0" presId="urn:microsoft.com/office/officeart/2005/8/layout/hProcess9"/>
    <dgm:cxn modelId="{94D80BF7-532E-4B04-9704-66F6342D4816}" type="presOf" srcId="{70237E0C-71F2-4C1F-B331-F357B580CF78}" destId="{46187A79-2185-403D-B246-0AD6F929688D}" srcOrd="0" destOrd="0" presId="urn:microsoft.com/office/officeart/2005/8/layout/hProcess9"/>
    <dgm:cxn modelId="{A2C0CB62-7756-4EC2-A7B2-0965513DD417}" type="presParOf" srcId="{0EE2947A-B911-4469-A28E-14CAA2B8B56D}" destId="{4373243B-C16C-463F-BFFB-BFE396BA1543}" srcOrd="0" destOrd="0" presId="urn:microsoft.com/office/officeart/2005/8/layout/hProcess9"/>
    <dgm:cxn modelId="{C78F751D-4361-4367-A122-4BD3C67DB04B}" type="presParOf" srcId="{0EE2947A-B911-4469-A28E-14CAA2B8B56D}" destId="{3EF027F9-C532-419C-9B07-08FF6007F736}" srcOrd="1" destOrd="0" presId="urn:microsoft.com/office/officeart/2005/8/layout/hProcess9"/>
    <dgm:cxn modelId="{65D27742-D548-48E4-AF6D-3B11C06E9644}" type="presParOf" srcId="{3EF027F9-C532-419C-9B07-08FF6007F736}" destId="{39E7B25D-090F-4944-9B4A-3583F9FA62BD}" srcOrd="0" destOrd="0" presId="urn:microsoft.com/office/officeart/2005/8/layout/hProcess9"/>
    <dgm:cxn modelId="{0DA08023-DCFC-463A-AD7D-9E0FFC2ED96F}" type="presParOf" srcId="{3EF027F9-C532-419C-9B07-08FF6007F736}" destId="{70FB7310-67E9-4C12-833F-8C0A7A582A56}" srcOrd="1" destOrd="0" presId="urn:microsoft.com/office/officeart/2005/8/layout/hProcess9"/>
    <dgm:cxn modelId="{93271777-97BC-4261-9217-EFEE0DD22317}" type="presParOf" srcId="{3EF027F9-C532-419C-9B07-08FF6007F736}" destId="{F8CE1C7B-B5A1-44A7-AB65-6DB4811C2FB8}" srcOrd="2" destOrd="0" presId="urn:microsoft.com/office/officeart/2005/8/layout/hProcess9"/>
    <dgm:cxn modelId="{E27E2604-0BFD-4EF4-9D5E-3BC954760C11}" type="presParOf" srcId="{3EF027F9-C532-419C-9B07-08FF6007F736}" destId="{8CC40B25-3902-4BE7-936A-DA33F054F35B}" srcOrd="3" destOrd="0" presId="urn:microsoft.com/office/officeart/2005/8/layout/hProcess9"/>
    <dgm:cxn modelId="{AF086DFF-24C7-44B9-96A4-43659FD77C84}" type="presParOf" srcId="{3EF027F9-C532-419C-9B07-08FF6007F736}" destId="{0BDC7838-E2C0-4183-8EC2-59EB11FEAE5C}" srcOrd="4" destOrd="0" presId="urn:microsoft.com/office/officeart/2005/8/layout/hProcess9"/>
    <dgm:cxn modelId="{EAF9EBE5-CAA2-48D7-AAF7-BBF2E1C39790}" type="presParOf" srcId="{3EF027F9-C532-419C-9B07-08FF6007F736}" destId="{158E323E-74BE-4081-82F7-787F7C74C930}" srcOrd="5" destOrd="0" presId="urn:microsoft.com/office/officeart/2005/8/layout/hProcess9"/>
    <dgm:cxn modelId="{FB42E554-8550-4708-8189-62E33817DBD9}" type="presParOf" srcId="{3EF027F9-C532-419C-9B07-08FF6007F736}" destId="{46187A79-2185-403D-B246-0AD6F929688D}" srcOrd="6" destOrd="0" presId="urn:microsoft.com/office/officeart/2005/8/layout/hProcess9"/>
    <dgm:cxn modelId="{00E52E45-A069-4F84-9AB3-61752F920851}" type="presParOf" srcId="{3EF027F9-C532-419C-9B07-08FF6007F736}" destId="{62C55574-4D5F-42C4-8BF0-7B575D001CF7}" srcOrd="7" destOrd="0" presId="urn:microsoft.com/office/officeart/2005/8/layout/hProcess9"/>
    <dgm:cxn modelId="{92E786FA-0C1E-45C8-96A0-7E8FD773D4EA}" type="presParOf" srcId="{3EF027F9-C532-419C-9B07-08FF6007F736}" destId="{903317EB-5773-4CC9-BC0A-0AFDC5E893D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A4675-8F15-4DAB-B5DC-15951819483E}" type="doc">
      <dgm:prSet loTypeId="urn:microsoft.com/office/officeart/2005/8/layout/hProcess9" loCatId="process" qsTypeId="urn:microsoft.com/office/officeart/2005/8/quickstyle/simple1" qsCatId="simple" csTypeId="urn:microsoft.com/office/officeart/2005/8/colors/colorful1" csCatId="colorful" phldr="1"/>
      <dgm:spPr/>
    </dgm:pt>
    <dgm:pt modelId="{FA144E3B-ABDC-4E7B-9226-5A8E62B27D33}">
      <dgm:prSet phldrT="[Text]" custT="1"/>
      <dgm:spPr/>
      <dgm:t>
        <a:bodyPr/>
        <a:lstStyle/>
        <a:p>
          <a:r>
            <a:rPr lang="en-US" sz="2200" b="1" dirty="0" smtClean="0">
              <a:solidFill>
                <a:schemeClr val="tx1"/>
              </a:solidFill>
            </a:rPr>
            <a:t>Resources</a:t>
          </a:r>
        </a:p>
        <a:p>
          <a:r>
            <a:rPr lang="en-US" sz="2200" b="1" dirty="0" smtClean="0">
              <a:solidFill>
                <a:schemeClr val="tx1"/>
              </a:solidFill>
            </a:rPr>
            <a:t>MISSON STATEMENT</a:t>
          </a:r>
          <a:endParaRPr lang="en-US" sz="2200" b="1" dirty="0">
            <a:solidFill>
              <a:schemeClr val="tx1"/>
            </a:solidFill>
          </a:endParaRPr>
        </a:p>
      </dgm:t>
    </dgm:pt>
    <dgm:pt modelId="{7B8439EE-2868-4806-A0E8-B4F65A8196AF}" type="parTrans" cxnId="{C2887CAF-DFEB-425B-B19D-03466796409E}">
      <dgm:prSet/>
      <dgm:spPr/>
      <dgm:t>
        <a:bodyPr/>
        <a:lstStyle/>
        <a:p>
          <a:endParaRPr lang="en-US"/>
        </a:p>
      </dgm:t>
    </dgm:pt>
    <dgm:pt modelId="{B097E80E-5B8F-488E-8030-8F1DEA6ED8B7}" type="sibTrans" cxnId="{C2887CAF-DFEB-425B-B19D-03466796409E}">
      <dgm:prSet/>
      <dgm:spPr/>
      <dgm:t>
        <a:bodyPr/>
        <a:lstStyle/>
        <a:p>
          <a:endParaRPr lang="en-US"/>
        </a:p>
      </dgm:t>
    </dgm:pt>
    <dgm:pt modelId="{70237E0C-71F2-4C1F-B331-F357B580CF78}">
      <dgm:prSet phldrT="[Text]" custT="1"/>
      <dgm:spPr/>
      <dgm:t>
        <a:bodyPr/>
        <a:lstStyle/>
        <a:p>
          <a:r>
            <a:rPr lang="en-US" sz="2200" b="1" dirty="0" smtClean="0">
              <a:solidFill>
                <a:schemeClr val="tx1"/>
              </a:solidFill>
            </a:rPr>
            <a:t>Outcomes</a:t>
          </a:r>
          <a:endParaRPr lang="en-US" sz="2200" b="1" dirty="0">
            <a:solidFill>
              <a:schemeClr val="tx1"/>
            </a:solidFill>
          </a:endParaRPr>
        </a:p>
      </dgm:t>
    </dgm:pt>
    <dgm:pt modelId="{F447C32A-6E46-4763-8414-52360962BBFF}" type="parTrans" cxnId="{1007E94E-3641-4D54-81CB-32AD7522DB6E}">
      <dgm:prSet/>
      <dgm:spPr/>
      <dgm:t>
        <a:bodyPr/>
        <a:lstStyle/>
        <a:p>
          <a:endParaRPr lang="en-US"/>
        </a:p>
      </dgm:t>
    </dgm:pt>
    <dgm:pt modelId="{8A5C6208-99F9-4ECD-B65F-2E0AE8986113}" type="sibTrans" cxnId="{1007E94E-3641-4D54-81CB-32AD7522DB6E}">
      <dgm:prSet/>
      <dgm:spPr/>
      <dgm:t>
        <a:bodyPr/>
        <a:lstStyle/>
        <a:p>
          <a:endParaRPr lang="en-US"/>
        </a:p>
      </dgm:t>
    </dgm:pt>
    <dgm:pt modelId="{A603D476-41AE-47E3-82DF-D521FB010EDE}">
      <dgm:prSet phldrT="[Text]" custT="1"/>
      <dgm:spPr/>
      <dgm:t>
        <a:bodyPr/>
        <a:lstStyle/>
        <a:p>
          <a:r>
            <a:rPr lang="en-US" sz="2200" b="1" dirty="0" smtClean="0">
              <a:solidFill>
                <a:schemeClr val="tx1"/>
              </a:solidFill>
            </a:rPr>
            <a:t>Impact</a:t>
          </a:r>
        </a:p>
        <a:p>
          <a:r>
            <a:rPr lang="en-US" sz="2200" b="1" dirty="0" smtClean="0">
              <a:solidFill>
                <a:schemeClr val="tx1"/>
              </a:solidFill>
            </a:rPr>
            <a:t>CULTURE of LEARNING</a:t>
          </a:r>
          <a:endParaRPr lang="en-US" sz="2200" b="1" dirty="0">
            <a:solidFill>
              <a:schemeClr val="tx1"/>
            </a:solidFill>
          </a:endParaRPr>
        </a:p>
      </dgm:t>
    </dgm:pt>
    <dgm:pt modelId="{56C831DB-0603-452F-A731-D03707F507CB}" type="parTrans" cxnId="{682F278B-CDF0-4CFE-9243-5047091FA880}">
      <dgm:prSet/>
      <dgm:spPr/>
      <dgm:t>
        <a:bodyPr/>
        <a:lstStyle/>
        <a:p>
          <a:endParaRPr lang="en-US"/>
        </a:p>
      </dgm:t>
    </dgm:pt>
    <dgm:pt modelId="{176ABE5E-BE53-4D87-A7D7-BD09F638732E}" type="sibTrans" cxnId="{682F278B-CDF0-4CFE-9243-5047091FA880}">
      <dgm:prSet/>
      <dgm:spPr/>
      <dgm:t>
        <a:bodyPr/>
        <a:lstStyle/>
        <a:p>
          <a:endParaRPr lang="en-US"/>
        </a:p>
      </dgm:t>
    </dgm:pt>
    <dgm:pt modelId="{7C8B278C-583C-4F20-B095-6DF8B24A0125}">
      <dgm:prSet custT="1"/>
      <dgm:spPr/>
      <dgm:t>
        <a:bodyPr/>
        <a:lstStyle/>
        <a:p>
          <a:r>
            <a:rPr lang="en-US" sz="2200" b="1" dirty="0" smtClean="0">
              <a:solidFill>
                <a:schemeClr val="tx1"/>
              </a:solidFill>
            </a:rPr>
            <a:t>Outputs</a:t>
          </a:r>
          <a:endParaRPr lang="en-US" sz="2200" b="1" dirty="0">
            <a:solidFill>
              <a:schemeClr val="tx1"/>
            </a:solidFill>
          </a:endParaRPr>
        </a:p>
      </dgm:t>
    </dgm:pt>
    <dgm:pt modelId="{13E365B9-8C97-44C2-BF5C-2DFAAEE7FEE6}" type="parTrans" cxnId="{9E32FE66-CCCA-4DC3-99EC-2D92792DD24A}">
      <dgm:prSet/>
      <dgm:spPr/>
      <dgm:t>
        <a:bodyPr/>
        <a:lstStyle/>
        <a:p>
          <a:endParaRPr lang="en-US"/>
        </a:p>
      </dgm:t>
    </dgm:pt>
    <dgm:pt modelId="{572915CF-C6D5-4DB3-B06A-9D2FFBD3A7FF}" type="sibTrans" cxnId="{9E32FE66-CCCA-4DC3-99EC-2D92792DD24A}">
      <dgm:prSet/>
      <dgm:spPr/>
      <dgm:t>
        <a:bodyPr/>
        <a:lstStyle/>
        <a:p>
          <a:endParaRPr lang="en-US"/>
        </a:p>
      </dgm:t>
    </dgm:pt>
    <dgm:pt modelId="{A9F72962-97CA-47D2-8272-428036C2DBAB}">
      <dgm:prSet custT="1"/>
      <dgm:spPr/>
      <dgm:t>
        <a:bodyPr/>
        <a:lstStyle/>
        <a:p>
          <a:r>
            <a:rPr lang="en-US" sz="2200" b="1" dirty="0" smtClean="0">
              <a:solidFill>
                <a:schemeClr val="tx1"/>
              </a:solidFill>
            </a:rPr>
            <a:t>Activities</a:t>
          </a:r>
          <a:endParaRPr lang="en-US" sz="2200" b="1" dirty="0">
            <a:solidFill>
              <a:schemeClr val="tx1"/>
            </a:solidFill>
          </a:endParaRPr>
        </a:p>
      </dgm:t>
    </dgm:pt>
    <dgm:pt modelId="{D7D9B6C4-F518-4CA2-BBE5-D388DB6366D6}" type="parTrans" cxnId="{2FAA7032-02FB-440E-B3F5-89074DED828D}">
      <dgm:prSet/>
      <dgm:spPr/>
      <dgm:t>
        <a:bodyPr/>
        <a:lstStyle/>
        <a:p>
          <a:endParaRPr lang="en-US"/>
        </a:p>
      </dgm:t>
    </dgm:pt>
    <dgm:pt modelId="{F4DEF75C-29D3-4475-BCAD-429E28D4400C}" type="sibTrans" cxnId="{2FAA7032-02FB-440E-B3F5-89074DED828D}">
      <dgm:prSet/>
      <dgm:spPr/>
      <dgm:t>
        <a:bodyPr/>
        <a:lstStyle/>
        <a:p>
          <a:endParaRPr lang="en-US"/>
        </a:p>
      </dgm:t>
    </dgm:pt>
    <dgm:pt modelId="{0EE2947A-B911-4469-A28E-14CAA2B8B56D}" type="pres">
      <dgm:prSet presAssocID="{B29A4675-8F15-4DAB-B5DC-15951819483E}" presName="CompostProcess" presStyleCnt="0">
        <dgm:presLayoutVars>
          <dgm:dir/>
          <dgm:resizeHandles val="exact"/>
        </dgm:presLayoutVars>
      </dgm:prSet>
      <dgm:spPr/>
    </dgm:pt>
    <dgm:pt modelId="{4373243B-C16C-463F-BFFB-BFE396BA1543}" type="pres">
      <dgm:prSet presAssocID="{B29A4675-8F15-4DAB-B5DC-15951819483E}" presName="arrow" presStyleLbl="bgShp" presStyleIdx="0" presStyleCnt="1"/>
      <dgm:spPr/>
    </dgm:pt>
    <dgm:pt modelId="{3EF027F9-C532-419C-9B07-08FF6007F736}" type="pres">
      <dgm:prSet presAssocID="{B29A4675-8F15-4DAB-B5DC-15951819483E}" presName="linearProcess" presStyleCnt="0"/>
      <dgm:spPr/>
    </dgm:pt>
    <dgm:pt modelId="{39E7B25D-090F-4944-9B4A-3583F9FA62BD}" type="pres">
      <dgm:prSet presAssocID="{FA144E3B-ABDC-4E7B-9226-5A8E62B27D33}" presName="textNode" presStyleLbl="node1" presStyleIdx="0" presStyleCnt="5" custScaleX="174436">
        <dgm:presLayoutVars>
          <dgm:bulletEnabled val="1"/>
        </dgm:presLayoutVars>
      </dgm:prSet>
      <dgm:spPr/>
      <dgm:t>
        <a:bodyPr/>
        <a:lstStyle/>
        <a:p>
          <a:endParaRPr lang="en-US"/>
        </a:p>
      </dgm:t>
    </dgm:pt>
    <dgm:pt modelId="{70FB7310-67E9-4C12-833F-8C0A7A582A56}" type="pres">
      <dgm:prSet presAssocID="{B097E80E-5B8F-488E-8030-8F1DEA6ED8B7}" presName="sibTrans" presStyleCnt="0"/>
      <dgm:spPr/>
    </dgm:pt>
    <dgm:pt modelId="{F8CE1C7B-B5A1-44A7-AB65-6DB4811C2FB8}" type="pres">
      <dgm:prSet presAssocID="{A9F72962-97CA-47D2-8272-428036C2DBAB}" presName="textNode" presStyleLbl="node1" presStyleIdx="1" presStyleCnt="5" custScaleX="148376">
        <dgm:presLayoutVars>
          <dgm:bulletEnabled val="1"/>
        </dgm:presLayoutVars>
      </dgm:prSet>
      <dgm:spPr/>
      <dgm:t>
        <a:bodyPr/>
        <a:lstStyle/>
        <a:p>
          <a:endParaRPr lang="en-US"/>
        </a:p>
      </dgm:t>
    </dgm:pt>
    <dgm:pt modelId="{8CC40B25-3902-4BE7-936A-DA33F054F35B}" type="pres">
      <dgm:prSet presAssocID="{F4DEF75C-29D3-4475-BCAD-429E28D4400C}" presName="sibTrans" presStyleCnt="0"/>
      <dgm:spPr/>
    </dgm:pt>
    <dgm:pt modelId="{0BDC7838-E2C0-4183-8EC2-59EB11FEAE5C}" type="pres">
      <dgm:prSet presAssocID="{7C8B278C-583C-4F20-B095-6DF8B24A0125}" presName="textNode" presStyleLbl="node1" presStyleIdx="2" presStyleCnt="5" custScaleX="125300">
        <dgm:presLayoutVars>
          <dgm:bulletEnabled val="1"/>
        </dgm:presLayoutVars>
      </dgm:prSet>
      <dgm:spPr/>
      <dgm:t>
        <a:bodyPr/>
        <a:lstStyle/>
        <a:p>
          <a:endParaRPr lang="en-US"/>
        </a:p>
      </dgm:t>
    </dgm:pt>
    <dgm:pt modelId="{158E323E-74BE-4081-82F7-787F7C74C930}" type="pres">
      <dgm:prSet presAssocID="{572915CF-C6D5-4DB3-B06A-9D2FFBD3A7FF}" presName="sibTrans" presStyleCnt="0"/>
      <dgm:spPr/>
    </dgm:pt>
    <dgm:pt modelId="{46187A79-2185-403D-B246-0AD6F929688D}" type="pres">
      <dgm:prSet presAssocID="{70237E0C-71F2-4C1F-B331-F357B580CF78}" presName="textNode" presStyleLbl="node1" presStyleIdx="3" presStyleCnt="5" custScaleX="142901">
        <dgm:presLayoutVars>
          <dgm:bulletEnabled val="1"/>
        </dgm:presLayoutVars>
      </dgm:prSet>
      <dgm:spPr/>
      <dgm:t>
        <a:bodyPr/>
        <a:lstStyle/>
        <a:p>
          <a:endParaRPr lang="en-US"/>
        </a:p>
      </dgm:t>
    </dgm:pt>
    <dgm:pt modelId="{62C55574-4D5F-42C4-8BF0-7B575D001CF7}" type="pres">
      <dgm:prSet presAssocID="{8A5C6208-99F9-4ECD-B65F-2E0AE8986113}" presName="sibTrans" presStyleCnt="0"/>
      <dgm:spPr/>
    </dgm:pt>
    <dgm:pt modelId="{903317EB-5773-4CC9-BC0A-0AFDC5E893D7}" type="pres">
      <dgm:prSet presAssocID="{A603D476-41AE-47E3-82DF-D521FB010EDE}" presName="textNode" presStyleLbl="node1" presStyleIdx="4" presStyleCnt="5" custScaleX="158886">
        <dgm:presLayoutVars>
          <dgm:bulletEnabled val="1"/>
        </dgm:presLayoutVars>
      </dgm:prSet>
      <dgm:spPr/>
      <dgm:t>
        <a:bodyPr/>
        <a:lstStyle/>
        <a:p>
          <a:endParaRPr lang="en-US"/>
        </a:p>
      </dgm:t>
    </dgm:pt>
  </dgm:ptLst>
  <dgm:cxnLst>
    <dgm:cxn modelId="{2FAA7032-02FB-440E-B3F5-89074DED828D}" srcId="{B29A4675-8F15-4DAB-B5DC-15951819483E}" destId="{A9F72962-97CA-47D2-8272-428036C2DBAB}" srcOrd="1" destOrd="0" parTransId="{D7D9B6C4-F518-4CA2-BBE5-D388DB6366D6}" sibTransId="{F4DEF75C-29D3-4475-BCAD-429E28D4400C}"/>
    <dgm:cxn modelId="{184DCC26-15D3-4290-A719-D8B4EDFB417A}" type="presOf" srcId="{A9F72962-97CA-47D2-8272-428036C2DBAB}" destId="{F8CE1C7B-B5A1-44A7-AB65-6DB4811C2FB8}" srcOrd="0" destOrd="0" presId="urn:microsoft.com/office/officeart/2005/8/layout/hProcess9"/>
    <dgm:cxn modelId="{5A4C564D-0CF4-4C88-8F55-6CF4FAE6EC9A}" type="presOf" srcId="{FA144E3B-ABDC-4E7B-9226-5A8E62B27D33}" destId="{39E7B25D-090F-4944-9B4A-3583F9FA62BD}" srcOrd="0" destOrd="0" presId="urn:microsoft.com/office/officeart/2005/8/layout/hProcess9"/>
    <dgm:cxn modelId="{B5107B8B-C34B-45E4-A126-9AE254D86C02}" type="presOf" srcId="{B29A4675-8F15-4DAB-B5DC-15951819483E}" destId="{0EE2947A-B911-4469-A28E-14CAA2B8B56D}" srcOrd="0" destOrd="0" presId="urn:microsoft.com/office/officeart/2005/8/layout/hProcess9"/>
    <dgm:cxn modelId="{682F278B-CDF0-4CFE-9243-5047091FA880}" srcId="{B29A4675-8F15-4DAB-B5DC-15951819483E}" destId="{A603D476-41AE-47E3-82DF-D521FB010EDE}" srcOrd="4" destOrd="0" parTransId="{56C831DB-0603-452F-A731-D03707F507CB}" sibTransId="{176ABE5E-BE53-4D87-A7D7-BD09F638732E}"/>
    <dgm:cxn modelId="{8BDFB32C-3E61-457C-BC2E-AC7CA815305D}" type="presOf" srcId="{A603D476-41AE-47E3-82DF-D521FB010EDE}" destId="{903317EB-5773-4CC9-BC0A-0AFDC5E893D7}" srcOrd="0" destOrd="0" presId="urn:microsoft.com/office/officeart/2005/8/layout/hProcess9"/>
    <dgm:cxn modelId="{1007E94E-3641-4D54-81CB-32AD7522DB6E}" srcId="{B29A4675-8F15-4DAB-B5DC-15951819483E}" destId="{70237E0C-71F2-4C1F-B331-F357B580CF78}" srcOrd="3" destOrd="0" parTransId="{F447C32A-6E46-4763-8414-52360962BBFF}" sibTransId="{8A5C6208-99F9-4ECD-B65F-2E0AE8986113}"/>
    <dgm:cxn modelId="{F053A995-6192-4979-9D91-427075A2720E}" type="presOf" srcId="{7C8B278C-583C-4F20-B095-6DF8B24A0125}" destId="{0BDC7838-E2C0-4183-8EC2-59EB11FEAE5C}" srcOrd="0" destOrd="0" presId="urn:microsoft.com/office/officeart/2005/8/layout/hProcess9"/>
    <dgm:cxn modelId="{9E32FE66-CCCA-4DC3-99EC-2D92792DD24A}" srcId="{B29A4675-8F15-4DAB-B5DC-15951819483E}" destId="{7C8B278C-583C-4F20-B095-6DF8B24A0125}" srcOrd="2" destOrd="0" parTransId="{13E365B9-8C97-44C2-BF5C-2DFAAEE7FEE6}" sibTransId="{572915CF-C6D5-4DB3-B06A-9D2FFBD3A7FF}"/>
    <dgm:cxn modelId="{D5DF82F9-387C-476C-A99E-EBD58079218D}" type="presOf" srcId="{70237E0C-71F2-4C1F-B331-F357B580CF78}" destId="{46187A79-2185-403D-B246-0AD6F929688D}" srcOrd="0" destOrd="0" presId="urn:microsoft.com/office/officeart/2005/8/layout/hProcess9"/>
    <dgm:cxn modelId="{C2887CAF-DFEB-425B-B19D-03466796409E}" srcId="{B29A4675-8F15-4DAB-B5DC-15951819483E}" destId="{FA144E3B-ABDC-4E7B-9226-5A8E62B27D33}" srcOrd="0" destOrd="0" parTransId="{7B8439EE-2868-4806-A0E8-B4F65A8196AF}" sibTransId="{B097E80E-5B8F-488E-8030-8F1DEA6ED8B7}"/>
    <dgm:cxn modelId="{B44ABDAB-0BA7-4F46-823B-4414D27466D4}" type="presParOf" srcId="{0EE2947A-B911-4469-A28E-14CAA2B8B56D}" destId="{4373243B-C16C-463F-BFFB-BFE396BA1543}" srcOrd="0" destOrd="0" presId="urn:microsoft.com/office/officeart/2005/8/layout/hProcess9"/>
    <dgm:cxn modelId="{D88C771D-0042-405B-A404-B030BBBB4142}" type="presParOf" srcId="{0EE2947A-B911-4469-A28E-14CAA2B8B56D}" destId="{3EF027F9-C532-419C-9B07-08FF6007F736}" srcOrd="1" destOrd="0" presId="urn:microsoft.com/office/officeart/2005/8/layout/hProcess9"/>
    <dgm:cxn modelId="{C41C799B-25A8-4FC9-929F-83E5FF70FD52}" type="presParOf" srcId="{3EF027F9-C532-419C-9B07-08FF6007F736}" destId="{39E7B25D-090F-4944-9B4A-3583F9FA62BD}" srcOrd="0" destOrd="0" presId="urn:microsoft.com/office/officeart/2005/8/layout/hProcess9"/>
    <dgm:cxn modelId="{012A37EA-9551-4DFE-A412-F4E8EFB37E01}" type="presParOf" srcId="{3EF027F9-C532-419C-9B07-08FF6007F736}" destId="{70FB7310-67E9-4C12-833F-8C0A7A582A56}" srcOrd="1" destOrd="0" presId="urn:microsoft.com/office/officeart/2005/8/layout/hProcess9"/>
    <dgm:cxn modelId="{11ECCB52-54D1-4361-84B5-C5F11F0511A4}" type="presParOf" srcId="{3EF027F9-C532-419C-9B07-08FF6007F736}" destId="{F8CE1C7B-B5A1-44A7-AB65-6DB4811C2FB8}" srcOrd="2" destOrd="0" presId="urn:microsoft.com/office/officeart/2005/8/layout/hProcess9"/>
    <dgm:cxn modelId="{67A39C50-F7F9-4954-A3E5-956FA1BFB4E6}" type="presParOf" srcId="{3EF027F9-C532-419C-9B07-08FF6007F736}" destId="{8CC40B25-3902-4BE7-936A-DA33F054F35B}" srcOrd="3" destOrd="0" presId="urn:microsoft.com/office/officeart/2005/8/layout/hProcess9"/>
    <dgm:cxn modelId="{FC7703DB-BBE5-4DA4-870D-7C2039133FB4}" type="presParOf" srcId="{3EF027F9-C532-419C-9B07-08FF6007F736}" destId="{0BDC7838-E2C0-4183-8EC2-59EB11FEAE5C}" srcOrd="4" destOrd="0" presId="urn:microsoft.com/office/officeart/2005/8/layout/hProcess9"/>
    <dgm:cxn modelId="{2D06271F-7453-463C-8FEB-780720825C1A}" type="presParOf" srcId="{3EF027F9-C532-419C-9B07-08FF6007F736}" destId="{158E323E-74BE-4081-82F7-787F7C74C930}" srcOrd="5" destOrd="0" presId="urn:microsoft.com/office/officeart/2005/8/layout/hProcess9"/>
    <dgm:cxn modelId="{BECB5A3A-7869-44A3-92AC-A1E2BB41AE58}" type="presParOf" srcId="{3EF027F9-C532-419C-9B07-08FF6007F736}" destId="{46187A79-2185-403D-B246-0AD6F929688D}" srcOrd="6" destOrd="0" presId="urn:microsoft.com/office/officeart/2005/8/layout/hProcess9"/>
    <dgm:cxn modelId="{5A8C2C1A-9493-4BA5-B787-82C56DC2E28C}" type="presParOf" srcId="{3EF027F9-C532-419C-9B07-08FF6007F736}" destId="{62C55574-4D5F-42C4-8BF0-7B575D001CF7}" srcOrd="7" destOrd="0" presId="urn:microsoft.com/office/officeart/2005/8/layout/hProcess9"/>
    <dgm:cxn modelId="{BE579CAD-D939-4BB3-BC9E-ACB9E0758961}" type="presParOf" srcId="{3EF027F9-C532-419C-9B07-08FF6007F736}" destId="{903317EB-5773-4CC9-BC0A-0AFDC5E893D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9A4675-8F15-4DAB-B5DC-15951819483E}" type="doc">
      <dgm:prSet loTypeId="urn:microsoft.com/office/officeart/2005/8/layout/hProcess9" loCatId="process" qsTypeId="urn:microsoft.com/office/officeart/2005/8/quickstyle/simple1" qsCatId="simple" csTypeId="urn:microsoft.com/office/officeart/2005/8/colors/colorful1" csCatId="colorful" phldr="1"/>
      <dgm:spPr/>
    </dgm:pt>
    <dgm:pt modelId="{FA144E3B-ABDC-4E7B-9226-5A8E62B27D33}">
      <dgm:prSet phldrT="[Text]" custT="1"/>
      <dgm:spPr/>
      <dgm:t>
        <a:bodyPr/>
        <a:lstStyle/>
        <a:p>
          <a:r>
            <a:rPr lang="en-US" sz="2000" b="0" dirty="0" smtClean="0">
              <a:solidFill>
                <a:schemeClr val="tx1"/>
              </a:solidFill>
            </a:rPr>
            <a:t>Mission Statement, CWEOS, ASLC, Marketing, Dissonance</a:t>
          </a:r>
          <a:endParaRPr lang="en-US" sz="2000" b="0" dirty="0">
            <a:solidFill>
              <a:schemeClr val="tx1"/>
            </a:solidFill>
          </a:endParaRPr>
        </a:p>
      </dgm:t>
    </dgm:pt>
    <dgm:pt modelId="{7B8439EE-2868-4806-A0E8-B4F65A8196AF}" type="parTrans" cxnId="{C2887CAF-DFEB-425B-B19D-03466796409E}">
      <dgm:prSet/>
      <dgm:spPr/>
      <dgm:t>
        <a:bodyPr/>
        <a:lstStyle/>
        <a:p>
          <a:endParaRPr lang="en-US"/>
        </a:p>
      </dgm:t>
    </dgm:pt>
    <dgm:pt modelId="{B097E80E-5B8F-488E-8030-8F1DEA6ED8B7}" type="sibTrans" cxnId="{C2887CAF-DFEB-425B-B19D-03466796409E}">
      <dgm:prSet/>
      <dgm:spPr/>
      <dgm:t>
        <a:bodyPr/>
        <a:lstStyle/>
        <a:p>
          <a:endParaRPr lang="en-US"/>
        </a:p>
      </dgm:t>
    </dgm:pt>
    <dgm:pt modelId="{70237E0C-71F2-4C1F-B331-F357B580CF78}">
      <dgm:prSet phldrT="[Text]" custT="1"/>
      <dgm:spPr/>
      <dgm:t>
        <a:bodyPr/>
        <a:lstStyle/>
        <a:p>
          <a:r>
            <a:rPr lang="en-US" sz="2000" b="0" dirty="0" smtClean="0">
              <a:solidFill>
                <a:schemeClr val="tx1"/>
              </a:solidFill>
            </a:rPr>
            <a:t>Common language for learning objectives</a:t>
          </a:r>
          <a:endParaRPr lang="en-US" sz="2000" b="0" dirty="0">
            <a:solidFill>
              <a:schemeClr val="tx1"/>
            </a:solidFill>
          </a:endParaRPr>
        </a:p>
      </dgm:t>
    </dgm:pt>
    <dgm:pt modelId="{F447C32A-6E46-4763-8414-52360962BBFF}" type="parTrans" cxnId="{1007E94E-3641-4D54-81CB-32AD7522DB6E}">
      <dgm:prSet/>
      <dgm:spPr/>
      <dgm:t>
        <a:bodyPr/>
        <a:lstStyle/>
        <a:p>
          <a:endParaRPr lang="en-US"/>
        </a:p>
      </dgm:t>
    </dgm:pt>
    <dgm:pt modelId="{8A5C6208-99F9-4ECD-B65F-2E0AE8986113}" type="sibTrans" cxnId="{1007E94E-3641-4D54-81CB-32AD7522DB6E}">
      <dgm:prSet/>
      <dgm:spPr/>
      <dgm:t>
        <a:bodyPr/>
        <a:lstStyle/>
        <a:p>
          <a:endParaRPr lang="en-US"/>
        </a:p>
      </dgm:t>
    </dgm:pt>
    <dgm:pt modelId="{A603D476-41AE-47E3-82DF-D521FB010EDE}">
      <dgm:prSet phldrT="[Text]" custT="1"/>
      <dgm:spPr/>
      <dgm:t>
        <a:bodyPr/>
        <a:lstStyle/>
        <a:p>
          <a:r>
            <a:rPr lang="en-US" sz="2000" b="0" dirty="0" smtClean="0">
              <a:solidFill>
                <a:schemeClr val="tx1"/>
              </a:solidFill>
            </a:rPr>
            <a:t>Shared awareness (internal and external) of learning objectives and progress</a:t>
          </a:r>
          <a:endParaRPr lang="en-US" sz="2000" b="0" dirty="0">
            <a:solidFill>
              <a:schemeClr val="tx1"/>
            </a:solidFill>
          </a:endParaRPr>
        </a:p>
      </dgm:t>
    </dgm:pt>
    <dgm:pt modelId="{56C831DB-0603-452F-A731-D03707F507CB}" type="parTrans" cxnId="{682F278B-CDF0-4CFE-9243-5047091FA880}">
      <dgm:prSet/>
      <dgm:spPr/>
      <dgm:t>
        <a:bodyPr/>
        <a:lstStyle/>
        <a:p>
          <a:endParaRPr lang="en-US"/>
        </a:p>
      </dgm:t>
    </dgm:pt>
    <dgm:pt modelId="{176ABE5E-BE53-4D87-A7D7-BD09F638732E}" type="sibTrans" cxnId="{682F278B-CDF0-4CFE-9243-5047091FA880}">
      <dgm:prSet/>
      <dgm:spPr/>
      <dgm:t>
        <a:bodyPr/>
        <a:lstStyle/>
        <a:p>
          <a:endParaRPr lang="en-US"/>
        </a:p>
      </dgm:t>
    </dgm:pt>
    <dgm:pt modelId="{7C8B278C-583C-4F20-B095-6DF8B24A0125}">
      <dgm:prSet custT="1"/>
      <dgm:spPr/>
      <dgm:t>
        <a:bodyPr/>
        <a:lstStyle/>
        <a:p>
          <a:r>
            <a:rPr lang="en-US" sz="2000" b="0" dirty="0" smtClean="0">
              <a:solidFill>
                <a:schemeClr val="tx1"/>
              </a:solidFill>
            </a:rPr>
            <a:t># of views of website, </a:t>
          </a:r>
          <a:r>
            <a:rPr lang="en-US" sz="2000" b="0" dirty="0" err="1" smtClean="0">
              <a:solidFill>
                <a:schemeClr val="tx1"/>
              </a:solidFill>
            </a:rPr>
            <a:t>partici-pation</a:t>
          </a:r>
          <a:r>
            <a:rPr lang="en-US" sz="2000" b="0" dirty="0" smtClean="0">
              <a:solidFill>
                <a:schemeClr val="tx1"/>
              </a:solidFill>
            </a:rPr>
            <a:t> in events</a:t>
          </a:r>
          <a:endParaRPr lang="en-US" sz="2000" b="0" dirty="0">
            <a:solidFill>
              <a:schemeClr val="tx1"/>
            </a:solidFill>
          </a:endParaRPr>
        </a:p>
      </dgm:t>
    </dgm:pt>
    <dgm:pt modelId="{13E365B9-8C97-44C2-BF5C-2DFAAEE7FEE6}" type="parTrans" cxnId="{9E32FE66-CCCA-4DC3-99EC-2D92792DD24A}">
      <dgm:prSet/>
      <dgm:spPr/>
      <dgm:t>
        <a:bodyPr/>
        <a:lstStyle/>
        <a:p>
          <a:endParaRPr lang="en-US"/>
        </a:p>
      </dgm:t>
    </dgm:pt>
    <dgm:pt modelId="{572915CF-C6D5-4DB3-B06A-9D2FFBD3A7FF}" type="sibTrans" cxnId="{9E32FE66-CCCA-4DC3-99EC-2D92792DD24A}">
      <dgm:prSet/>
      <dgm:spPr/>
      <dgm:t>
        <a:bodyPr/>
        <a:lstStyle/>
        <a:p>
          <a:endParaRPr lang="en-US"/>
        </a:p>
      </dgm:t>
    </dgm:pt>
    <dgm:pt modelId="{A9F72962-97CA-47D2-8272-428036C2DBAB}">
      <dgm:prSet custT="1"/>
      <dgm:spPr/>
      <dgm:t>
        <a:bodyPr/>
        <a:lstStyle/>
        <a:p>
          <a:r>
            <a:rPr lang="en-US" sz="2000" b="0" dirty="0" smtClean="0">
              <a:solidFill>
                <a:schemeClr val="tx1"/>
              </a:solidFill>
            </a:rPr>
            <a:t>Marketing strategy, website, educator events</a:t>
          </a:r>
          <a:endParaRPr lang="en-US" sz="2000" b="0" dirty="0">
            <a:solidFill>
              <a:schemeClr val="tx1"/>
            </a:solidFill>
          </a:endParaRPr>
        </a:p>
      </dgm:t>
    </dgm:pt>
    <dgm:pt modelId="{D7D9B6C4-F518-4CA2-BBE5-D388DB6366D6}" type="parTrans" cxnId="{2FAA7032-02FB-440E-B3F5-89074DED828D}">
      <dgm:prSet/>
      <dgm:spPr/>
      <dgm:t>
        <a:bodyPr/>
        <a:lstStyle/>
        <a:p>
          <a:endParaRPr lang="en-US"/>
        </a:p>
      </dgm:t>
    </dgm:pt>
    <dgm:pt modelId="{F4DEF75C-29D3-4475-BCAD-429E28D4400C}" type="sibTrans" cxnId="{2FAA7032-02FB-440E-B3F5-89074DED828D}">
      <dgm:prSet/>
      <dgm:spPr/>
      <dgm:t>
        <a:bodyPr/>
        <a:lstStyle/>
        <a:p>
          <a:endParaRPr lang="en-US"/>
        </a:p>
      </dgm:t>
    </dgm:pt>
    <dgm:pt modelId="{0EE2947A-B911-4469-A28E-14CAA2B8B56D}" type="pres">
      <dgm:prSet presAssocID="{B29A4675-8F15-4DAB-B5DC-15951819483E}" presName="CompostProcess" presStyleCnt="0">
        <dgm:presLayoutVars>
          <dgm:dir/>
          <dgm:resizeHandles val="exact"/>
        </dgm:presLayoutVars>
      </dgm:prSet>
      <dgm:spPr/>
    </dgm:pt>
    <dgm:pt modelId="{4373243B-C16C-463F-BFFB-BFE396BA1543}" type="pres">
      <dgm:prSet presAssocID="{B29A4675-8F15-4DAB-B5DC-15951819483E}" presName="arrow" presStyleLbl="bgShp" presStyleIdx="0" presStyleCnt="1"/>
      <dgm:spPr/>
    </dgm:pt>
    <dgm:pt modelId="{3EF027F9-C532-419C-9B07-08FF6007F736}" type="pres">
      <dgm:prSet presAssocID="{B29A4675-8F15-4DAB-B5DC-15951819483E}" presName="linearProcess" presStyleCnt="0"/>
      <dgm:spPr/>
    </dgm:pt>
    <dgm:pt modelId="{39E7B25D-090F-4944-9B4A-3583F9FA62BD}" type="pres">
      <dgm:prSet presAssocID="{FA144E3B-ABDC-4E7B-9226-5A8E62B27D33}" presName="textNode" presStyleLbl="node1" presStyleIdx="0" presStyleCnt="5" custScaleX="174436" custScaleY="111978">
        <dgm:presLayoutVars>
          <dgm:bulletEnabled val="1"/>
        </dgm:presLayoutVars>
      </dgm:prSet>
      <dgm:spPr/>
      <dgm:t>
        <a:bodyPr/>
        <a:lstStyle/>
        <a:p>
          <a:endParaRPr lang="en-US"/>
        </a:p>
      </dgm:t>
    </dgm:pt>
    <dgm:pt modelId="{70FB7310-67E9-4C12-833F-8C0A7A582A56}" type="pres">
      <dgm:prSet presAssocID="{B097E80E-5B8F-488E-8030-8F1DEA6ED8B7}" presName="sibTrans" presStyleCnt="0"/>
      <dgm:spPr/>
    </dgm:pt>
    <dgm:pt modelId="{F8CE1C7B-B5A1-44A7-AB65-6DB4811C2FB8}" type="pres">
      <dgm:prSet presAssocID="{A9F72962-97CA-47D2-8272-428036C2DBAB}" presName="textNode" presStyleLbl="node1" presStyleIdx="1" presStyleCnt="5" custScaleX="148376" custScaleY="103560">
        <dgm:presLayoutVars>
          <dgm:bulletEnabled val="1"/>
        </dgm:presLayoutVars>
      </dgm:prSet>
      <dgm:spPr/>
      <dgm:t>
        <a:bodyPr/>
        <a:lstStyle/>
        <a:p>
          <a:endParaRPr lang="en-US"/>
        </a:p>
      </dgm:t>
    </dgm:pt>
    <dgm:pt modelId="{8CC40B25-3902-4BE7-936A-DA33F054F35B}" type="pres">
      <dgm:prSet presAssocID="{F4DEF75C-29D3-4475-BCAD-429E28D4400C}" presName="sibTrans" presStyleCnt="0"/>
      <dgm:spPr/>
    </dgm:pt>
    <dgm:pt modelId="{0BDC7838-E2C0-4183-8EC2-59EB11FEAE5C}" type="pres">
      <dgm:prSet presAssocID="{7C8B278C-583C-4F20-B095-6DF8B24A0125}" presName="textNode" presStyleLbl="node1" presStyleIdx="2" presStyleCnt="5" custScaleX="125300" custScaleY="111978">
        <dgm:presLayoutVars>
          <dgm:bulletEnabled val="1"/>
        </dgm:presLayoutVars>
      </dgm:prSet>
      <dgm:spPr/>
      <dgm:t>
        <a:bodyPr/>
        <a:lstStyle/>
        <a:p>
          <a:endParaRPr lang="en-US"/>
        </a:p>
      </dgm:t>
    </dgm:pt>
    <dgm:pt modelId="{158E323E-74BE-4081-82F7-787F7C74C930}" type="pres">
      <dgm:prSet presAssocID="{572915CF-C6D5-4DB3-B06A-9D2FFBD3A7FF}" presName="sibTrans" presStyleCnt="0"/>
      <dgm:spPr/>
    </dgm:pt>
    <dgm:pt modelId="{46187A79-2185-403D-B246-0AD6F929688D}" type="pres">
      <dgm:prSet presAssocID="{70237E0C-71F2-4C1F-B331-F357B580CF78}" presName="textNode" presStyleLbl="node1" presStyleIdx="3" presStyleCnt="5" custScaleX="142901" custScaleY="111978">
        <dgm:presLayoutVars>
          <dgm:bulletEnabled val="1"/>
        </dgm:presLayoutVars>
      </dgm:prSet>
      <dgm:spPr/>
      <dgm:t>
        <a:bodyPr/>
        <a:lstStyle/>
        <a:p>
          <a:endParaRPr lang="en-US"/>
        </a:p>
      </dgm:t>
    </dgm:pt>
    <dgm:pt modelId="{62C55574-4D5F-42C4-8BF0-7B575D001CF7}" type="pres">
      <dgm:prSet presAssocID="{8A5C6208-99F9-4ECD-B65F-2E0AE8986113}" presName="sibTrans" presStyleCnt="0"/>
      <dgm:spPr/>
    </dgm:pt>
    <dgm:pt modelId="{903317EB-5773-4CC9-BC0A-0AFDC5E893D7}" type="pres">
      <dgm:prSet presAssocID="{A603D476-41AE-47E3-82DF-D521FB010EDE}" presName="textNode" presStyleLbl="node1" presStyleIdx="4" presStyleCnt="5" custScaleX="158886" custScaleY="111978">
        <dgm:presLayoutVars>
          <dgm:bulletEnabled val="1"/>
        </dgm:presLayoutVars>
      </dgm:prSet>
      <dgm:spPr/>
      <dgm:t>
        <a:bodyPr/>
        <a:lstStyle/>
        <a:p>
          <a:endParaRPr lang="en-US"/>
        </a:p>
      </dgm:t>
    </dgm:pt>
  </dgm:ptLst>
  <dgm:cxnLst>
    <dgm:cxn modelId="{C859E13C-276B-459B-A92F-51C9433AC211}" type="presOf" srcId="{B29A4675-8F15-4DAB-B5DC-15951819483E}" destId="{0EE2947A-B911-4469-A28E-14CAA2B8B56D}" srcOrd="0" destOrd="0" presId="urn:microsoft.com/office/officeart/2005/8/layout/hProcess9"/>
    <dgm:cxn modelId="{2FAA7032-02FB-440E-B3F5-89074DED828D}" srcId="{B29A4675-8F15-4DAB-B5DC-15951819483E}" destId="{A9F72962-97CA-47D2-8272-428036C2DBAB}" srcOrd="1" destOrd="0" parTransId="{D7D9B6C4-F518-4CA2-BBE5-D388DB6366D6}" sibTransId="{F4DEF75C-29D3-4475-BCAD-429E28D4400C}"/>
    <dgm:cxn modelId="{058B8B42-D169-4F23-92E8-4AD1243E799C}" type="presOf" srcId="{70237E0C-71F2-4C1F-B331-F357B580CF78}" destId="{46187A79-2185-403D-B246-0AD6F929688D}" srcOrd="0" destOrd="0" presId="urn:microsoft.com/office/officeart/2005/8/layout/hProcess9"/>
    <dgm:cxn modelId="{682F278B-CDF0-4CFE-9243-5047091FA880}" srcId="{B29A4675-8F15-4DAB-B5DC-15951819483E}" destId="{A603D476-41AE-47E3-82DF-D521FB010EDE}" srcOrd="4" destOrd="0" parTransId="{56C831DB-0603-452F-A731-D03707F507CB}" sibTransId="{176ABE5E-BE53-4D87-A7D7-BD09F638732E}"/>
    <dgm:cxn modelId="{39D279E1-E511-4F98-B611-C037A773E2A2}" type="presOf" srcId="{A9F72962-97CA-47D2-8272-428036C2DBAB}" destId="{F8CE1C7B-B5A1-44A7-AB65-6DB4811C2FB8}" srcOrd="0" destOrd="0" presId="urn:microsoft.com/office/officeart/2005/8/layout/hProcess9"/>
    <dgm:cxn modelId="{1007E94E-3641-4D54-81CB-32AD7522DB6E}" srcId="{B29A4675-8F15-4DAB-B5DC-15951819483E}" destId="{70237E0C-71F2-4C1F-B331-F357B580CF78}" srcOrd="3" destOrd="0" parTransId="{F447C32A-6E46-4763-8414-52360962BBFF}" sibTransId="{8A5C6208-99F9-4ECD-B65F-2E0AE8986113}"/>
    <dgm:cxn modelId="{D99D87A2-4650-46AD-87B1-B3AF329841F5}" type="presOf" srcId="{A603D476-41AE-47E3-82DF-D521FB010EDE}" destId="{903317EB-5773-4CC9-BC0A-0AFDC5E893D7}" srcOrd="0" destOrd="0" presId="urn:microsoft.com/office/officeart/2005/8/layout/hProcess9"/>
    <dgm:cxn modelId="{FF545233-AE9F-4D73-9B5D-5381D3EF41F9}" type="presOf" srcId="{7C8B278C-583C-4F20-B095-6DF8B24A0125}" destId="{0BDC7838-E2C0-4183-8EC2-59EB11FEAE5C}" srcOrd="0" destOrd="0" presId="urn:microsoft.com/office/officeart/2005/8/layout/hProcess9"/>
    <dgm:cxn modelId="{4EC060D2-5863-4914-8926-87BE77765915}" type="presOf" srcId="{FA144E3B-ABDC-4E7B-9226-5A8E62B27D33}" destId="{39E7B25D-090F-4944-9B4A-3583F9FA62BD}" srcOrd="0" destOrd="0" presId="urn:microsoft.com/office/officeart/2005/8/layout/hProcess9"/>
    <dgm:cxn modelId="{9E32FE66-CCCA-4DC3-99EC-2D92792DD24A}" srcId="{B29A4675-8F15-4DAB-B5DC-15951819483E}" destId="{7C8B278C-583C-4F20-B095-6DF8B24A0125}" srcOrd="2" destOrd="0" parTransId="{13E365B9-8C97-44C2-BF5C-2DFAAEE7FEE6}" sibTransId="{572915CF-C6D5-4DB3-B06A-9D2FFBD3A7FF}"/>
    <dgm:cxn modelId="{C2887CAF-DFEB-425B-B19D-03466796409E}" srcId="{B29A4675-8F15-4DAB-B5DC-15951819483E}" destId="{FA144E3B-ABDC-4E7B-9226-5A8E62B27D33}" srcOrd="0" destOrd="0" parTransId="{7B8439EE-2868-4806-A0E8-B4F65A8196AF}" sibTransId="{B097E80E-5B8F-488E-8030-8F1DEA6ED8B7}"/>
    <dgm:cxn modelId="{DFF6B8DD-845F-416E-86CC-2815137136B3}" type="presParOf" srcId="{0EE2947A-B911-4469-A28E-14CAA2B8B56D}" destId="{4373243B-C16C-463F-BFFB-BFE396BA1543}" srcOrd="0" destOrd="0" presId="urn:microsoft.com/office/officeart/2005/8/layout/hProcess9"/>
    <dgm:cxn modelId="{2B7E7578-C0D9-412F-8AC4-EBCF6CA27ED1}" type="presParOf" srcId="{0EE2947A-B911-4469-A28E-14CAA2B8B56D}" destId="{3EF027F9-C532-419C-9B07-08FF6007F736}" srcOrd="1" destOrd="0" presId="urn:microsoft.com/office/officeart/2005/8/layout/hProcess9"/>
    <dgm:cxn modelId="{504F5F24-FF0F-44F7-B786-04322884C492}" type="presParOf" srcId="{3EF027F9-C532-419C-9B07-08FF6007F736}" destId="{39E7B25D-090F-4944-9B4A-3583F9FA62BD}" srcOrd="0" destOrd="0" presId="urn:microsoft.com/office/officeart/2005/8/layout/hProcess9"/>
    <dgm:cxn modelId="{A3F84279-7118-4895-B0E8-24C3A438C642}" type="presParOf" srcId="{3EF027F9-C532-419C-9B07-08FF6007F736}" destId="{70FB7310-67E9-4C12-833F-8C0A7A582A56}" srcOrd="1" destOrd="0" presId="urn:microsoft.com/office/officeart/2005/8/layout/hProcess9"/>
    <dgm:cxn modelId="{A7F05AE0-E71A-405D-BC91-C856E39ACF9E}" type="presParOf" srcId="{3EF027F9-C532-419C-9B07-08FF6007F736}" destId="{F8CE1C7B-B5A1-44A7-AB65-6DB4811C2FB8}" srcOrd="2" destOrd="0" presId="urn:microsoft.com/office/officeart/2005/8/layout/hProcess9"/>
    <dgm:cxn modelId="{54C5E7BE-2A8F-4ACD-8192-D77CD25E0EC2}" type="presParOf" srcId="{3EF027F9-C532-419C-9B07-08FF6007F736}" destId="{8CC40B25-3902-4BE7-936A-DA33F054F35B}" srcOrd="3" destOrd="0" presId="urn:microsoft.com/office/officeart/2005/8/layout/hProcess9"/>
    <dgm:cxn modelId="{EEF88D33-CA00-42C4-9A45-66E412B375F8}" type="presParOf" srcId="{3EF027F9-C532-419C-9B07-08FF6007F736}" destId="{0BDC7838-E2C0-4183-8EC2-59EB11FEAE5C}" srcOrd="4" destOrd="0" presId="urn:microsoft.com/office/officeart/2005/8/layout/hProcess9"/>
    <dgm:cxn modelId="{14849A04-4660-43D6-9B6D-75450D5AFA38}" type="presParOf" srcId="{3EF027F9-C532-419C-9B07-08FF6007F736}" destId="{158E323E-74BE-4081-82F7-787F7C74C930}" srcOrd="5" destOrd="0" presId="urn:microsoft.com/office/officeart/2005/8/layout/hProcess9"/>
    <dgm:cxn modelId="{DCE62E82-CF29-4D7C-905C-A8DBFA51BF1C}" type="presParOf" srcId="{3EF027F9-C532-419C-9B07-08FF6007F736}" destId="{46187A79-2185-403D-B246-0AD6F929688D}" srcOrd="6" destOrd="0" presId="urn:microsoft.com/office/officeart/2005/8/layout/hProcess9"/>
    <dgm:cxn modelId="{8A257FB2-F7B6-4D6A-AE48-37BF2960E6D9}" type="presParOf" srcId="{3EF027F9-C532-419C-9B07-08FF6007F736}" destId="{62C55574-4D5F-42C4-8BF0-7B575D001CF7}" srcOrd="7" destOrd="0" presId="urn:microsoft.com/office/officeart/2005/8/layout/hProcess9"/>
    <dgm:cxn modelId="{4D9882ED-40C9-4EA8-BB46-F0F42900664E}" type="presParOf" srcId="{3EF027F9-C532-419C-9B07-08FF6007F736}" destId="{903317EB-5773-4CC9-BC0A-0AFDC5E893D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A4675-8F15-4DAB-B5DC-15951819483E}" type="doc">
      <dgm:prSet loTypeId="urn:microsoft.com/office/officeart/2005/8/layout/hProcess9" loCatId="process" qsTypeId="urn:microsoft.com/office/officeart/2005/8/quickstyle/simple1" qsCatId="simple" csTypeId="urn:microsoft.com/office/officeart/2005/8/colors/colorful1" csCatId="colorful" phldr="1"/>
      <dgm:spPr/>
    </dgm:pt>
    <dgm:pt modelId="{FA144E3B-ABDC-4E7B-9226-5A8E62B27D33}">
      <dgm:prSet phldrT="[Text]" custT="1"/>
      <dgm:spPr/>
      <dgm:t>
        <a:bodyPr/>
        <a:lstStyle/>
        <a:p>
          <a:r>
            <a:rPr lang="en-US" sz="2000" b="0" dirty="0" smtClean="0">
              <a:solidFill>
                <a:schemeClr val="tx1"/>
              </a:solidFill>
            </a:rPr>
            <a:t>Mission , Foundational Values, CWEOS, CAS</a:t>
          </a:r>
          <a:endParaRPr lang="en-US" sz="2000" b="0" dirty="0">
            <a:solidFill>
              <a:schemeClr val="tx1"/>
            </a:solidFill>
          </a:endParaRPr>
        </a:p>
      </dgm:t>
    </dgm:pt>
    <dgm:pt modelId="{7B8439EE-2868-4806-A0E8-B4F65A8196AF}" type="parTrans" cxnId="{C2887CAF-DFEB-425B-B19D-03466796409E}">
      <dgm:prSet/>
      <dgm:spPr/>
      <dgm:t>
        <a:bodyPr/>
        <a:lstStyle/>
        <a:p>
          <a:endParaRPr lang="en-US"/>
        </a:p>
      </dgm:t>
    </dgm:pt>
    <dgm:pt modelId="{B097E80E-5B8F-488E-8030-8F1DEA6ED8B7}" type="sibTrans" cxnId="{C2887CAF-DFEB-425B-B19D-03466796409E}">
      <dgm:prSet/>
      <dgm:spPr/>
      <dgm:t>
        <a:bodyPr/>
        <a:lstStyle/>
        <a:p>
          <a:endParaRPr lang="en-US"/>
        </a:p>
      </dgm:t>
    </dgm:pt>
    <dgm:pt modelId="{70237E0C-71F2-4C1F-B331-F357B580CF78}">
      <dgm:prSet phldrT="[Text]" custT="1"/>
      <dgm:spPr/>
      <dgm:t>
        <a:bodyPr/>
        <a:lstStyle/>
        <a:p>
          <a:r>
            <a:rPr lang="en-US" sz="2000" b="0" dirty="0" smtClean="0">
              <a:solidFill>
                <a:schemeClr val="tx1"/>
              </a:solidFill>
            </a:rPr>
            <a:t>6 Student Affairs Outcomes</a:t>
          </a:r>
          <a:endParaRPr lang="en-US" sz="2000" b="0" dirty="0">
            <a:solidFill>
              <a:schemeClr val="tx1"/>
            </a:solidFill>
          </a:endParaRPr>
        </a:p>
      </dgm:t>
    </dgm:pt>
    <dgm:pt modelId="{F447C32A-6E46-4763-8414-52360962BBFF}" type="parTrans" cxnId="{1007E94E-3641-4D54-81CB-32AD7522DB6E}">
      <dgm:prSet/>
      <dgm:spPr/>
      <dgm:t>
        <a:bodyPr/>
        <a:lstStyle/>
        <a:p>
          <a:endParaRPr lang="en-US"/>
        </a:p>
      </dgm:t>
    </dgm:pt>
    <dgm:pt modelId="{8A5C6208-99F9-4ECD-B65F-2E0AE8986113}" type="sibTrans" cxnId="{1007E94E-3641-4D54-81CB-32AD7522DB6E}">
      <dgm:prSet/>
      <dgm:spPr/>
      <dgm:t>
        <a:bodyPr/>
        <a:lstStyle/>
        <a:p>
          <a:endParaRPr lang="en-US"/>
        </a:p>
      </dgm:t>
    </dgm:pt>
    <dgm:pt modelId="{A603D476-41AE-47E3-82DF-D521FB010EDE}">
      <dgm:prSet phldrT="[Text]" custT="1"/>
      <dgm:spPr/>
      <dgm:t>
        <a:bodyPr/>
        <a:lstStyle/>
        <a:p>
          <a:r>
            <a:rPr lang="en-US" sz="2000" b="0" dirty="0" smtClean="0">
              <a:solidFill>
                <a:schemeClr val="tx1"/>
              </a:solidFill>
            </a:rPr>
            <a:t>Students who embody service, leadership and reconciliation</a:t>
          </a:r>
          <a:endParaRPr lang="en-US" sz="2000" b="0" dirty="0">
            <a:solidFill>
              <a:schemeClr val="tx1"/>
            </a:solidFill>
          </a:endParaRPr>
        </a:p>
      </dgm:t>
    </dgm:pt>
    <dgm:pt modelId="{56C831DB-0603-452F-A731-D03707F507CB}" type="parTrans" cxnId="{682F278B-CDF0-4CFE-9243-5047091FA880}">
      <dgm:prSet/>
      <dgm:spPr/>
      <dgm:t>
        <a:bodyPr/>
        <a:lstStyle/>
        <a:p>
          <a:endParaRPr lang="en-US"/>
        </a:p>
      </dgm:t>
    </dgm:pt>
    <dgm:pt modelId="{176ABE5E-BE53-4D87-A7D7-BD09F638732E}" type="sibTrans" cxnId="{682F278B-CDF0-4CFE-9243-5047091FA880}">
      <dgm:prSet/>
      <dgm:spPr/>
      <dgm:t>
        <a:bodyPr/>
        <a:lstStyle/>
        <a:p>
          <a:endParaRPr lang="en-US"/>
        </a:p>
      </dgm:t>
    </dgm:pt>
    <dgm:pt modelId="{7C8B278C-583C-4F20-B095-6DF8B24A0125}">
      <dgm:prSet custT="1"/>
      <dgm:spPr/>
      <dgm:t>
        <a:bodyPr/>
        <a:lstStyle/>
        <a:p>
          <a:r>
            <a:rPr lang="en-US" sz="2000" b="0" dirty="0" smtClean="0">
              <a:solidFill>
                <a:schemeClr val="tx1"/>
              </a:solidFill>
            </a:rPr>
            <a:t>Strategies &amp; Demo-graphic Data</a:t>
          </a:r>
          <a:endParaRPr lang="en-US" sz="2000" b="0" dirty="0">
            <a:solidFill>
              <a:schemeClr val="tx1"/>
            </a:solidFill>
          </a:endParaRPr>
        </a:p>
      </dgm:t>
    </dgm:pt>
    <dgm:pt modelId="{13E365B9-8C97-44C2-BF5C-2DFAAEE7FEE6}" type="parTrans" cxnId="{9E32FE66-CCCA-4DC3-99EC-2D92792DD24A}">
      <dgm:prSet/>
      <dgm:spPr/>
      <dgm:t>
        <a:bodyPr/>
        <a:lstStyle/>
        <a:p>
          <a:endParaRPr lang="en-US"/>
        </a:p>
      </dgm:t>
    </dgm:pt>
    <dgm:pt modelId="{572915CF-C6D5-4DB3-B06A-9D2FFBD3A7FF}" type="sibTrans" cxnId="{9E32FE66-CCCA-4DC3-99EC-2D92792DD24A}">
      <dgm:prSet/>
      <dgm:spPr/>
      <dgm:t>
        <a:bodyPr/>
        <a:lstStyle/>
        <a:p>
          <a:endParaRPr lang="en-US"/>
        </a:p>
      </dgm:t>
    </dgm:pt>
    <dgm:pt modelId="{A9F72962-97CA-47D2-8272-428036C2DBAB}">
      <dgm:prSet custT="1"/>
      <dgm:spPr/>
      <dgm:t>
        <a:bodyPr/>
        <a:lstStyle/>
        <a:p>
          <a:r>
            <a:rPr lang="en-US" sz="2000" b="0" dirty="0" smtClean="0">
              <a:solidFill>
                <a:schemeClr val="tx1"/>
              </a:solidFill>
            </a:rPr>
            <a:t>Educational Programs, Services</a:t>
          </a:r>
          <a:endParaRPr lang="en-US" sz="2000" b="0" dirty="0">
            <a:solidFill>
              <a:schemeClr val="tx1"/>
            </a:solidFill>
          </a:endParaRPr>
        </a:p>
      </dgm:t>
    </dgm:pt>
    <dgm:pt modelId="{D7D9B6C4-F518-4CA2-BBE5-D388DB6366D6}" type="parTrans" cxnId="{2FAA7032-02FB-440E-B3F5-89074DED828D}">
      <dgm:prSet/>
      <dgm:spPr/>
      <dgm:t>
        <a:bodyPr/>
        <a:lstStyle/>
        <a:p>
          <a:endParaRPr lang="en-US"/>
        </a:p>
      </dgm:t>
    </dgm:pt>
    <dgm:pt modelId="{F4DEF75C-29D3-4475-BCAD-429E28D4400C}" type="sibTrans" cxnId="{2FAA7032-02FB-440E-B3F5-89074DED828D}">
      <dgm:prSet/>
      <dgm:spPr/>
      <dgm:t>
        <a:bodyPr/>
        <a:lstStyle/>
        <a:p>
          <a:endParaRPr lang="en-US"/>
        </a:p>
      </dgm:t>
    </dgm:pt>
    <dgm:pt modelId="{0EE2947A-B911-4469-A28E-14CAA2B8B56D}" type="pres">
      <dgm:prSet presAssocID="{B29A4675-8F15-4DAB-B5DC-15951819483E}" presName="CompostProcess" presStyleCnt="0">
        <dgm:presLayoutVars>
          <dgm:dir/>
          <dgm:resizeHandles val="exact"/>
        </dgm:presLayoutVars>
      </dgm:prSet>
      <dgm:spPr/>
    </dgm:pt>
    <dgm:pt modelId="{4373243B-C16C-463F-BFFB-BFE396BA1543}" type="pres">
      <dgm:prSet presAssocID="{B29A4675-8F15-4DAB-B5DC-15951819483E}" presName="arrow" presStyleLbl="bgShp" presStyleIdx="0" presStyleCnt="1"/>
      <dgm:spPr/>
    </dgm:pt>
    <dgm:pt modelId="{3EF027F9-C532-419C-9B07-08FF6007F736}" type="pres">
      <dgm:prSet presAssocID="{B29A4675-8F15-4DAB-B5DC-15951819483E}" presName="linearProcess" presStyleCnt="0"/>
      <dgm:spPr/>
    </dgm:pt>
    <dgm:pt modelId="{39E7B25D-090F-4944-9B4A-3583F9FA62BD}" type="pres">
      <dgm:prSet presAssocID="{FA144E3B-ABDC-4E7B-9226-5A8E62B27D33}" presName="textNode" presStyleLbl="node1" presStyleIdx="0" presStyleCnt="5" custScaleX="174436" custScaleY="111978">
        <dgm:presLayoutVars>
          <dgm:bulletEnabled val="1"/>
        </dgm:presLayoutVars>
      </dgm:prSet>
      <dgm:spPr/>
      <dgm:t>
        <a:bodyPr/>
        <a:lstStyle/>
        <a:p>
          <a:endParaRPr lang="en-US"/>
        </a:p>
      </dgm:t>
    </dgm:pt>
    <dgm:pt modelId="{70FB7310-67E9-4C12-833F-8C0A7A582A56}" type="pres">
      <dgm:prSet presAssocID="{B097E80E-5B8F-488E-8030-8F1DEA6ED8B7}" presName="sibTrans" presStyleCnt="0"/>
      <dgm:spPr/>
    </dgm:pt>
    <dgm:pt modelId="{F8CE1C7B-B5A1-44A7-AB65-6DB4811C2FB8}" type="pres">
      <dgm:prSet presAssocID="{A9F72962-97CA-47D2-8272-428036C2DBAB}" presName="textNode" presStyleLbl="node1" presStyleIdx="1" presStyleCnt="5" custScaleX="148376" custScaleY="103560">
        <dgm:presLayoutVars>
          <dgm:bulletEnabled val="1"/>
        </dgm:presLayoutVars>
      </dgm:prSet>
      <dgm:spPr/>
      <dgm:t>
        <a:bodyPr/>
        <a:lstStyle/>
        <a:p>
          <a:endParaRPr lang="en-US"/>
        </a:p>
      </dgm:t>
    </dgm:pt>
    <dgm:pt modelId="{8CC40B25-3902-4BE7-936A-DA33F054F35B}" type="pres">
      <dgm:prSet presAssocID="{F4DEF75C-29D3-4475-BCAD-429E28D4400C}" presName="sibTrans" presStyleCnt="0"/>
      <dgm:spPr/>
    </dgm:pt>
    <dgm:pt modelId="{0BDC7838-E2C0-4183-8EC2-59EB11FEAE5C}" type="pres">
      <dgm:prSet presAssocID="{7C8B278C-583C-4F20-B095-6DF8B24A0125}" presName="textNode" presStyleLbl="node1" presStyleIdx="2" presStyleCnt="5" custScaleX="125300" custScaleY="111978">
        <dgm:presLayoutVars>
          <dgm:bulletEnabled val="1"/>
        </dgm:presLayoutVars>
      </dgm:prSet>
      <dgm:spPr/>
      <dgm:t>
        <a:bodyPr/>
        <a:lstStyle/>
        <a:p>
          <a:endParaRPr lang="en-US"/>
        </a:p>
      </dgm:t>
    </dgm:pt>
    <dgm:pt modelId="{158E323E-74BE-4081-82F7-787F7C74C930}" type="pres">
      <dgm:prSet presAssocID="{572915CF-C6D5-4DB3-B06A-9D2FFBD3A7FF}" presName="sibTrans" presStyleCnt="0"/>
      <dgm:spPr/>
    </dgm:pt>
    <dgm:pt modelId="{46187A79-2185-403D-B246-0AD6F929688D}" type="pres">
      <dgm:prSet presAssocID="{70237E0C-71F2-4C1F-B331-F357B580CF78}" presName="textNode" presStyleLbl="node1" presStyleIdx="3" presStyleCnt="5" custScaleX="142901" custScaleY="111978">
        <dgm:presLayoutVars>
          <dgm:bulletEnabled val="1"/>
        </dgm:presLayoutVars>
      </dgm:prSet>
      <dgm:spPr/>
      <dgm:t>
        <a:bodyPr/>
        <a:lstStyle/>
        <a:p>
          <a:endParaRPr lang="en-US"/>
        </a:p>
      </dgm:t>
    </dgm:pt>
    <dgm:pt modelId="{62C55574-4D5F-42C4-8BF0-7B575D001CF7}" type="pres">
      <dgm:prSet presAssocID="{8A5C6208-99F9-4ECD-B65F-2E0AE8986113}" presName="sibTrans" presStyleCnt="0"/>
      <dgm:spPr/>
    </dgm:pt>
    <dgm:pt modelId="{903317EB-5773-4CC9-BC0A-0AFDC5E893D7}" type="pres">
      <dgm:prSet presAssocID="{A603D476-41AE-47E3-82DF-D521FB010EDE}" presName="textNode" presStyleLbl="node1" presStyleIdx="4" presStyleCnt="5" custScaleX="181469" custScaleY="111978">
        <dgm:presLayoutVars>
          <dgm:bulletEnabled val="1"/>
        </dgm:presLayoutVars>
      </dgm:prSet>
      <dgm:spPr/>
      <dgm:t>
        <a:bodyPr/>
        <a:lstStyle/>
        <a:p>
          <a:endParaRPr lang="en-US"/>
        </a:p>
      </dgm:t>
    </dgm:pt>
  </dgm:ptLst>
  <dgm:cxnLst>
    <dgm:cxn modelId="{2FAA7032-02FB-440E-B3F5-89074DED828D}" srcId="{B29A4675-8F15-4DAB-B5DC-15951819483E}" destId="{A9F72962-97CA-47D2-8272-428036C2DBAB}" srcOrd="1" destOrd="0" parTransId="{D7D9B6C4-F518-4CA2-BBE5-D388DB6366D6}" sibTransId="{F4DEF75C-29D3-4475-BCAD-429E28D4400C}"/>
    <dgm:cxn modelId="{AAE65EF4-F2BD-4DB7-916E-0E5E218141FD}" type="presOf" srcId="{A603D476-41AE-47E3-82DF-D521FB010EDE}" destId="{903317EB-5773-4CC9-BC0A-0AFDC5E893D7}" srcOrd="0" destOrd="0" presId="urn:microsoft.com/office/officeart/2005/8/layout/hProcess9"/>
    <dgm:cxn modelId="{D46AAF24-A49B-48A4-ABF1-84A0626969EE}" type="presOf" srcId="{A9F72962-97CA-47D2-8272-428036C2DBAB}" destId="{F8CE1C7B-B5A1-44A7-AB65-6DB4811C2FB8}" srcOrd="0" destOrd="0" presId="urn:microsoft.com/office/officeart/2005/8/layout/hProcess9"/>
    <dgm:cxn modelId="{FC866565-B1FD-4239-AF0C-4D51F09EAED7}" type="presOf" srcId="{70237E0C-71F2-4C1F-B331-F357B580CF78}" destId="{46187A79-2185-403D-B246-0AD6F929688D}" srcOrd="0" destOrd="0" presId="urn:microsoft.com/office/officeart/2005/8/layout/hProcess9"/>
    <dgm:cxn modelId="{409148B3-523C-4BBF-9519-191B820DFD9E}" type="presOf" srcId="{7C8B278C-583C-4F20-B095-6DF8B24A0125}" destId="{0BDC7838-E2C0-4183-8EC2-59EB11FEAE5C}" srcOrd="0" destOrd="0" presId="urn:microsoft.com/office/officeart/2005/8/layout/hProcess9"/>
    <dgm:cxn modelId="{682F278B-CDF0-4CFE-9243-5047091FA880}" srcId="{B29A4675-8F15-4DAB-B5DC-15951819483E}" destId="{A603D476-41AE-47E3-82DF-D521FB010EDE}" srcOrd="4" destOrd="0" parTransId="{56C831DB-0603-452F-A731-D03707F507CB}" sibTransId="{176ABE5E-BE53-4D87-A7D7-BD09F638732E}"/>
    <dgm:cxn modelId="{9B2ED279-E813-4470-8729-3B9D0031EE6E}" type="presOf" srcId="{B29A4675-8F15-4DAB-B5DC-15951819483E}" destId="{0EE2947A-B911-4469-A28E-14CAA2B8B56D}" srcOrd="0" destOrd="0" presId="urn:microsoft.com/office/officeart/2005/8/layout/hProcess9"/>
    <dgm:cxn modelId="{1007E94E-3641-4D54-81CB-32AD7522DB6E}" srcId="{B29A4675-8F15-4DAB-B5DC-15951819483E}" destId="{70237E0C-71F2-4C1F-B331-F357B580CF78}" srcOrd="3" destOrd="0" parTransId="{F447C32A-6E46-4763-8414-52360962BBFF}" sibTransId="{8A5C6208-99F9-4ECD-B65F-2E0AE8986113}"/>
    <dgm:cxn modelId="{9A814BFB-CE78-4B90-800C-AE0A03500FD8}" type="presOf" srcId="{FA144E3B-ABDC-4E7B-9226-5A8E62B27D33}" destId="{39E7B25D-090F-4944-9B4A-3583F9FA62BD}" srcOrd="0" destOrd="0" presId="urn:microsoft.com/office/officeart/2005/8/layout/hProcess9"/>
    <dgm:cxn modelId="{9E32FE66-CCCA-4DC3-99EC-2D92792DD24A}" srcId="{B29A4675-8F15-4DAB-B5DC-15951819483E}" destId="{7C8B278C-583C-4F20-B095-6DF8B24A0125}" srcOrd="2" destOrd="0" parTransId="{13E365B9-8C97-44C2-BF5C-2DFAAEE7FEE6}" sibTransId="{572915CF-C6D5-4DB3-B06A-9D2FFBD3A7FF}"/>
    <dgm:cxn modelId="{C2887CAF-DFEB-425B-B19D-03466796409E}" srcId="{B29A4675-8F15-4DAB-B5DC-15951819483E}" destId="{FA144E3B-ABDC-4E7B-9226-5A8E62B27D33}" srcOrd="0" destOrd="0" parTransId="{7B8439EE-2868-4806-A0E8-B4F65A8196AF}" sibTransId="{B097E80E-5B8F-488E-8030-8F1DEA6ED8B7}"/>
    <dgm:cxn modelId="{C750A9AD-0A8C-465D-B51E-E4851939F5E0}" type="presParOf" srcId="{0EE2947A-B911-4469-A28E-14CAA2B8B56D}" destId="{4373243B-C16C-463F-BFFB-BFE396BA1543}" srcOrd="0" destOrd="0" presId="urn:microsoft.com/office/officeart/2005/8/layout/hProcess9"/>
    <dgm:cxn modelId="{40695A89-B250-4E66-B677-FC68A7766AA5}" type="presParOf" srcId="{0EE2947A-B911-4469-A28E-14CAA2B8B56D}" destId="{3EF027F9-C532-419C-9B07-08FF6007F736}" srcOrd="1" destOrd="0" presId="urn:microsoft.com/office/officeart/2005/8/layout/hProcess9"/>
    <dgm:cxn modelId="{86FBDA60-F30E-4FD7-871E-B8B54A50B0FD}" type="presParOf" srcId="{3EF027F9-C532-419C-9B07-08FF6007F736}" destId="{39E7B25D-090F-4944-9B4A-3583F9FA62BD}" srcOrd="0" destOrd="0" presId="urn:microsoft.com/office/officeart/2005/8/layout/hProcess9"/>
    <dgm:cxn modelId="{264F38C7-49F1-4F7F-8F9A-36D25422B4AE}" type="presParOf" srcId="{3EF027F9-C532-419C-9B07-08FF6007F736}" destId="{70FB7310-67E9-4C12-833F-8C0A7A582A56}" srcOrd="1" destOrd="0" presId="urn:microsoft.com/office/officeart/2005/8/layout/hProcess9"/>
    <dgm:cxn modelId="{8BF8E882-FBD4-4A9E-8CD6-74C2490B6D33}" type="presParOf" srcId="{3EF027F9-C532-419C-9B07-08FF6007F736}" destId="{F8CE1C7B-B5A1-44A7-AB65-6DB4811C2FB8}" srcOrd="2" destOrd="0" presId="urn:microsoft.com/office/officeart/2005/8/layout/hProcess9"/>
    <dgm:cxn modelId="{6D98516D-4810-4F0E-9DCD-3E77F42F82F6}" type="presParOf" srcId="{3EF027F9-C532-419C-9B07-08FF6007F736}" destId="{8CC40B25-3902-4BE7-936A-DA33F054F35B}" srcOrd="3" destOrd="0" presId="urn:microsoft.com/office/officeart/2005/8/layout/hProcess9"/>
    <dgm:cxn modelId="{28D69E21-4DD9-459A-A184-DC69B2E0BBB7}" type="presParOf" srcId="{3EF027F9-C532-419C-9B07-08FF6007F736}" destId="{0BDC7838-E2C0-4183-8EC2-59EB11FEAE5C}" srcOrd="4" destOrd="0" presId="urn:microsoft.com/office/officeart/2005/8/layout/hProcess9"/>
    <dgm:cxn modelId="{760535F7-633E-4254-AA0F-6107F9A5960A}" type="presParOf" srcId="{3EF027F9-C532-419C-9B07-08FF6007F736}" destId="{158E323E-74BE-4081-82F7-787F7C74C930}" srcOrd="5" destOrd="0" presId="urn:microsoft.com/office/officeart/2005/8/layout/hProcess9"/>
    <dgm:cxn modelId="{A6D0466E-AC6E-4FAD-8EB9-3E99A329FA38}" type="presParOf" srcId="{3EF027F9-C532-419C-9B07-08FF6007F736}" destId="{46187A79-2185-403D-B246-0AD6F929688D}" srcOrd="6" destOrd="0" presId="urn:microsoft.com/office/officeart/2005/8/layout/hProcess9"/>
    <dgm:cxn modelId="{BE7DE5E4-043D-418A-8297-AF211DA55542}" type="presParOf" srcId="{3EF027F9-C532-419C-9B07-08FF6007F736}" destId="{62C55574-4D5F-42C4-8BF0-7B575D001CF7}" srcOrd="7" destOrd="0" presId="urn:microsoft.com/office/officeart/2005/8/layout/hProcess9"/>
    <dgm:cxn modelId="{1C9C2EE9-13B7-4B69-A6DB-7A91A9D9048B}" type="presParOf" srcId="{3EF027F9-C532-419C-9B07-08FF6007F736}" destId="{903317EB-5773-4CC9-BC0A-0AFDC5E893D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67701-CFAC-448F-9AD5-7B62FD4EB210}">
      <dsp:nvSpPr>
        <dsp:cNvPr id="0" name=""/>
        <dsp:cNvSpPr/>
      </dsp:nvSpPr>
      <dsp:spPr>
        <a:xfrm>
          <a:off x="6796" y="989289"/>
          <a:ext cx="1533661" cy="1027849"/>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Resources</a:t>
          </a:r>
        </a:p>
        <a:p>
          <a:pPr lvl="0" algn="ctr" defTabSz="977900">
            <a:lnSpc>
              <a:spcPct val="90000"/>
            </a:lnSpc>
            <a:spcBef>
              <a:spcPct val="0"/>
            </a:spcBef>
            <a:spcAft>
              <a:spcPct val="35000"/>
            </a:spcAft>
          </a:pPr>
          <a:r>
            <a:rPr lang="en-US" sz="2200" b="1" kern="1200" dirty="0" smtClean="0">
              <a:solidFill>
                <a:schemeClr val="tx1"/>
              </a:solidFill>
            </a:rPr>
            <a:t>Inputs</a:t>
          </a:r>
          <a:endParaRPr lang="en-US" sz="2200" b="1" kern="1200" dirty="0">
            <a:solidFill>
              <a:schemeClr val="tx1"/>
            </a:solidFill>
          </a:endParaRPr>
        </a:p>
      </dsp:txBody>
      <dsp:txXfrm>
        <a:off x="36901" y="1019394"/>
        <a:ext cx="1473451" cy="967639"/>
      </dsp:txXfrm>
    </dsp:sp>
    <dsp:sp modelId="{84DE3317-E15B-4574-8ED3-D728A6B820CC}">
      <dsp:nvSpPr>
        <dsp:cNvPr id="0" name=""/>
        <dsp:cNvSpPr/>
      </dsp:nvSpPr>
      <dsp:spPr>
        <a:xfrm>
          <a:off x="1631315" y="1390550"/>
          <a:ext cx="192617" cy="225326"/>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631315" y="1435615"/>
        <a:ext cx="134832" cy="135196"/>
      </dsp:txXfrm>
    </dsp:sp>
    <dsp:sp modelId="{A0DE4122-EFE1-41FB-9203-A445BCEA2D1A}">
      <dsp:nvSpPr>
        <dsp:cNvPr id="0" name=""/>
        <dsp:cNvSpPr/>
      </dsp:nvSpPr>
      <dsp:spPr>
        <a:xfrm>
          <a:off x="1903887" y="920124"/>
          <a:ext cx="1411067" cy="1166178"/>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Activities</a:t>
          </a:r>
          <a:endParaRPr lang="en-US" sz="2200" b="1" kern="1200" dirty="0">
            <a:solidFill>
              <a:schemeClr val="tx1"/>
            </a:solidFill>
          </a:endParaRPr>
        </a:p>
      </dsp:txBody>
      <dsp:txXfrm>
        <a:off x="1938043" y="954280"/>
        <a:ext cx="1342755" cy="1097866"/>
      </dsp:txXfrm>
    </dsp:sp>
    <dsp:sp modelId="{3E8B70A8-253E-4E6C-BDE8-FBEA96C47EBC}">
      <dsp:nvSpPr>
        <dsp:cNvPr id="0" name=""/>
        <dsp:cNvSpPr/>
      </dsp:nvSpPr>
      <dsp:spPr>
        <a:xfrm>
          <a:off x="3405812" y="1390550"/>
          <a:ext cx="192617" cy="225326"/>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405812" y="1435615"/>
        <a:ext cx="134832" cy="135196"/>
      </dsp:txXfrm>
    </dsp:sp>
    <dsp:sp modelId="{54592EDF-8E8F-4475-8B5B-ECD304C20579}">
      <dsp:nvSpPr>
        <dsp:cNvPr id="0" name=""/>
        <dsp:cNvSpPr/>
      </dsp:nvSpPr>
      <dsp:spPr>
        <a:xfrm>
          <a:off x="3678384" y="995188"/>
          <a:ext cx="1252903" cy="101605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Outputs</a:t>
          </a:r>
          <a:endParaRPr lang="en-US" sz="2200" b="1" kern="1200" dirty="0">
            <a:solidFill>
              <a:schemeClr val="tx1"/>
            </a:solidFill>
          </a:endParaRPr>
        </a:p>
      </dsp:txBody>
      <dsp:txXfrm>
        <a:off x="3708143" y="1024947"/>
        <a:ext cx="1193385" cy="956532"/>
      </dsp:txXfrm>
    </dsp:sp>
    <dsp:sp modelId="{8C6D5A1A-F39C-413A-B3EE-232F8F62DE9E}">
      <dsp:nvSpPr>
        <dsp:cNvPr id="0" name=""/>
        <dsp:cNvSpPr/>
      </dsp:nvSpPr>
      <dsp:spPr>
        <a:xfrm>
          <a:off x="5022145" y="1390550"/>
          <a:ext cx="192617" cy="225326"/>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022145" y="1435615"/>
        <a:ext cx="134832" cy="135196"/>
      </dsp:txXfrm>
    </dsp:sp>
    <dsp:sp modelId="{7E03AD4D-6782-4AEB-9805-3FB8B133145D}">
      <dsp:nvSpPr>
        <dsp:cNvPr id="0" name=""/>
        <dsp:cNvSpPr/>
      </dsp:nvSpPr>
      <dsp:spPr>
        <a:xfrm>
          <a:off x="5294716" y="943082"/>
          <a:ext cx="1596452" cy="112026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Outcomes</a:t>
          </a:r>
          <a:endParaRPr lang="en-US" sz="2200" b="1" kern="1200" dirty="0">
            <a:solidFill>
              <a:schemeClr val="tx1"/>
            </a:solidFill>
          </a:endParaRPr>
        </a:p>
      </dsp:txBody>
      <dsp:txXfrm>
        <a:off x="5327527" y="975893"/>
        <a:ext cx="1530830" cy="1054641"/>
      </dsp:txXfrm>
    </dsp:sp>
    <dsp:sp modelId="{945BEF4B-CA89-4271-AE66-BCAF1519B582}">
      <dsp:nvSpPr>
        <dsp:cNvPr id="0" name=""/>
        <dsp:cNvSpPr/>
      </dsp:nvSpPr>
      <dsp:spPr>
        <a:xfrm>
          <a:off x="6982027" y="1390550"/>
          <a:ext cx="192617" cy="225326"/>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982027" y="1435615"/>
        <a:ext cx="134832" cy="135196"/>
      </dsp:txXfrm>
    </dsp:sp>
    <dsp:sp modelId="{2786130B-9865-4873-B5F4-5053D1D534B2}">
      <dsp:nvSpPr>
        <dsp:cNvPr id="0" name=""/>
        <dsp:cNvSpPr/>
      </dsp:nvSpPr>
      <dsp:spPr>
        <a:xfrm>
          <a:off x="7254598" y="989289"/>
          <a:ext cx="1044404" cy="1027849"/>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Impact</a:t>
          </a:r>
          <a:endParaRPr lang="en-US" sz="2200" b="1" kern="1200" dirty="0">
            <a:solidFill>
              <a:schemeClr val="tx1"/>
            </a:solidFill>
          </a:endParaRPr>
        </a:p>
      </dsp:txBody>
      <dsp:txXfrm>
        <a:off x="7284703" y="1019394"/>
        <a:ext cx="984194" cy="967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243B-C16C-463F-BFFB-BFE396BA1543}">
      <dsp:nvSpPr>
        <dsp:cNvPr id="0" name=""/>
        <dsp:cNvSpPr/>
      </dsp:nvSpPr>
      <dsp:spPr>
        <a:xfrm>
          <a:off x="594359" y="0"/>
          <a:ext cx="673608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7B25D-090F-4944-9B4A-3583F9FA62BD}">
      <dsp:nvSpPr>
        <dsp:cNvPr id="0" name=""/>
        <dsp:cNvSpPr/>
      </dsp:nvSpPr>
      <dsp:spPr>
        <a:xfrm>
          <a:off x="350" y="1357788"/>
          <a:ext cx="1471365"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Resources</a:t>
          </a:r>
          <a:endParaRPr lang="en-US" sz="2200" kern="1200" dirty="0"/>
        </a:p>
      </dsp:txBody>
      <dsp:txXfrm>
        <a:off x="72176" y="1429614"/>
        <a:ext cx="1327713" cy="1666733"/>
      </dsp:txXfrm>
    </dsp:sp>
    <dsp:sp modelId="{F8CE1C7B-B5A1-44A7-AB65-6DB4811C2FB8}">
      <dsp:nvSpPr>
        <dsp:cNvPr id="0" name=""/>
        <dsp:cNvSpPr/>
      </dsp:nvSpPr>
      <dsp:spPr>
        <a:xfrm>
          <a:off x="1613534" y="1357788"/>
          <a:ext cx="1471365"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Activities</a:t>
          </a:r>
          <a:endParaRPr lang="en-US" sz="2200" kern="1200" dirty="0"/>
        </a:p>
      </dsp:txBody>
      <dsp:txXfrm>
        <a:off x="1685360" y="1429614"/>
        <a:ext cx="1327713" cy="1666733"/>
      </dsp:txXfrm>
    </dsp:sp>
    <dsp:sp modelId="{0BDC7838-E2C0-4183-8EC2-59EB11FEAE5C}">
      <dsp:nvSpPr>
        <dsp:cNvPr id="0" name=""/>
        <dsp:cNvSpPr/>
      </dsp:nvSpPr>
      <dsp:spPr>
        <a:xfrm>
          <a:off x="3226717" y="1357788"/>
          <a:ext cx="1471365"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Outputs</a:t>
          </a:r>
          <a:endParaRPr lang="en-US" sz="2200" kern="1200" dirty="0"/>
        </a:p>
      </dsp:txBody>
      <dsp:txXfrm>
        <a:off x="3298543" y="1429614"/>
        <a:ext cx="1327713" cy="1666733"/>
      </dsp:txXfrm>
    </dsp:sp>
    <dsp:sp modelId="{46187A79-2185-403D-B246-0AD6F929688D}">
      <dsp:nvSpPr>
        <dsp:cNvPr id="0" name=""/>
        <dsp:cNvSpPr/>
      </dsp:nvSpPr>
      <dsp:spPr>
        <a:xfrm>
          <a:off x="4839900" y="1357788"/>
          <a:ext cx="1471365" cy="18103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Outcomes</a:t>
          </a:r>
          <a:endParaRPr lang="en-US" sz="2200" kern="1200" dirty="0"/>
        </a:p>
      </dsp:txBody>
      <dsp:txXfrm>
        <a:off x="4911726" y="1429614"/>
        <a:ext cx="1327713" cy="1666733"/>
      </dsp:txXfrm>
    </dsp:sp>
    <dsp:sp modelId="{903317EB-5773-4CC9-BC0A-0AFDC5E893D7}">
      <dsp:nvSpPr>
        <dsp:cNvPr id="0" name=""/>
        <dsp:cNvSpPr/>
      </dsp:nvSpPr>
      <dsp:spPr>
        <a:xfrm>
          <a:off x="6453084" y="1357788"/>
          <a:ext cx="1471365"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Impact</a:t>
          </a:r>
          <a:endParaRPr lang="en-US" sz="2200" kern="1200" dirty="0"/>
        </a:p>
      </dsp:txBody>
      <dsp:txXfrm>
        <a:off x="6524910" y="1429614"/>
        <a:ext cx="1327713" cy="1666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243B-C16C-463F-BFFB-BFE396BA1543}">
      <dsp:nvSpPr>
        <dsp:cNvPr id="0" name=""/>
        <dsp:cNvSpPr/>
      </dsp:nvSpPr>
      <dsp:spPr>
        <a:xfrm>
          <a:off x="640079" y="0"/>
          <a:ext cx="725424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7B25D-090F-4944-9B4A-3583F9FA62BD}">
      <dsp:nvSpPr>
        <dsp:cNvPr id="0" name=""/>
        <dsp:cNvSpPr/>
      </dsp:nvSpPr>
      <dsp:spPr>
        <a:xfrm>
          <a:off x="111" y="1357788"/>
          <a:ext cx="1823084"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Resources</a:t>
          </a:r>
        </a:p>
        <a:p>
          <a:pPr lvl="0" algn="ctr" defTabSz="977900">
            <a:lnSpc>
              <a:spcPct val="90000"/>
            </a:lnSpc>
            <a:spcBef>
              <a:spcPct val="0"/>
            </a:spcBef>
            <a:spcAft>
              <a:spcPct val="35000"/>
            </a:spcAft>
          </a:pPr>
          <a:r>
            <a:rPr lang="en-US" sz="2200" b="1" kern="1200" dirty="0" smtClean="0">
              <a:solidFill>
                <a:schemeClr val="tx1"/>
              </a:solidFill>
            </a:rPr>
            <a:t>MISSON STATEMENT</a:t>
          </a:r>
          <a:endParaRPr lang="en-US" sz="2200" b="1" kern="1200" dirty="0">
            <a:solidFill>
              <a:schemeClr val="tx1"/>
            </a:solidFill>
          </a:endParaRPr>
        </a:p>
      </dsp:txBody>
      <dsp:txXfrm>
        <a:off x="88487" y="1446164"/>
        <a:ext cx="1646332" cy="1633633"/>
      </dsp:txXfrm>
    </dsp:sp>
    <dsp:sp modelId="{F8CE1C7B-B5A1-44A7-AB65-6DB4811C2FB8}">
      <dsp:nvSpPr>
        <dsp:cNvPr id="0" name=""/>
        <dsp:cNvSpPr/>
      </dsp:nvSpPr>
      <dsp:spPr>
        <a:xfrm>
          <a:off x="1997383" y="1357788"/>
          <a:ext cx="1550723"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Activities</a:t>
          </a:r>
          <a:endParaRPr lang="en-US" sz="2200" b="1" kern="1200" dirty="0">
            <a:solidFill>
              <a:schemeClr val="tx1"/>
            </a:solidFill>
          </a:endParaRPr>
        </a:p>
      </dsp:txBody>
      <dsp:txXfrm>
        <a:off x="2073083" y="1433488"/>
        <a:ext cx="1399323" cy="1658985"/>
      </dsp:txXfrm>
    </dsp:sp>
    <dsp:sp modelId="{0BDC7838-E2C0-4183-8EC2-59EB11FEAE5C}">
      <dsp:nvSpPr>
        <dsp:cNvPr id="0" name=""/>
        <dsp:cNvSpPr/>
      </dsp:nvSpPr>
      <dsp:spPr>
        <a:xfrm>
          <a:off x="3722295" y="1357788"/>
          <a:ext cx="1309548"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Outputs</a:t>
          </a:r>
          <a:endParaRPr lang="en-US" sz="2200" b="1" kern="1200" dirty="0">
            <a:solidFill>
              <a:schemeClr val="tx1"/>
            </a:solidFill>
          </a:endParaRPr>
        </a:p>
      </dsp:txBody>
      <dsp:txXfrm>
        <a:off x="3786222" y="1421715"/>
        <a:ext cx="1181694" cy="1682531"/>
      </dsp:txXfrm>
    </dsp:sp>
    <dsp:sp modelId="{46187A79-2185-403D-B246-0AD6F929688D}">
      <dsp:nvSpPr>
        <dsp:cNvPr id="0" name=""/>
        <dsp:cNvSpPr/>
      </dsp:nvSpPr>
      <dsp:spPr>
        <a:xfrm>
          <a:off x="5206032" y="1357788"/>
          <a:ext cx="1493502" cy="181038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Outcomes</a:t>
          </a:r>
          <a:endParaRPr lang="en-US" sz="2200" b="1" kern="1200" dirty="0">
            <a:solidFill>
              <a:schemeClr val="tx1"/>
            </a:solidFill>
          </a:endParaRPr>
        </a:p>
      </dsp:txBody>
      <dsp:txXfrm>
        <a:off x="5278939" y="1430695"/>
        <a:ext cx="1347688" cy="1664571"/>
      </dsp:txXfrm>
    </dsp:sp>
    <dsp:sp modelId="{903317EB-5773-4CC9-BC0A-0AFDC5E893D7}">
      <dsp:nvSpPr>
        <dsp:cNvPr id="0" name=""/>
        <dsp:cNvSpPr/>
      </dsp:nvSpPr>
      <dsp:spPr>
        <a:xfrm>
          <a:off x="6873722" y="1357788"/>
          <a:ext cx="1660566"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Impact</a:t>
          </a:r>
        </a:p>
        <a:p>
          <a:pPr lvl="0" algn="ctr" defTabSz="977900">
            <a:lnSpc>
              <a:spcPct val="90000"/>
            </a:lnSpc>
            <a:spcBef>
              <a:spcPct val="0"/>
            </a:spcBef>
            <a:spcAft>
              <a:spcPct val="35000"/>
            </a:spcAft>
          </a:pPr>
          <a:r>
            <a:rPr lang="en-US" sz="2200" b="1" kern="1200" dirty="0" smtClean="0">
              <a:solidFill>
                <a:schemeClr val="tx1"/>
              </a:solidFill>
            </a:rPr>
            <a:t>CULTURE of LEARNING</a:t>
          </a:r>
          <a:endParaRPr lang="en-US" sz="2200" b="1" kern="1200" dirty="0">
            <a:solidFill>
              <a:schemeClr val="tx1"/>
            </a:solidFill>
          </a:endParaRPr>
        </a:p>
      </dsp:txBody>
      <dsp:txXfrm>
        <a:off x="6954784" y="1438850"/>
        <a:ext cx="1498442" cy="1648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243B-C16C-463F-BFFB-BFE396BA1543}">
      <dsp:nvSpPr>
        <dsp:cNvPr id="0" name=""/>
        <dsp:cNvSpPr/>
      </dsp:nvSpPr>
      <dsp:spPr>
        <a:xfrm>
          <a:off x="640079" y="0"/>
          <a:ext cx="725424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7B25D-090F-4944-9B4A-3583F9FA62BD}">
      <dsp:nvSpPr>
        <dsp:cNvPr id="0" name=""/>
        <dsp:cNvSpPr/>
      </dsp:nvSpPr>
      <dsp:spPr>
        <a:xfrm>
          <a:off x="111" y="1249364"/>
          <a:ext cx="1823084" cy="20272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Mission Statement, CWEOS, ASLC, Marketing, Dissonance</a:t>
          </a:r>
          <a:endParaRPr lang="en-US" sz="2000" b="0" kern="1200" dirty="0">
            <a:solidFill>
              <a:schemeClr val="tx1"/>
            </a:solidFill>
          </a:endParaRPr>
        </a:p>
      </dsp:txBody>
      <dsp:txXfrm>
        <a:off x="89107" y="1338360"/>
        <a:ext cx="1645092" cy="1849241"/>
      </dsp:txXfrm>
    </dsp:sp>
    <dsp:sp modelId="{F8CE1C7B-B5A1-44A7-AB65-6DB4811C2FB8}">
      <dsp:nvSpPr>
        <dsp:cNvPr id="0" name=""/>
        <dsp:cNvSpPr/>
      </dsp:nvSpPr>
      <dsp:spPr>
        <a:xfrm>
          <a:off x="1997383" y="1325564"/>
          <a:ext cx="1550723" cy="18748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Marketing strategy, website, educator events</a:t>
          </a:r>
          <a:endParaRPr lang="en-US" sz="2000" b="0" kern="1200" dirty="0">
            <a:solidFill>
              <a:schemeClr val="tx1"/>
            </a:solidFill>
          </a:endParaRPr>
        </a:p>
      </dsp:txBody>
      <dsp:txXfrm>
        <a:off x="2073083" y="1401264"/>
        <a:ext cx="1399323" cy="1723434"/>
      </dsp:txXfrm>
    </dsp:sp>
    <dsp:sp modelId="{0BDC7838-E2C0-4183-8EC2-59EB11FEAE5C}">
      <dsp:nvSpPr>
        <dsp:cNvPr id="0" name=""/>
        <dsp:cNvSpPr/>
      </dsp:nvSpPr>
      <dsp:spPr>
        <a:xfrm>
          <a:off x="3722295" y="1249364"/>
          <a:ext cx="1309548" cy="2027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 of views of website, </a:t>
          </a:r>
          <a:r>
            <a:rPr lang="en-US" sz="2000" b="0" kern="1200" dirty="0" err="1" smtClean="0">
              <a:solidFill>
                <a:schemeClr val="tx1"/>
              </a:solidFill>
            </a:rPr>
            <a:t>partici-pation</a:t>
          </a:r>
          <a:r>
            <a:rPr lang="en-US" sz="2000" b="0" kern="1200" dirty="0" smtClean="0">
              <a:solidFill>
                <a:schemeClr val="tx1"/>
              </a:solidFill>
            </a:rPr>
            <a:t> in events</a:t>
          </a:r>
          <a:endParaRPr lang="en-US" sz="2000" b="0" kern="1200" dirty="0">
            <a:solidFill>
              <a:schemeClr val="tx1"/>
            </a:solidFill>
          </a:endParaRPr>
        </a:p>
      </dsp:txBody>
      <dsp:txXfrm>
        <a:off x="3786222" y="1313291"/>
        <a:ext cx="1181694" cy="1899379"/>
      </dsp:txXfrm>
    </dsp:sp>
    <dsp:sp modelId="{46187A79-2185-403D-B246-0AD6F929688D}">
      <dsp:nvSpPr>
        <dsp:cNvPr id="0" name=""/>
        <dsp:cNvSpPr/>
      </dsp:nvSpPr>
      <dsp:spPr>
        <a:xfrm>
          <a:off x="5206032" y="1249364"/>
          <a:ext cx="1493502" cy="20272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Common language for learning objectives</a:t>
          </a:r>
          <a:endParaRPr lang="en-US" sz="2000" b="0" kern="1200" dirty="0">
            <a:solidFill>
              <a:schemeClr val="tx1"/>
            </a:solidFill>
          </a:endParaRPr>
        </a:p>
      </dsp:txBody>
      <dsp:txXfrm>
        <a:off x="5278939" y="1322271"/>
        <a:ext cx="1347688" cy="1881419"/>
      </dsp:txXfrm>
    </dsp:sp>
    <dsp:sp modelId="{903317EB-5773-4CC9-BC0A-0AFDC5E893D7}">
      <dsp:nvSpPr>
        <dsp:cNvPr id="0" name=""/>
        <dsp:cNvSpPr/>
      </dsp:nvSpPr>
      <dsp:spPr>
        <a:xfrm>
          <a:off x="6873722" y="1249364"/>
          <a:ext cx="1660566" cy="20272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Shared awareness (internal and external) of learning objectives and progress</a:t>
          </a:r>
          <a:endParaRPr lang="en-US" sz="2000" b="0" kern="1200" dirty="0">
            <a:solidFill>
              <a:schemeClr val="tx1"/>
            </a:solidFill>
          </a:endParaRPr>
        </a:p>
      </dsp:txBody>
      <dsp:txXfrm>
        <a:off x="6954784" y="1330426"/>
        <a:ext cx="1498442" cy="1865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3243B-C16C-463F-BFFB-BFE396BA1543}">
      <dsp:nvSpPr>
        <dsp:cNvPr id="0" name=""/>
        <dsp:cNvSpPr/>
      </dsp:nvSpPr>
      <dsp:spPr>
        <a:xfrm>
          <a:off x="657224" y="0"/>
          <a:ext cx="744855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E7B25D-090F-4944-9B4A-3583F9FA62BD}">
      <dsp:nvSpPr>
        <dsp:cNvPr id="0" name=""/>
        <dsp:cNvSpPr/>
      </dsp:nvSpPr>
      <dsp:spPr>
        <a:xfrm>
          <a:off x="2816" y="1249364"/>
          <a:ext cx="1820416" cy="20272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Mission , Foundational Values, CWEOS, CAS</a:t>
          </a:r>
          <a:endParaRPr lang="en-US" sz="2000" b="0" kern="1200" dirty="0">
            <a:solidFill>
              <a:schemeClr val="tx1"/>
            </a:solidFill>
          </a:endParaRPr>
        </a:p>
      </dsp:txBody>
      <dsp:txXfrm>
        <a:off x="91681" y="1338229"/>
        <a:ext cx="1642686" cy="1849503"/>
      </dsp:txXfrm>
    </dsp:sp>
    <dsp:sp modelId="{F8CE1C7B-B5A1-44A7-AB65-6DB4811C2FB8}">
      <dsp:nvSpPr>
        <dsp:cNvPr id="0" name=""/>
        <dsp:cNvSpPr/>
      </dsp:nvSpPr>
      <dsp:spPr>
        <a:xfrm>
          <a:off x="1997166" y="1325564"/>
          <a:ext cx="1548454" cy="18748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Educational Programs, Services</a:t>
          </a:r>
          <a:endParaRPr lang="en-US" sz="2000" b="0" kern="1200" dirty="0">
            <a:solidFill>
              <a:schemeClr val="tx1"/>
            </a:solidFill>
          </a:endParaRPr>
        </a:p>
      </dsp:txBody>
      <dsp:txXfrm>
        <a:off x="2072755" y="1401153"/>
        <a:ext cx="1397276" cy="1723656"/>
      </dsp:txXfrm>
    </dsp:sp>
    <dsp:sp modelId="{0BDC7838-E2C0-4183-8EC2-59EB11FEAE5C}">
      <dsp:nvSpPr>
        <dsp:cNvPr id="0" name=""/>
        <dsp:cNvSpPr/>
      </dsp:nvSpPr>
      <dsp:spPr>
        <a:xfrm>
          <a:off x="3719554" y="1249364"/>
          <a:ext cx="1307632" cy="2027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Strategies &amp; Demo-graphic Data</a:t>
          </a:r>
          <a:endParaRPr lang="en-US" sz="2000" b="0" kern="1200" dirty="0">
            <a:solidFill>
              <a:schemeClr val="tx1"/>
            </a:solidFill>
          </a:endParaRPr>
        </a:p>
      </dsp:txBody>
      <dsp:txXfrm>
        <a:off x="3783387" y="1313197"/>
        <a:ext cx="1179966" cy="1899567"/>
      </dsp:txXfrm>
    </dsp:sp>
    <dsp:sp modelId="{46187A79-2185-403D-B246-0AD6F929688D}">
      <dsp:nvSpPr>
        <dsp:cNvPr id="0" name=""/>
        <dsp:cNvSpPr/>
      </dsp:nvSpPr>
      <dsp:spPr>
        <a:xfrm>
          <a:off x="5201120" y="1249364"/>
          <a:ext cx="1491316" cy="20272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6 Student Affairs Outcomes</a:t>
          </a:r>
          <a:endParaRPr lang="en-US" sz="2000" b="0" kern="1200" dirty="0">
            <a:solidFill>
              <a:schemeClr val="tx1"/>
            </a:solidFill>
          </a:endParaRPr>
        </a:p>
      </dsp:txBody>
      <dsp:txXfrm>
        <a:off x="5273920" y="1322164"/>
        <a:ext cx="1345716" cy="1881633"/>
      </dsp:txXfrm>
    </dsp:sp>
    <dsp:sp modelId="{903317EB-5773-4CC9-BC0A-0AFDC5E893D7}">
      <dsp:nvSpPr>
        <dsp:cNvPr id="0" name=""/>
        <dsp:cNvSpPr/>
      </dsp:nvSpPr>
      <dsp:spPr>
        <a:xfrm>
          <a:off x="6866370" y="1249364"/>
          <a:ext cx="1893813" cy="202723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rPr>
            <a:t>Students who embody service, leadership and reconciliation</a:t>
          </a:r>
          <a:endParaRPr lang="en-US" sz="2000" b="0" kern="1200" dirty="0">
            <a:solidFill>
              <a:schemeClr val="tx1"/>
            </a:solidFill>
          </a:endParaRPr>
        </a:p>
      </dsp:txBody>
      <dsp:txXfrm>
        <a:off x="6958818" y="1341812"/>
        <a:ext cx="1708917" cy="18423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06C08-0A5E-4801-8005-7DD8930A0918}"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622B9E-5D40-45BB-92AE-9F66F26DBA83}" type="slidenum">
              <a:rPr lang="en-US" smtClean="0"/>
              <a:t>‹#›</a:t>
            </a:fld>
            <a:endParaRPr lang="en-US"/>
          </a:p>
        </p:txBody>
      </p:sp>
    </p:spTree>
    <p:extLst>
      <p:ext uri="{BB962C8B-B14F-4D97-AF65-F5344CB8AC3E}">
        <p14:creationId xmlns:p14="http://schemas.microsoft.com/office/powerpoint/2010/main" val="200568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light of shrinking fiscal resources, growing external accountability, and more consumer-oriented prospective students and families, institutions of higher education must hone, demonstrate, and highlight their educational </a:t>
            </a:r>
            <a:r>
              <a:rPr lang="en-US" sz="1200" kern="1200" dirty="0" err="1" smtClean="0">
                <a:solidFill>
                  <a:schemeClr val="tx1"/>
                </a:solidFill>
                <a:effectLst/>
                <a:latin typeface="+mn-lt"/>
                <a:ea typeface="+mn-ea"/>
                <a:cs typeface="+mn-cs"/>
              </a:rPr>
              <a:t>distinctives</a:t>
            </a:r>
            <a:r>
              <a:rPr lang="en-US" sz="1200" kern="1200" dirty="0" smtClean="0">
                <a:solidFill>
                  <a:schemeClr val="tx1"/>
                </a:solidFill>
                <a:effectLst/>
                <a:latin typeface="+mn-lt"/>
                <a:ea typeface="+mn-ea"/>
                <a:cs typeface="+mn-cs"/>
              </a:rPr>
              <a:t> in order to remain viable. Strategic assessment work can identify, strengthen, and communicate the essential goals and outcomes of an institution (Russ-</a:t>
            </a:r>
            <a:r>
              <a:rPr lang="en-US" sz="1200" kern="1200" dirty="0" err="1" smtClean="0">
                <a:solidFill>
                  <a:schemeClr val="tx1"/>
                </a:solidFill>
                <a:effectLst/>
                <a:latin typeface="+mn-lt"/>
                <a:ea typeface="+mn-ea"/>
                <a:cs typeface="+mn-cs"/>
              </a:rPr>
              <a:t>Eft</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Preskill</a:t>
            </a:r>
            <a:r>
              <a:rPr lang="en-US" sz="1200" kern="1200" dirty="0" smtClean="0">
                <a:solidFill>
                  <a:schemeClr val="tx1"/>
                </a:solidFill>
                <a:effectLst/>
                <a:latin typeface="+mn-lt"/>
                <a:ea typeface="+mn-ea"/>
                <a:cs typeface="+mn-cs"/>
              </a:rPr>
              <a:t>, 2009). This session equips participants to reimagine higher education as a partnership between faculty, co-curricular professionals, and administration, collaboratively leveraging existing resources to sustain the institution’s viability in challenging economic times.</a:t>
            </a:r>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2</a:t>
            </a:fld>
            <a:endParaRPr lang="en-US"/>
          </a:p>
        </p:txBody>
      </p:sp>
    </p:spTree>
    <p:extLst>
      <p:ext uri="{BB962C8B-B14F-4D97-AF65-F5344CB8AC3E}">
        <p14:creationId xmlns:p14="http://schemas.microsoft.com/office/powerpoint/2010/main" val="380655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400" eaLnBrk="1" hangingPunct="1"/>
            <a:r>
              <a:rPr lang="en-US" altLang="en-US" dirty="0" smtClean="0"/>
              <a:t>Work with the end in mind (Peterson &amp; Vaughan, 2002)</a:t>
            </a:r>
          </a:p>
          <a:p>
            <a:pPr marL="279400" eaLnBrk="1" hangingPunct="1"/>
            <a:endParaRPr lang="en-US" altLang="en-US" dirty="0" smtClean="0"/>
          </a:p>
          <a:p>
            <a:pPr marL="279400" eaLnBrk="1" hangingPunct="1"/>
            <a:r>
              <a:rPr lang="en-US" altLang="en-US" dirty="0" smtClean="0"/>
              <a:t>Inductive and collaborative process for identifying broad themes and goals</a:t>
            </a:r>
          </a:p>
          <a:p>
            <a:pPr marL="279400" eaLnBrk="1" hangingPunct="1"/>
            <a:endParaRPr lang="en-US" altLang="en-US" dirty="0" smtClean="0"/>
          </a:p>
          <a:p>
            <a:pPr marL="279400" eaLnBrk="1" hangingPunct="1"/>
            <a:r>
              <a:rPr lang="en-US" altLang="en-US" dirty="0" smtClean="0"/>
              <a:t>Balancing the ideal and the feasible </a:t>
            </a:r>
          </a:p>
          <a:p>
            <a:pPr marL="279400" eaLnBrk="1" hangingPunct="1"/>
            <a:endParaRPr lang="en-US" altLang="en-US" dirty="0" smtClean="0"/>
          </a:p>
          <a:p>
            <a:pPr marL="279400" eaLnBrk="1" hangingPunct="1"/>
            <a:r>
              <a:rPr lang="en-US" altLang="en-US" dirty="0" smtClean="0"/>
              <a:t>The importance of conversation</a:t>
            </a:r>
          </a:p>
          <a:p>
            <a:pPr marL="279400"/>
            <a:endParaRPr lang="en-US" altLang="en-US" dirty="0" smtClean="0"/>
          </a:p>
          <a:p>
            <a:pPr marL="279400" eaLnBrk="1" hangingPunct="1">
              <a:spcBef>
                <a:spcPct val="0"/>
              </a:spcBef>
            </a:pPr>
            <a:r>
              <a:rPr lang="en-US" altLang="en-US" dirty="0" smtClean="0"/>
              <a:t>After inducing the themes and articulating goals for each, we identified </a:t>
            </a:r>
            <a:r>
              <a:rPr lang="en-US" altLang="en-US" dirty="0" err="1" smtClean="0"/>
              <a:t>subgoals</a:t>
            </a:r>
            <a:r>
              <a:rPr lang="en-US" altLang="en-US" dirty="0" smtClean="0"/>
              <a:t> and discussed at length how those </a:t>
            </a:r>
            <a:r>
              <a:rPr lang="en-US" altLang="en-US" dirty="0" err="1" smtClean="0"/>
              <a:t>subgoals</a:t>
            </a:r>
            <a:r>
              <a:rPr lang="en-US" altLang="en-US" dirty="0" smtClean="0"/>
              <a:t> relate with each other within and across theme areas. </a:t>
            </a:r>
          </a:p>
          <a:p>
            <a:pPr marL="279400" eaLnBrk="1" hangingPunct="1">
              <a:spcBef>
                <a:spcPct val="0"/>
              </a:spcBef>
            </a:pPr>
            <a:endParaRPr lang="en-US" altLang="en-US" dirty="0" smtClean="0"/>
          </a:p>
          <a:p>
            <a:pPr marL="279400" eaLnBrk="1" hangingPunct="1">
              <a:spcBef>
                <a:spcPct val="0"/>
              </a:spcBef>
            </a:pPr>
            <a:r>
              <a:rPr lang="en-US" altLang="en-US" dirty="0" smtClean="0"/>
              <a:t>Our three goals emerged organically and in connection to our understanding of the college’s strategic plan, but we can now connect them to Middle States standards and suggestions to advance our assessment work. For example, the emphasis on continuous improvement is a hallmark of accreditation review. We also know that best practices, current trends, and accreditation call for the sharing of learning goals and results. </a:t>
            </a:r>
          </a:p>
          <a:p>
            <a:pPr marL="279400" eaLnBrk="1" hangingPunct="1">
              <a:spcBef>
                <a:spcPct val="0"/>
              </a:spcBef>
            </a:pPr>
            <a:endParaRPr lang="en-US" altLang="en-US" dirty="0" smtClean="0"/>
          </a:p>
          <a:p>
            <a:pPr marL="279400" eaLnBrk="1" hangingPunct="1">
              <a:spcBef>
                <a:spcPct val="0"/>
              </a:spcBef>
            </a:pPr>
            <a:r>
              <a:rPr lang="en-US" altLang="en-US" dirty="0" smtClean="0"/>
              <a:t>The strategic plan gives us a filter– is this idea aligned with the plan? If not, do we need to revise the plan and cut someplace else, or do we need to table the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11</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12</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13</a:t>
            </a:fld>
            <a:endParaRPr lang="en-US"/>
          </a:p>
        </p:txBody>
      </p:sp>
    </p:spTree>
    <p:extLst>
      <p:ext uri="{BB962C8B-B14F-4D97-AF65-F5344CB8AC3E}">
        <p14:creationId xmlns:p14="http://schemas.microsoft.com/office/powerpoint/2010/main" val="397474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14</a:t>
            </a:fld>
            <a:endParaRPr lang="en-US"/>
          </a:p>
        </p:txBody>
      </p:sp>
    </p:spTree>
    <p:extLst>
      <p:ext uri="{BB962C8B-B14F-4D97-AF65-F5344CB8AC3E}">
        <p14:creationId xmlns:p14="http://schemas.microsoft.com/office/powerpoint/2010/main" val="43114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22</a:t>
            </a:fld>
            <a:endParaRPr lang="en-US"/>
          </a:p>
        </p:txBody>
      </p:sp>
    </p:spTree>
    <p:extLst>
      <p:ext uri="{BB962C8B-B14F-4D97-AF65-F5344CB8AC3E}">
        <p14:creationId xmlns:p14="http://schemas.microsoft.com/office/powerpoint/2010/main" val="81490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smtClean="0"/>
              <a:t>Get into three groups: </a:t>
            </a:r>
          </a:p>
          <a:p>
            <a:pPr marL="228600" indent="-228600" eaLnBrk="1" hangingPunct="1">
              <a:spcBef>
                <a:spcPct val="0"/>
              </a:spcBef>
              <a:buFontTx/>
              <a:buAutoNum type="arabicPeriod"/>
              <a:defRPr/>
            </a:pPr>
            <a:r>
              <a:rPr lang="en-US" altLang="en-US" dirty="0" smtClean="0"/>
              <a:t>[Susan] just getting started– how does this model help me with my assessment work? Long term framework (8-10 years)</a:t>
            </a:r>
          </a:p>
          <a:p>
            <a:pPr marL="228600" indent="-228600" eaLnBrk="1" hangingPunct="1">
              <a:spcBef>
                <a:spcPct val="0"/>
              </a:spcBef>
              <a:buFontTx/>
              <a:buAutoNum type="arabicPeriod"/>
              <a:defRPr/>
            </a:pPr>
            <a:r>
              <a:rPr lang="en-US" altLang="en-US" dirty="0" smtClean="0"/>
              <a:t>[Jenn] Shorter term strategic plan for assessment application (2-4 years)</a:t>
            </a:r>
          </a:p>
          <a:p>
            <a:pPr marL="228600" indent="-228600" eaLnBrk="1" hangingPunct="1">
              <a:spcBef>
                <a:spcPct val="0"/>
              </a:spcBef>
              <a:buFontTx/>
              <a:buAutoNum type="arabicPeriod"/>
              <a:defRPr/>
            </a:pPr>
            <a:r>
              <a:rPr lang="en-US" altLang="en-US" dirty="0" smtClean="0"/>
              <a:t>[Kris] Division or program specific application (1-3 years)</a:t>
            </a:r>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23</a:t>
            </a:fld>
            <a:endParaRPr lang="en-US"/>
          </a:p>
        </p:txBody>
      </p:sp>
    </p:spTree>
    <p:extLst>
      <p:ext uri="{BB962C8B-B14F-4D97-AF65-F5344CB8AC3E}">
        <p14:creationId xmlns:p14="http://schemas.microsoft.com/office/powerpoint/2010/main" val="431140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24</a:t>
            </a:fld>
            <a:endParaRPr lang="en-US"/>
          </a:p>
        </p:txBody>
      </p:sp>
    </p:spTree>
    <p:extLst>
      <p:ext uri="{BB962C8B-B14F-4D97-AF65-F5344CB8AC3E}">
        <p14:creationId xmlns:p14="http://schemas.microsoft.com/office/powerpoint/2010/main" val="43114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25</a:t>
            </a:fld>
            <a:endParaRPr lang="en-US"/>
          </a:p>
        </p:txBody>
      </p:sp>
    </p:spTree>
    <p:extLst>
      <p:ext uri="{BB962C8B-B14F-4D97-AF65-F5344CB8AC3E}">
        <p14:creationId xmlns:p14="http://schemas.microsoft.com/office/powerpoint/2010/main" val="43114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3</a:t>
            </a:fld>
            <a:endParaRPr lang="en-US"/>
          </a:p>
        </p:txBody>
      </p:sp>
    </p:spTree>
    <p:extLst>
      <p:ext uri="{BB962C8B-B14F-4D97-AF65-F5344CB8AC3E}">
        <p14:creationId xmlns:p14="http://schemas.microsoft.com/office/powerpoint/2010/main" val="380655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logic model is a tool that facilitates connecting the dots between resources, activities and 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a conscious process of articulating challenges ahead, resources available, and the timeline in which to accomplish the task. </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4</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Logic model links short-term outcomes, long-term outcomes, program activities and theoretical assumptions.</a:t>
            </a:r>
          </a:p>
          <a:p>
            <a:r>
              <a:rPr lang="en-US" sz="1200" kern="1200" dirty="0" smtClean="0">
                <a:solidFill>
                  <a:schemeClr val="tx1"/>
                </a:solidFill>
                <a:effectLst/>
                <a:latin typeface="+mn-lt"/>
                <a:ea typeface="+mn-ea"/>
                <a:cs typeface="+mn-cs"/>
              </a:rPr>
              <a:t>Outputs: Direct products of program activities (types of services to be delivered).</a:t>
            </a:r>
          </a:p>
          <a:p>
            <a:r>
              <a:rPr lang="en-US" sz="1200" kern="1200" dirty="0" smtClean="0">
                <a:solidFill>
                  <a:schemeClr val="tx1"/>
                </a:solidFill>
                <a:effectLst/>
                <a:latin typeface="+mn-lt"/>
                <a:ea typeface="+mn-ea"/>
                <a:cs typeface="+mn-cs"/>
              </a:rPr>
              <a:t>Outcomes: Specific changes in participants behavior, knowledge, skills, status and level of functioning. Two</a:t>
            </a:r>
            <a:r>
              <a:rPr lang="en-US" sz="1200" kern="1200" baseline="0" dirty="0" smtClean="0">
                <a:solidFill>
                  <a:schemeClr val="tx1"/>
                </a:solidFill>
                <a:effectLst/>
                <a:latin typeface="+mn-lt"/>
                <a:ea typeface="+mn-ea"/>
                <a:cs typeface="+mn-cs"/>
              </a:rPr>
              <a:t> types: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Short-term: Achievable within 1-3 years and Long-term: Achievable within 4-6 years</a:t>
            </a:r>
          </a:p>
          <a:p>
            <a:r>
              <a:rPr lang="en-US" sz="1200" kern="1200" dirty="0" smtClean="0">
                <a:solidFill>
                  <a:schemeClr val="tx1"/>
                </a:solidFill>
                <a:effectLst/>
                <a:latin typeface="+mn-lt"/>
                <a:ea typeface="+mn-ea"/>
                <a:cs typeface="+mn-cs"/>
              </a:rPr>
              <a:t>Impact: Change occurring within the institution as a result of program activities within 7-10 years.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it as an if/then statement.</a:t>
            </a:r>
          </a:p>
          <a:p>
            <a:r>
              <a:rPr lang="en-US" dirty="0" smtClean="0"/>
              <a:t>What</a:t>
            </a:r>
            <a:r>
              <a:rPr lang="en-US" baseline="0" dirty="0" smtClean="0"/>
              <a:t> are your resources?</a:t>
            </a:r>
          </a:p>
          <a:p>
            <a:r>
              <a:rPr lang="en-US" baseline="0" dirty="0" smtClean="0"/>
              <a:t>What are your activities?</a:t>
            </a:r>
          </a:p>
          <a:p>
            <a:r>
              <a:rPr lang="en-US" baseline="0" dirty="0" smtClean="0"/>
              <a:t>Impact: to develop an institutional culture of learning</a:t>
            </a:r>
          </a:p>
          <a:p>
            <a:r>
              <a:rPr lang="en-US" baseline="0" dirty="0" smtClean="0"/>
              <a:t>One activity in our model was to develop a strategic assessment plan for the institution. Jennifer will cover. Me – make handouts.</a:t>
            </a:r>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5</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Reveals areas of strengths/weaknesses</a:t>
            </a:r>
          </a:p>
          <a:p>
            <a:pPr>
              <a:buNone/>
            </a:pPr>
            <a:r>
              <a:rPr lang="en-US" dirty="0" smtClean="0"/>
              <a:t>Allows</a:t>
            </a:r>
            <a:r>
              <a:rPr lang="en-US" baseline="0" dirty="0" smtClean="0"/>
              <a:t> you to strategically monitor, manage, and report outcomes throughout the process.</a:t>
            </a:r>
            <a:endParaRPr lang="en-US" dirty="0" smtClean="0"/>
          </a:p>
          <a:p>
            <a:pPr>
              <a:buNone/>
            </a:pPr>
            <a:r>
              <a:rPr lang="en-US" dirty="0" smtClean="0"/>
              <a:t>Benefits: increases the </a:t>
            </a:r>
            <a:r>
              <a:rPr lang="en-US" dirty="0" err="1" smtClean="0"/>
              <a:t>practictioners</a:t>
            </a:r>
            <a:r>
              <a:rPr lang="en-US" dirty="0" smtClean="0"/>
              <a:t> voice in planning,</a:t>
            </a:r>
            <a:r>
              <a:rPr lang="en-US" baseline="0" dirty="0" smtClean="0"/>
              <a:t> implementation, analysis and knowledge generation. </a:t>
            </a:r>
          </a:p>
          <a:p>
            <a:pPr>
              <a:buNone/>
            </a:pPr>
            <a:r>
              <a:rPr lang="en-US" baseline="0" dirty="0" smtClean="0"/>
              <a:t>Provides all participants with a clear map of the road ahead while still being f</a:t>
            </a:r>
            <a:r>
              <a:rPr lang="en-US" dirty="0" smtClean="0"/>
              <a:t>lexible.</a:t>
            </a:r>
            <a:r>
              <a:rPr lang="en-US" baseline="0" dirty="0" smtClean="0"/>
              <a:t> (adjust approaches)</a:t>
            </a:r>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6</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Messiah, we knew the next step for our assessment work was build a strategic plan for our assessment endeavors. This type of processing was our jumping off point in developing a strategic plan for our assessment work on the institutional level, which Jenn will discuss.</a:t>
            </a:r>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7</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Messiah, we knew the next step for our assessment work was build a strategic plan for our assessment endeavors. </a:t>
            </a:r>
            <a:r>
              <a:rPr lang="en-US" baseline="0" smtClean="0"/>
              <a:t>This </a:t>
            </a:r>
            <a:r>
              <a:rPr lang="en-US" baseline="0" dirty="0" smtClean="0"/>
              <a:t>type of processing was our jumping off point in developing a strategic plan for our assessment work on the institutional level, which Jenn will discuss.</a:t>
            </a:r>
          </a:p>
          <a:p>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8</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400" eaLnBrk="1" hangingPunct="1"/>
            <a:r>
              <a:rPr lang="en-US" altLang="en-US" dirty="0" smtClean="0"/>
              <a:t>Work with the end in mind (Peterson &amp; Vaughan, 2002)</a:t>
            </a:r>
          </a:p>
          <a:p>
            <a:pPr marL="279400" eaLnBrk="1" hangingPunct="1"/>
            <a:endParaRPr lang="en-US" altLang="en-US" dirty="0" smtClean="0"/>
          </a:p>
          <a:p>
            <a:pPr marL="279400" eaLnBrk="1" hangingPunct="1"/>
            <a:r>
              <a:rPr lang="en-US" altLang="en-US" dirty="0" smtClean="0"/>
              <a:t>Inductive and collaborative process for identifying broad themes and goals</a:t>
            </a:r>
          </a:p>
          <a:p>
            <a:pPr marL="279400" eaLnBrk="1" hangingPunct="1"/>
            <a:endParaRPr lang="en-US" altLang="en-US" dirty="0" smtClean="0"/>
          </a:p>
          <a:p>
            <a:pPr marL="279400" eaLnBrk="1" hangingPunct="1"/>
            <a:r>
              <a:rPr lang="en-US" altLang="en-US" dirty="0" smtClean="0"/>
              <a:t>Balancing the ideal and the feasible </a:t>
            </a:r>
          </a:p>
          <a:p>
            <a:pPr marL="279400" eaLnBrk="1" hangingPunct="1"/>
            <a:endParaRPr lang="en-US" altLang="en-US" dirty="0" smtClean="0"/>
          </a:p>
          <a:p>
            <a:pPr marL="279400" eaLnBrk="1" hangingPunct="1"/>
            <a:r>
              <a:rPr lang="en-US" altLang="en-US" dirty="0" smtClean="0"/>
              <a:t>The importance of conversation</a:t>
            </a:r>
          </a:p>
          <a:p>
            <a:pPr marL="279400"/>
            <a:endParaRPr lang="en-US" altLang="en-US" dirty="0" smtClean="0"/>
          </a:p>
          <a:p>
            <a:pPr marL="279400" eaLnBrk="1" hangingPunct="1">
              <a:spcBef>
                <a:spcPct val="0"/>
              </a:spcBef>
            </a:pPr>
            <a:r>
              <a:rPr lang="en-US" altLang="en-US" dirty="0" smtClean="0"/>
              <a:t>After inducing the themes and articulating goals for each, we identified </a:t>
            </a:r>
            <a:r>
              <a:rPr lang="en-US" altLang="en-US" dirty="0" err="1" smtClean="0"/>
              <a:t>subgoals</a:t>
            </a:r>
            <a:r>
              <a:rPr lang="en-US" altLang="en-US" dirty="0" smtClean="0"/>
              <a:t> and discussed at length how those </a:t>
            </a:r>
            <a:r>
              <a:rPr lang="en-US" altLang="en-US" dirty="0" err="1" smtClean="0"/>
              <a:t>subgoals</a:t>
            </a:r>
            <a:r>
              <a:rPr lang="en-US" altLang="en-US" dirty="0" smtClean="0"/>
              <a:t> relate with each other within and across theme areas. </a:t>
            </a:r>
          </a:p>
          <a:p>
            <a:pPr marL="279400" eaLnBrk="1" hangingPunct="1">
              <a:spcBef>
                <a:spcPct val="0"/>
              </a:spcBef>
            </a:pPr>
            <a:endParaRPr lang="en-US" altLang="en-US" dirty="0" smtClean="0"/>
          </a:p>
          <a:p>
            <a:pPr marL="279400" eaLnBrk="1" hangingPunct="1">
              <a:spcBef>
                <a:spcPct val="0"/>
              </a:spcBef>
            </a:pPr>
            <a:r>
              <a:rPr lang="en-US" altLang="en-US" dirty="0" smtClean="0"/>
              <a:t>Our three goals emerged organically and in connection to our understanding of the college’s strategic plan, but we can now connect them to Middle States standards and suggestions to advance our assessment work. For example, the emphasis on continuous improvement is a hallmark of accreditation review. We also know that best practices, current trends, and accreditation call for the sharing of learning goals and results. </a:t>
            </a:r>
          </a:p>
          <a:p>
            <a:pPr marL="279400" eaLnBrk="1" hangingPunct="1">
              <a:spcBef>
                <a:spcPct val="0"/>
              </a:spcBef>
            </a:pPr>
            <a:endParaRPr lang="en-US" altLang="en-US" dirty="0" smtClean="0"/>
          </a:p>
          <a:p>
            <a:pPr marL="279400" eaLnBrk="1" hangingPunct="1">
              <a:spcBef>
                <a:spcPct val="0"/>
              </a:spcBef>
            </a:pPr>
            <a:r>
              <a:rPr lang="en-US" altLang="en-US" dirty="0" smtClean="0"/>
              <a:t>The strategic plan gives us a filter– is this idea aligned with the plan? If not, do we need to revise the plan and cut someplace else, or do we need to table the idea?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9</a:t>
            </a:fld>
            <a:endParaRPr lang="en-US"/>
          </a:p>
        </p:txBody>
      </p:sp>
    </p:spTree>
    <p:extLst>
      <p:ext uri="{BB962C8B-B14F-4D97-AF65-F5344CB8AC3E}">
        <p14:creationId xmlns:p14="http://schemas.microsoft.com/office/powerpoint/2010/main" val="205021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Identify ways to leverage assessment work to support institutional viability by highlighting and enhancing institutional </a:t>
            </a:r>
            <a:r>
              <a:rPr lang="en-US" altLang="en-US" dirty="0" err="1" smtClean="0"/>
              <a:t>distinctives</a:t>
            </a:r>
            <a:r>
              <a:rPr lang="en-US" alt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6622B9E-5D40-45BB-92AE-9F66F26DBA83}" type="slidenum">
              <a:rPr lang="en-US" smtClean="0"/>
              <a:t>10</a:t>
            </a:fld>
            <a:endParaRPr lang="en-US"/>
          </a:p>
        </p:txBody>
      </p:sp>
    </p:spTree>
    <p:extLst>
      <p:ext uri="{BB962C8B-B14F-4D97-AF65-F5344CB8AC3E}">
        <p14:creationId xmlns:p14="http://schemas.microsoft.com/office/powerpoint/2010/main" val="205021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51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33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84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54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53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637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048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96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85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80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01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12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81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93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491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165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4A5AC-03B9-0045-A47E-785C4DAE6786}" type="datetimeFigureOut">
              <a:rPr lang="en-US" smtClean="0"/>
              <a:pPr/>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18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197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194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25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463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169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81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11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651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30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4A5AC-03B9-0045-A47E-785C4DAE6786}"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842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1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271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034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3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64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194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366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96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4A5AC-03B9-0045-A47E-785C4DAE6786}" type="datetimeFigureOut">
              <a:rPr lang="en-US" smtClean="0"/>
              <a:pPr/>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690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326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8095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96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46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52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6912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496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6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4A5AC-03B9-0045-A47E-785C4DAE6786}" type="datetimeFigureOut">
              <a:rPr lang="en-US" smtClean="0"/>
              <a:pPr/>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794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98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3688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686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3793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208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863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211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920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55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4A5AC-03B9-0045-A47E-785C4DAE6786}" type="datetimeFigureOut">
              <a:rPr lang="en-US" smtClean="0"/>
              <a:pPr/>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8454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234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95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54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04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89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7318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76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A5AC-03B9-0045-A47E-785C4DAE6786}"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4A5AC-03B9-0045-A47E-785C4DAE6786}" type="datetimeFigureOut">
              <a:rPr lang="en-US" smtClean="0"/>
              <a:pPr/>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A00F1-67EE-C446-A569-25D3DE8B11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4A5AC-03B9-0045-A47E-785C4DAE6786}" type="datetimeFigureOut">
              <a:rPr lang="en-US" smtClean="0"/>
              <a:pPr/>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A00F1-67EE-C446-A569-25D3DE8B11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4A5AC-03B9-0045-A47E-785C4DAE6786}"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A00F1-67EE-C446-A569-25D3DE8B11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67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222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34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6209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8885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A86EA-DE3E-774A-AD45-DEEA2F094979}" type="datetimeFigureOut">
              <a:rPr lang="en-US" smtClean="0">
                <a:solidFill>
                  <a:prstClr val="black">
                    <a:tint val="75000"/>
                  </a:prstClr>
                </a:solidFill>
              </a:rPr>
              <a:pPr/>
              <a:t>9/5/2014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8149C-C2B5-3E47-9A03-8E3D45A0A4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4690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mailto:hansen@messiah.edu" TargetMode="External"/><Relationship Id="rId5" Type="http://schemas.openxmlformats.org/officeDocument/2006/relationships/hyperlink" Target="mailto:jfisler@messiah.edu" TargetMode="External"/><Relationship Id="rId4" Type="http://schemas.openxmlformats.org/officeDocument/2006/relationships/hyperlink" Target="mailto:sdonat@messiah.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www.wkkf.org/" TargetMode="External"/><Relationship Id="rId4" Type="http://schemas.openxmlformats.org/officeDocument/2006/relationships/hyperlink" Target="http://www.sciencedirect.com/science/journal/01497189/29/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3886200"/>
            <a:ext cx="5638800" cy="1447800"/>
          </a:xfrm>
        </p:spPr>
        <p:txBody>
          <a:bodyPr>
            <a:normAutofit fontScale="92500" lnSpcReduction="20000"/>
          </a:bodyPr>
          <a:lstStyle/>
          <a:p>
            <a:pPr algn="l"/>
            <a:r>
              <a:rPr lang="en-US" dirty="0" smtClean="0">
                <a:solidFill>
                  <a:schemeClr val="tx1"/>
                </a:solidFill>
                <a:latin typeface="Times New Roman"/>
                <a:cs typeface="Times New Roman"/>
              </a:rPr>
              <a:t>Jennifer Fisler, Susan Donat, &amp;</a:t>
            </a:r>
          </a:p>
          <a:p>
            <a:pPr algn="l"/>
            <a:r>
              <a:rPr lang="en-US" dirty="0" smtClean="0">
                <a:solidFill>
                  <a:schemeClr val="tx1"/>
                </a:solidFill>
                <a:latin typeface="Times New Roman"/>
                <a:cs typeface="Times New Roman"/>
              </a:rPr>
              <a:t>Kris Hansen-Kieffer</a:t>
            </a:r>
          </a:p>
          <a:p>
            <a:pPr algn="l"/>
            <a:r>
              <a:rPr lang="en-US" dirty="0" smtClean="0">
                <a:solidFill>
                  <a:schemeClr val="tx1"/>
                </a:solidFill>
                <a:latin typeface="Times New Roman"/>
                <a:cs typeface="Times New Roman"/>
              </a:rPr>
              <a:t>Messiah College</a:t>
            </a:r>
            <a:endParaRPr lang="en-US" dirty="0">
              <a:solidFill>
                <a:schemeClr val="tx1"/>
              </a:solidFill>
              <a:latin typeface="Times New Roman"/>
              <a:cs typeface="Times New Roman"/>
            </a:endParaRPr>
          </a:p>
        </p:txBody>
      </p:sp>
      <p:sp>
        <p:nvSpPr>
          <p:cNvPr id="5" name="Title 4"/>
          <p:cNvSpPr>
            <a:spLocks noGrp="1"/>
          </p:cNvSpPr>
          <p:nvPr>
            <p:ph type="ctrTitle"/>
          </p:nvPr>
        </p:nvSpPr>
        <p:spPr>
          <a:xfrm>
            <a:off x="2514600" y="1219201"/>
            <a:ext cx="5943600" cy="2381250"/>
          </a:xfrm>
        </p:spPr>
        <p:txBody>
          <a:bodyPr>
            <a:normAutofit/>
          </a:bodyPr>
          <a:lstStyle/>
          <a:p>
            <a:r>
              <a:rPr lang="en-US" dirty="0" smtClean="0"/>
              <a:t>Strategic Assessment to Support Institutional Viability</a:t>
            </a:r>
            <a:endParaRPr lang="en-US" dirty="0"/>
          </a:p>
        </p:txBody>
      </p:sp>
      <p:pic>
        <p:nvPicPr>
          <p:cNvPr id="4" name="Picture 7" descr="Blue_glass_17.2.jpg"/>
          <p:cNvPicPr>
            <a:picLocks noChangeAspect="1"/>
          </p:cNvPicPr>
          <p:nvPr/>
        </p:nvPicPr>
        <p:blipFill rotWithShape="1">
          <a:blip r:embed="rId3">
            <a:extLst>
              <a:ext uri="{28A0092B-C50C-407E-A947-70E740481C1C}">
                <a14:useLocalDpi xmlns:a14="http://schemas.microsoft.com/office/drawing/2010/main" val="0"/>
              </a:ext>
            </a:extLst>
          </a:blip>
          <a:srcRect r="22667" b="22209"/>
          <a:stretch/>
        </p:blipFill>
        <p:spPr bwMode="auto">
          <a:xfrm>
            <a:off x="0" y="0"/>
            <a:ext cx="22685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pPr algn="l"/>
            <a:r>
              <a:rPr lang="en-US" b="1" dirty="0" smtClean="0">
                <a:solidFill>
                  <a:srgbClr val="608EB1"/>
                </a:solidFill>
                <a:latin typeface="Times New Roman"/>
              </a:rPr>
              <a:t>Theme 1: Communication</a:t>
            </a:r>
            <a:endParaRPr lang="en-US" b="1" dirty="0">
              <a:solidFill>
                <a:srgbClr val="608EB1"/>
              </a:solidFill>
              <a:latin typeface="Times New Roman"/>
            </a:endParaRPr>
          </a:p>
        </p:txBody>
      </p:sp>
      <p:sp>
        <p:nvSpPr>
          <p:cNvPr id="3" name="Content Placeholder 2"/>
          <p:cNvSpPr>
            <a:spLocks noGrp="1"/>
          </p:cNvSpPr>
          <p:nvPr>
            <p:ph idx="1"/>
          </p:nvPr>
        </p:nvSpPr>
        <p:spPr>
          <a:xfrm>
            <a:off x="762000" y="1600200"/>
            <a:ext cx="7924800" cy="4525963"/>
          </a:xfrm>
        </p:spPr>
        <p:txBody>
          <a:bodyPr>
            <a:normAutofit/>
          </a:bodyPr>
          <a:lstStyle/>
          <a:p>
            <a:pPr lvl="1">
              <a:defRPr/>
            </a:pPr>
            <a:endParaRPr lang="en-US" dirty="0"/>
          </a:p>
          <a:p>
            <a:pPr marL="0" indent="0">
              <a:buNone/>
            </a:pP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638631136"/>
              </p:ext>
            </p:extLst>
          </p:nvPr>
        </p:nvGraphicFramePr>
        <p:xfrm>
          <a:off x="457200" y="1600200"/>
          <a:ext cx="8534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148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pPr algn="l"/>
            <a:r>
              <a:rPr lang="en-US" b="1" dirty="0" smtClean="0">
                <a:solidFill>
                  <a:srgbClr val="608EB1"/>
                </a:solidFill>
                <a:latin typeface="Times New Roman"/>
              </a:rPr>
              <a:t>How did we get here?</a:t>
            </a:r>
            <a:endParaRPr lang="en-US" b="1" dirty="0">
              <a:solidFill>
                <a:srgbClr val="608EB1"/>
              </a:solidFill>
              <a:latin typeface="Times New Roman"/>
            </a:endParaRPr>
          </a:p>
        </p:txBody>
      </p:sp>
      <p:sp>
        <p:nvSpPr>
          <p:cNvPr id="3" name="Content Placeholder 2"/>
          <p:cNvSpPr>
            <a:spLocks noGrp="1"/>
          </p:cNvSpPr>
          <p:nvPr>
            <p:ph idx="1"/>
          </p:nvPr>
        </p:nvSpPr>
        <p:spPr>
          <a:xfrm>
            <a:off x="762000" y="1600200"/>
            <a:ext cx="7924800" cy="4525963"/>
          </a:xfrm>
        </p:spPr>
        <p:txBody>
          <a:bodyPr>
            <a:normAutofit/>
          </a:bodyPr>
          <a:lstStyle/>
          <a:p>
            <a:pPr marL="45720" indent="0">
              <a:buNone/>
              <a:defRPr/>
            </a:pPr>
            <a:r>
              <a:rPr lang="en-US" sz="3600" dirty="0"/>
              <a:t>Iterative process</a:t>
            </a:r>
          </a:p>
          <a:p>
            <a:pPr marL="560070" indent="-514350">
              <a:buFont typeface="Wingdings 2" pitchFamily="18" charset="2"/>
              <a:buAutoNum type="arabicPeriod"/>
              <a:defRPr/>
            </a:pPr>
            <a:r>
              <a:rPr lang="en-US" sz="3600" dirty="0"/>
              <a:t>Identify desired impact and work backwards.</a:t>
            </a:r>
          </a:p>
          <a:p>
            <a:pPr marL="560070" indent="-514350">
              <a:buFont typeface="Wingdings 2" pitchFamily="18" charset="2"/>
              <a:buAutoNum type="arabicPeriod"/>
              <a:defRPr/>
            </a:pPr>
            <a:r>
              <a:rPr lang="en-US" sz="3600" dirty="0"/>
              <a:t>Identify unique resources and work forwards</a:t>
            </a:r>
            <a:r>
              <a:rPr lang="en-US" sz="3600" dirty="0" smtClean="0"/>
              <a:t>.</a:t>
            </a:r>
            <a:endParaRPr lang="en-US" dirty="0"/>
          </a:p>
        </p:txBody>
      </p:sp>
    </p:spTree>
    <p:extLst>
      <p:ext uri="{BB962C8B-B14F-4D97-AF65-F5344CB8AC3E}">
        <p14:creationId xmlns:p14="http://schemas.microsoft.com/office/powerpoint/2010/main" val="214792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pPr algn="l"/>
            <a:r>
              <a:rPr lang="en-US" b="1" dirty="0" smtClean="0">
                <a:solidFill>
                  <a:srgbClr val="608EB1"/>
                </a:solidFill>
                <a:latin typeface="Times New Roman"/>
              </a:rPr>
              <a:t>Bright Spot Evangelizing</a:t>
            </a:r>
            <a:endParaRPr lang="en-US" b="1" dirty="0">
              <a:solidFill>
                <a:srgbClr val="608EB1"/>
              </a:solidFill>
              <a:latin typeface="Times New Roman"/>
            </a:endParaRPr>
          </a:p>
        </p:txBody>
      </p:sp>
      <p:sp>
        <p:nvSpPr>
          <p:cNvPr id="3" name="Content Placeholder 2"/>
          <p:cNvSpPr>
            <a:spLocks noGrp="1"/>
          </p:cNvSpPr>
          <p:nvPr>
            <p:ph idx="1"/>
          </p:nvPr>
        </p:nvSpPr>
        <p:spPr>
          <a:xfrm>
            <a:off x="762000" y="1600200"/>
            <a:ext cx="7924800" cy="4525963"/>
          </a:xfrm>
        </p:spPr>
        <p:txBody>
          <a:bodyPr>
            <a:normAutofit/>
          </a:bodyPr>
          <a:lstStyle/>
          <a:p>
            <a:pPr marL="44450" indent="0" algn="ctr">
              <a:buFont typeface="Wingdings 2" pitchFamily="18" charset="2"/>
              <a:buNone/>
              <a:defRPr/>
            </a:pPr>
            <a:r>
              <a:rPr lang="en-US" sz="3600" dirty="0"/>
              <a:t>“What’s working and how can we do more of it?” (Heath &amp; Heath, 2010)</a:t>
            </a:r>
          </a:p>
          <a:p>
            <a:pPr marL="44450" indent="0" algn="ctr">
              <a:buFont typeface="Wingdings 2" pitchFamily="18" charset="2"/>
              <a:buNone/>
              <a:defRPr/>
            </a:pPr>
            <a:endParaRPr lang="en-US" sz="3600" dirty="0"/>
          </a:p>
          <a:p>
            <a:pPr marL="44450" indent="0" algn="ctr">
              <a:buFont typeface="Wingdings 2" pitchFamily="18" charset="2"/>
              <a:buNone/>
              <a:defRPr/>
            </a:pPr>
            <a:r>
              <a:rPr lang="en-US" sz="3600" dirty="0"/>
              <a:t>Student Affairs</a:t>
            </a:r>
          </a:p>
          <a:p>
            <a:pPr marL="44450" indent="0" algn="ctr">
              <a:buFont typeface="Wingdings 2" pitchFamily="18" charset="2"/>
              <a:buNone/>
              <a:defRPr/>
            </a:pPr>
            <a:endParaRPr lang="en-US" sz="2600" dirty="0"/>
          </a:p>
        </p:txBody>
      </p:sp>
    </p:spTree>
    <p:extLst>
      <p:ext uri="{BB962C8B-B14F-4D97-AF65-F5344CB8AC3E}">
        <p14:creationId xmlns:p14="http://schemas.microsoft.com/office/powerpoint/2010/main" val="243181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608EB1"/>
                </a:solidFill>
                <a:latin typeface="Times New Roman"/>
              </a:rPr>
              <a:t>Student Affairs Example</a:t>
            </a:r>
            <a:endParaRPr lang="en-US" b="1" dirty="0">
              <a:solidFill>
                <a:srgbClr val="608EB1"/>
              </a:solidFill>
              <a:latin typeface="Times New Roman"/>
            </a:endParaRPr>
          </a:p>
        </p:txBody>
      </p:sp>
      <p:graphicFrame>
        <p:nvGraphicFramePr>
          <p:cNvPr id="5" name="Content Placeholder 4"/>
          <p:cNvGraphicFramePr>
            <a:graphicFrameLocks/>
          </p:cNvGraphicFramePr>
          <p:nvPr>
            <p:extLst>
              <p:ext uri="{D42A27DB-BD31-4B8C-83A1-F6EECF244321}">
                <p14:modId xmlns:p14="http://schemas.microsoft.com/office/powerpoint/2010/main" val="1345470496"/>
              </p:ext>
            </p:extLst>
          </p:nvPr>
        </p:nvGraphicFramePr>
        <p:xfrm>
          <a:off x="228600" y="1597572"/>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959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99050"/>
          </a:xfrm>
        </p:spPr>
        <p:txBody>
          <a:bodyPr>
            <a:normAutofit fontScale="90000"/>
          </a:bodyPr>
          <a:lstStyle/>
          <a:p>
            <a:pPr algn="l"/>
            <a:r>
              <a:rPr lang="en-US" b="1" dirty="0" smtClean="0">
                <a:solidFill>
                  <a:srgbClr val="608EB1"/>
                </a:solidFill>
                <a:latin typeface="Times New Roman"/>
              </a:rPr>
              <a:t>Objectives &amp; Goal Development</a:t>
            </a:r>
            <a:endParaRPr lang="en-US" b="1" dirty="0">
              <a:solidFill>
                <a:srgbClr val="608EB1"/>
              </a:solidFill>
              <a:latin typeface="Times New Roman"/>
            </a:endParaRPr>
          </a:p>
        </p:txBody>
      </p:sp>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33600" y="873688"/>
            <a:ext cx="4876800" cy="597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16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5" name="Picture 4" descr="GROW720.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83250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agetwo.jpg"/>
          <p:cNvPicPr>
            <a:picLocks noChangeAspect="1"/>
          </p:cNvPicPr>
          <p:nvPr/>
        </p:nvPicPr>
        <p:blipFill>
          <a:blip r:embed="rId2"/>
          <a:stretch>
            <a:fillRect/>
          </a:stretch>
        </p:blipFill>
        <p:spPr>
          <a:xfrm>
            <a:off x="0" y="0"/>
            <a:ext cx="9144000" cy="6858000"/>
          </a:xfrm>
          <a:prstGeom prst="rect">
            <a:avLst/>
          </a:prstGeom>
        </p:spPr>
      </p:pic>
      <p:pic>
        <p:nvPicPr>
          <p:cNvPr id="5" name="Picture 4" descr="digdeep.jpg"/>
          <p:cNvPicPr>
            <a:picLocks noChangeAspect="1"/>
          </p:cNvPicPr>
          <p:nvPr/>
        </p:nvPicPr>
        <p:blipFill>
          <a:blip r:embed="rId3"/>
          <a:stretch>
            <a:fillRect/>
          </a:stretch>
        </p:blipFill>
        <p:spPr>
          <a:xfrm>
            <a:off x="3048000" y="0"/>
            <a:ext cx="2029968" cy="3432048"/>
          </a:xfrm>
          <a:prstGeom prst="rect">
            <a:avLst/>
          </a:prstGeom>
        </p:spPr>
      </p:pic>
      <p:pic>
        <p:nvPicPr>
          <p:cNvPr id="6" name="Picture 5" descr="rooted.jpg"/>
          <p:cNvPicPr>
            <a:picLocks noChangeAspect="1"/>
          </p:cNvPicPr>
          <p:nvPr/>
        </p:nvPicPr>
        <p:blipFill>
          <a:blip r:embed="rId4"/>
          <a:stretch>
            <a:fillRect/>
          </a:stretch>
        </p:blipFill>
        <p:spPr>
          <a:xfrm>
            <a:off x="5077968" y="-3048"/>
            <a:ext cx="2029968" cy="3432048"/>
          </a:xfrm>
          <a:prstGeom prst="rect">
            <a:avLst/>
          </a:prstGeom>
        </p:spPr>
      </p:pic>
      <p:pic>
        <p:nvPicPr>
          <p:cNvPr id="7" name="Picture 6" descr="branch.jpg"/>
          <p:cNvPicPr>
            <a:picLocks noChangeAspect="1"/>
          </p:cNvPicPr>
          <p:nvPr/>
        </p:nvPicPr>
        <p:blipFill>
          <a:blip r:embed="rId5"/>
          <a:stretch>
            <a:fillRect/>
          </a:stretch>
        </p:blipFill>
        <p:spPr>
          <a:xfrm>
            <a:off x="3048000" y="3425952"/>
            <a:ext cx="2029968" cy="3432048"/>
          </a:xfrm>
          <a:prstGeom prst="rect">
            <a:avLst/>
          </a:prstGeom>
        </p:spPr>
      </p:pic>
      <p:pic>
        <p:nvPicPr>
          <p:cNvPr id="9" name="Picture 8" descr="cultivate.jpg"/>
          <p:cNvPicPr>
            <a:picLocks noChangeAspect="1"/>
          </p:cNvPicPr>
          <p:nvPr/>
        </p:nvPicPr>
        <p:blipFill>
          <a:blip r:embed="rId6"/>
          <a:stretch>
            <a:fillRect/>
          </a:stretch>
        </p:blipFill>
        <p:spPr>
          <a:xfrm>
            <a:off x="7107936" y="-6096"/>
            <a:ext cx="2036064" cy="3432048"/>
          </a:xfrm>
          <a:prstGeom prst="rect">
            <a:avLst/>
          </a:prstGeom>
        </p:spPr>
      </p:pic>
      <p:pic>
        <p:nvPicPr>
          <p:cNvPr id="10" name="Picture 9" descr="strong.jpg"/>
          <p:cNvPicPr>
            <a:picLocks noChangeAspect="1"/>
          </p:cNvPicPr>
          <p:nvPr/>
        </p:nvPicPr>
        <p:blipFill>
          <a:blip r:embed="rId7"/>
          <a:stretch>
            <a:fillRect/>
          </a:stretch>
        </p:blipFill>
        <p:spPr>
          <a:xfrm>
            <a:off x="5077968" y="3432048"/>
            <a:ext cx="2029968" cy="3432048"/>
          </a:xfrm>
          <a:prstGeom prst="rect">
            <a:avLst/>
          </a:prstGeom>
        </p:spPr>
      </p:pic>
      <p:pic>
        <p:nvPicPr>
          <p:cNvPr id="11" name="Picture 10" descr="fruit.jpg"/>
          <p:cNvPicPr>
            <a:picLocks noChangeAspect="1"/>
          </p:cNvPicPr>
          <p:nvPr/>
        </p:nvPicPr>
        <p:blipFill>
          <a:blip r:embed="rId8"/>
          <a:stretch>
            <a:fillRect/>
          </a:stretch>
        </p:blipFill>
        <p:spPr>
          <a:xfrm>
            <a:off x="7114032" y="3432048"/>
            <a:ext cx="2029968" cy="3432048"/>
          </a:xfrm>
          <a:prstGeom prst="rect">
            <a:avLst/>
          </a:prstGeom>
        </p:spPr>
      </p:pic>
    </p:spTree>
    <p:extLst>
      <p:ext uri="{BB962C8B-B14F-4D97-AF65-F5344CB8AC3E}">
        <p14:creationId xmlns:p14="http://schemas.microsoft.com/office/powerpoint/2010/main" val="1846232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Kdeep.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4648200" y="381000"/>
            <a:ext cx="2590800" cy="1600438"/>
          </a:xfrm>
          <a:prstGeom prst="rect">
            <a:avLst/>
          </a:prstGeom>
          <a:noFill/>
          <a:effectLst/>
        </p:spPr>
        <p:txBody>
          <a:bodyPr wrap="square" rtlCol="0">
            <a:spAutoFit/>
          </a:bodyPr>
          <a:lstStyle/>
          <a:p>
            <a:r>
              <a:rPr lang="en-US" sz="1400" dirty="0" smtClean="0">
                <a:solidFill>
                  <a:srgbClr val="C5E9FB"/>
                </a:solidFill>
                <a:latin typeface="Arial"/>
                <a:cs typeface="Arial"/>
              </a:rPr>
              <a:t>It is important that students develop the ability to adapt to changing situations, make complex decisions, solve problems, and realistically evaluate their own actions and the actions of others. </a:t>
            </a:r>
            <a:endParaRPr lang="en-US" sz="1400" dirty="0">
              <a:solidFill>
                <a:srgbClr val="C5E9FB"/>
              </a:solidFill>
              <a:latin typeface="Arial"/>
              <a:cs typeface="Arial"/>
            </a:endParaRPr>
          </a:p>
        </p:txBody>
      </p:sp>
      <p:sp>
        <p:nvSpPr>
          <p:cNvPr id="6" name="TextBox 5"/>
          <p:cNvSpPr txBox="1"/>
          <p:nvPr/>
        </p:nvSpPr>
        <p:spPr>
          <a:xfrm>
            <a:off x="304800" y="3044041"/>
            <a:ext cx="3886200" cy="1708160"/>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Think critically</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Reflect thoughtfully</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Reason effectively</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Maintain intellectual flexibility</a:t>
            </a:r>
            <a:endParaRPr lang="en-US" dirty="0">
              <a:solidFill>
                <a:srgbClr val="F4FFEF"/>
              </a:solidFill>
              <a:latin typeface="Arial"/>
              <a:cs typeface="Arial"/>
            </a:endParaRPr>
          </a:p>
        </p:txBody>
      </p:sp>
      <p:sp>
        <p:nvSpPr>
          <p:cNvPr id="8" name="TextBox 7"/>
          <p:cNvSpPr txBox="1"/>
          <p:nvPr/>
        </p:nvSpPr>
        <p:spPr>
          <a:xfrm>
            <a:off x="4876800" y="3044041"/>
            <a:ext cx="4038600" cy="2062103"/>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Common Chapel</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Focus weeks such as civil dialogue                    or healthy sexuality</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Student government association</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Living in community</a:t>
            </a:r>
            <a:endParaRPr lang="en-US" dirty="0">
              <a:solidFill>
                <a:srgbClr val="F4FFEF"/>
              </a:solidFill>
              <a:latin typeface="Arial"/>
              <a:cs typeface="Arial"/>
            </a:endParaRPr>
          </a:p>
        </p:txBody>
      </p:sp>
      <p:sp>
        <p:nvSpPr>
          <p:cNvPr id="9" name="TextBox 8"/>
          <p:cNvSpPr txBox="1"/>
          <p:nvPr/>
        </p:nvSpPr>
        <p:spPr>
          <a:xfrm>
            <a:off x="990600" y="5257800"/>
            <a:ext cx="8001000" cy="1015663"/>
          </a:xfrm>
          <a:prstGeom prst="rect">
            <a:avLst/>
          </a:prstGeom>
          <a:noFill/>
        </p:spPr>
        <p:txBody>
          <a:bodyPr wrap="square" rtlCol="0">
            <a:spAutoFit/>
          </a:bodyPr>
          <a:lstStyle/>
          <a:p>
            <a:r>
              <a:rPr lang="en-US" sz="1200" i="1" dirty="0" smtClean="0">
                <a:solidFill>
                  <a:srgbClr val="CBEAF6"/>
                </a:solidFill>
                <a:latin typeface="Arial"/>
                <a:cs typeface="Arial"/>
              </a:rPr>
              <a:t>“When surveying the past four years of my academic career, gratitude is my overwhelming sensation. My academic ‘accomplishments’ have been achieved within a vibrant, supportive community of scholars. . .</a:t>
            </a:r>
            <a:r>
              <a:rPr lang="en-US" sz="1200" b="1" i="1" dirty="0" smtClean="0">
                <a:solidFill>
                  <a:srgbClr val="CBEAF6"/>
                </a:solidFill>
                <a:latin typeface="Arial"/>
                <a:cs typeface="Arial"/>
              </a:rPr>
              <a:t>To be a scholar is to pursue knowledge with perfect fearlessness and perfect humility.</a:t>
            </a:r>
            <a:r>
              <a:rPr lang="en-US" sz="1200" i="1" dirty="0" smtClean="0">
                <a:solidFill>
                  <a:srgbClr val="CBEAF6"/>
                </a:solidFill>
                <a:latin typeface="Arial"/>
                <a:cs typeface="Arial"/>
              </a:rPr>
              <a:t> To investigate the past humbly and to interpret it boldly is a twofold task which I hope to master more fully in the years ahead.”</a:t>
            </a:r>
            <a:endParaRPr lang="en-US" sz="1200" dirty="0" smtClean="0">
              <a:solidFill>
                <a:srgbClr val="CBEAF6"/>
              </a:solidFill>
              <a:latin typeface="Arial"/>
              <a:cs typeface="Arial"/>
            </a:endParaRPr>
          </a:p>
          <a:p>
            <a:r>
              <a:rPr lang="en-US" sz="1200" b="1" dirty="0" smtClean="0">
                <a:solidFill>
                  <a:srgbClr val="CBEAF6"/>
                </a:solidFill>
                <a:latin typeface="Arial"/>
                <a:cs typeface="Arial"/>
              </a:rPr>
              <a:t>      				—Lucy </a:t>
            </a:r>
            <a:r>
              <a:rPr lang="en-US" sz="1200" b="1" dirty="0" err="1" smtClean="0">
                <a:solidFill>
                  <a:srgbClr val="CBEAF6"/>
                </a:solidFill>
                <a:latin typeface="Arial"/>
                <a:cs typeface="Arial"/>
              </a:rPr>
              <a:t>Barnhouse</a:t>
            </a:r>
            <a:r>
              <a:rPr lang="en-US" sz="1200" b="1" dirty="0" smtClean="0">
                <a:solidFill>
                  <a:srgbClr val="CBEAF6"/>
                </a:solidFill>
                <a:latin typeface="Arial"/>
                <a:cs typeface="Arial"/>
              </a:rPr>
              <a:t> ’08</a:t>
            </a:r>
            <a:endParaRPr lang="en-US" sz="1200" dirty="0" smtClean="0">
              <a:solidFill>
                <a:srgbClr val="CBEAF6"/>
              </a:solidFill>
              <a:latin typeface="Arial"/>
              <a:cs typeface="Arial"/>
            </a:endParaRPr>
          </a:p>
          <a:p>
            <a:endParaRPr lang="en-US" sz="1200" dirty="0">
              <a:solidFill>
                <a:prstClr val="black"/>
              </a:solidFill>
            </a:endParaRPr>
          </a:p>
        </p:txBody>
      </p:sp>
    </p:spTree>
    <p:extLst>
      <p:ext uri="{BB962C8B-B14F-4D97-AF65-F5344CB8AC3E}">
        <p14:creationId xmlns:p14="http://schemas.microsoft.com/office/powerpoint/2010/main" val="2433182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Krooted.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304800" y="2971800"/>
            <a:ext cx="4038600" cy="2585323"/>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marL="114300" indent="-114300">
              <a:buFont typeface="Arial" pitchFamily="34" charset="0"/>
              <a:buChar char="•"/>
            </a:pPr>
            <a:r>
              <a:rPr lang="en-US" dirty="0" smtClean="0">
                <a:solidFill>
                  <a:srgbClr val="F4FFEF"/>
                </a:solidFill>
                <a:latin typeface="Arial"/>
                <a:cs typeface="Arial"/>
              </a:rPr>
              <a:t>Demonstrate a mature sense of  personal attributes such as identity, self-esteem, confidence, and integrity</a:t>
            </a:r>
          </a:p>
          <a:p>
            <a:pPr marL="114300" indent="-114300">
              <a:buFont typeface="Arial" pitchFamily="34" charset="0"/>
              <a:buChar char="•"/>
            </a:pPr>
            <a:r>
              <a:rPr lang="en-US" dirty="0" smtClean="0">
                <a:solidFill>
                  <a:srgbClr val="F4FFEF"/>
                </a:solidFill>
                <a:latin typeface="Arial"/>
                <a:cs typeface="Arial"/>
              </a:rPr>
              <a:t>Mature in their relationship with God in regard to spiritual practices, reconciliation, servant leadership, and embracing life as worship</a:t>
            </a:r>
          </a:p>
        </p:txBody>
      </p:sp>
      <p:sp>
        <p:nvSpPr>
          <p:cNvPr id="4" name="TextBox 3"/>
          <p:cNvSpPr txBox="1"/>
          <p:nvPr/>
        </p:nvSpPr>
        <p:spPr>
          <a:xfrm>
            <a:off x="4876800" y="2971800"/>
            <a:ext cx="4038600" cy="1708160"/>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Mentoring</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Spiritual Formation House</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Imago Day</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Wilderness trips</a:t>
            </a:r>
            <a:endParaRPr lang="en-US" dirty="0">
              <a:solidFill>
                <a:srgbClr val="F4FFEF"/>
              </a:solidFill>
              <a:latin typeface="Arial"/>
              <a:cs typeface="Arial"/>
            </a:endParaRPr>
          </a:p>
        </p:txBody>
      </p:sp>
      <p:sp>
        <p:nvSpPr>
          <p:cNvPr id="7" name="TextBox 6"/>
          <p:cNvSpPr txBox="1"/>
          <p:nvPr/>
        </p:nvSpPr>
        <p:spPr>
          <a:xfrm>
            <a:off x="4953000" y="672405"/>
            <a:ext cx="2362200" cy="1384995"/>
          </a:xfrm>
          <a:prstGeom prst="rect">
            <a:avLst/>
          </a:prstGeom>
          <a:noFill/>
          <a:effectLst/>
        </p:spPr>
        <p:txBody>
          <a:bodyPr wrap="square" rtlCol="0">
            <a:spAutoFit/>
          </a:bodyPr>
          <a:lstStyle/>
          <a:p>
            <a:r>
              <a:rPr lang="en-US" sz="1400" dirty="0" smtClean="0">
                <a:solidFill>
                  <a:srgbClr val="C5E9FB"/>
                </a:solidFill>
                <a:latin typeface="Arial"/>
                <a:cs typeface="Arial"/>
              </a:rPr>
              <a:t>Ultimately, one cannot fully embrace others until he/she has attained a level of self-understanding and a sense of who God created him/her to be.</a:t>
            </a:r>
            <a:endParaRPr lang="en-US" sz="1400" dirty="0">
              <a:solidFill>
                <a:srgbClr val="C5E9FB"/>
              </a:solidFill>
              <a:latin typeface="Arial"/>
              <a:cs typeface="Arial"/>
            </a:endParaRPr>
          </a:p>
        </p:txBody>
      </p:sp>
      <p:sp>
        <p:nvSpPr>
          <p:cNvPr id="8" name="TextBox 7"/>
          <p:cNvSpPr txBox="1"/>
          <p:nvPr/>
        </p:nvSpPr>
        <p:spPr>
          <a:xfrm>
            <a:off x="1371600" y="5585669"/>
            <a:ext cx="7620000" cy="830997"/>
          </a:xfrm>
          <a:prstGeom prst="rect">
            <a:avLst/>
          </a:prstGeom>
          <a:noFill/>
        </p:spPr>
        <p:txBody>
          <a:bodyPr wrap="square" rtlCol="0">
            <a:spAutoFit/>
          </a:bodyPr>
          <a:lstStyle/>
          <a:p>
            <a:r>
              <a:rPr lang="en-US" sz="1200" i="1" dirty="0" smtClean="0">
                <a:solidFill>
                  <a:srgbClr val="CBEAF6"/>
                </a:solidFill>
                <a:latin typeface="Arial"/>
                <a:cs typeface="Arial"/>
              </a:rPr>
              <a:t>“What I believe to be relevant now is subject to change in a heartbeat. But, I take comfort in knowing that a God who was relevant to Abraham and Moses, is relevant today. </a:t>
            </a:r>
            <a:r>
              <a:rPr lang="en-US" sz="1200" b="1" i="1" dirty="0" smtClean="0">
                <a:solidFill>
                  <a:srgbClr val="CBEAF6"/>
                </a:solidFill>
                <a:latin typeface="Arial"/>
                <a:cs typeface="Arial"/>
              </a:rPr>
              <a:t>Although attitudes, societies, and people change, God is current.”</a:t>
            </a:r>
            <a:endParaRPr lang="en-US" sz="1200" i="1" dirty="0" smtClean="0">
              <a:solidFill>
                <a:srgbClr val="CBEAF6"/>
              </a:solidFill>
              <a:latin typeface="Arial"/>
              <a:cs typeface="Arial"/>
            </a:endParaRPr>
          </a:p>
          <a:p>
            <a:r>
              <a:rPr lang="en-US" sz="1200" b="1" dirty="0" smtClean="0">
                <a:solidFill>
                  <a:srgbClr val="CBEAF6"/>
                </a:solidFill>
              </a:rPr>
              <a:t>      				</a:t>
            </a:r>
            <a:r>
              <a:rPr lang="en-US" sz="1200" b="1" dirty="0" smtClean="0">
                <a:solidFill>
                  <a:srgbClr val="CBEAF6"/>
                </a:solidFill>
                <a:latin typeface="Arial"/>
                <a:cs typeface="Arial"/>
              </a:rPr>
              <a:t>—Lucy </a:t>
            </a:r>
            <a:r>
              <a:rPr lang="en-US" sz="1200" b="1" dirty="0" err="1" smtClean="0">
                <a:solidFill>
                  <a:srgbClr val="CBEAF6"/>
                </a:solidFill>
                <a:latin typeface="Arial"/>
                <a:cs typeface="Arial"/>
              </a:rPr>
              <a:t>Barnhouse</a:t>
            </a:r>
            <a:r>
              <a:rPr lang="en-US" sz="1200" b="1" dirty="0" smtClean="0">
                <a:solidFill>
                  <a:srgbClr val="CBEAF6"/>
                </a:solidFill>
                <a:latin typeface="Arial"/>
                <a:cs typeface="Arial"/>
              </a:rPr>
              <a:t> ’08</a:t>
            </a:r>
            <a:endParaRPr lang="en-US" sz="1200" dirty="0" smtClean="0">
              <a:solidFill>
                <a:srgbClr val="CBEAF6"/>
              </a:solidFill>
              <a:latin typeface="Arial"/>
              <a:cs typeface="Arial"/>
            </a:endParaRPr>
          </a:p>
          <a:p>
            <a:endParaRPr lang="en-US" sz="1200" dirty="0"/>
          </a:p>
        </p:txBody>
      </p:sp>
    </p:spTree>
    <p:extLst>
      <p:ext uri="{BB962C8B-B14F-4D97-AF65-F5344CB8AC3E}">
        <p14:creationId xmlns:p14="http://schemas.microsoft.com/office/powerpoint/2010/main" val="15097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Kcult.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248400" y="241518"/>
            <a:ext cx="2362200" cy="1815882"/>
          </a:xfrm>
          <a:prstGeom prst="rect">
            <a:avLst/>
          </a:prstGeom>
          <a:noFill/>
          <a:effectLst/>
        </p:spPr>
        <p:txBody>
          <a:bodyPr wrap="square" rtlCol="0">
            <a:spAutoFit/>
          </a:bodyPr>
          <a:lstStyle/>
          <a:p>
            <a:r>
              <a:rPr lang="en-US" sz="1400" dirty="0" smtClean="0">
                <a:solidFill>
                  <a:srgbClr val="C5E9FB"/>
                </a:solidFill>
                <a:latin typeface="Arial"/>
                <a:cs typeface="Arial"/>
              </a:rPr>
              <a:t>It is important that students be prepared to live, learn, lead, and serve in an increasingly multicultural and global society. In doing so, students must learn to appreciate other voices, places, and experiences.</a:t>
            </a:r>
            <a:endParaRPr lang="en-US" sz="1400" dirty="0">
              <a:solidFill>
                <a:srgbClr val="C5E9FB"/>
              </a:solidFill>
              <a:latin typeface="Arial"/>
              <a:cs typeface="Arial"/>
            </a:endParaRPr>
          </a:p>
        </p:txBody>
      </p:sp>
      <p:sp>
        <p:nvSpPr>
          <p:cNvPr id="4" name="TextBox 3"/>
          <p:cNvSpPr txBox="1"/>
          <p:nvPr/>
        </p:nvSpPr>
        <p:spPr>
          <a:xfrm>
            <a:off x="304800" y="2362200"/>
            <a:ext cx="3886200" cy="2185214"/>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Seek diverse communities and understand their value for the common good</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Embrace a willingness to reconcile with God and others</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Welcome diverse perspectives</a:t>
            </a:r>
          </a:p>
        </p:txBody>
      </p:sp>
      <p:sp>
        <p:nvSpPr>
          <p:cNvPr id="5" name="TextBox 4"/>
          <p:cNvSpPr txBox="1"/>
          <p:nvPr/>
        </p:nvSpPr>
        <p:spPr>
          <a:xfrm>
            <a:off x="4876800" y="2362200"/>
            <a:ext cx="4038600" cy="2893100"/>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Reconciliation House</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Collaborative programs (Harrisburg    University and International House)</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Damascus Road antiracism training</a:t>
            </a:r>
          </a:p>
          <a:p>
            <a:pPr marL="114300" indent="-114300">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Racial, ethnic, and cultural reconciliation immersion program (RECRIP)</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NCMSLC</a:t>
            </a:r>
            <a:endParaRPr lang="en-US" dirty="0">
              <a:solidFill>
                <a:srgbClr val="F4FFEF"/>
              </a:solidFill>
              <a:latin typeface="Arial"/>
              <a:cs typeface="Arial"/>
            </a:endParaRPr>
          </a:p>
        </p:txBody>
      </p:sp>
      <p:sp>
        <p:nvSpPr>
          <p:cNvPr id="7" name="TextBox 6"/>
          <p:cNvSpPr txBox="1"/>
          <p:nvPr/>
        </p:nvSpPr>
        <p:spPr>
          <a:xfrm>
            <a:off x="1371600" y="5334000"/>
            <a:ext cx="7620000" cy="1084912"/>
          </a:xfrm>
          <a:prstGeom prst="rect">
            <a:avLst/>
          </a:prstGeom>
          <a:noFill/>
        </p:spPr>
        <p:txBody>
          <a:bodyPr wrap="square" rtlCol="0">
            <a:spAutoFit/>
          </a:bodyPr>
          <a:lstStyle/>
          <a:p>
            <a:r>
              <a:rPr lang="en-US" sz="1050" i="1" dirty="0" smtClean="0">
                <a:solidFill>
                  <a:srgbClr val="CBEAF6"/>
                </a:solidFill>
                <a:latin typeface="Arial"/>
                <a:cs typeface="Arial"/>
              </a:rPr>
              <a:t>“With only four days left in the City of Brotherly Love, I realized that what I’ll take away when I leave this place are the unexpected blessings from the last two </a:t>
            </a:r>
            <a:r>
              <a:rPr lang="en-US" sz="1200" i="1" dirty="0" smtClean="0">
                <a:solidFill>
                  <a:srgbClr val="CBEAF6"/>
                </a:solidFill>
                <a:latin typeface="Arial"/>
                <a:cs typeface="Arial"/>
              </a:rPr>
              <a:t>semesters</a:t>
            </a:r>
            <a:r>
              <a:rPr lang="en-US" sz="1050" i="1" dirty="0" smtClean="0">
                <a:solidFill>
                  <a:srgbClr val="CBEAF6"/>
                </a:solidFill>
                <a:latin typeface="Arial"/>
                <a:cs typeface="Arial"/>
              </a:rPr>
              <a:t>: actually enjoying physical labor at the </a:t>
            </a:r>
            <a:r>
              <a:rPr lang="en-US" sz="1050" i="1" dirty="0" err="1" smtClean="0">
                <a:solidFill>
                  <a:srgbClr val="CBEAF6"/>
                </a:solidFill>
                <a:latin typeface="Arial"/>
                <a:cs typeface="Arial"/>
              </a:rPr>
              <a:t>Uber</a:t>
            </a:r>
            <a:r>
              <a:rPr lang="en-US" sz="1050" i="1" dirty="0" smtClean="0">
                <a:solidFill>
                  <a:srgbClr val="CBEAF6"/>
                </a:solidFill>
                <a:latin typeface="Arial"/>
                <a:cs typeface="Arial"/>
              </a:rPr>
              <a:t> Street garden, . . . befriending people who offend my sensibilities and make me socially uncomfortable, people who have taught me—in ways subtle and quite obvious—that </a:t>
            </a:r>
            <a:r>
              <a:rPr lang="en-US" sz="1050" b="1" i="1" dirty="0" smtClean="0">
                <a:solidFill>
                  <a:srgbClr val="CBEAF6"/>
                </a:solidFill>
                <a:latin typeface="Arial"/>
                <a:cs typeface="Arial"/>
              </a:rPr>
              <a:t>life is not about always saying the right thing or conforming to a rigidly assigned set of social morels. For these simple blessings, I am thankful.”</a:t>
            </a:r>
            <a:endParaRPr lang="en-US" sz="1050" dirty="0" smtClean="0">
              <a:solidFill>
                <a:srgbClr val="CBEAF6"/>
              </a:solidFill>
              <a:latin typeface="Arial"/>
              <a:cs typeface="Arial"/>
            </a:endParaRPr>
          </a:p>
          <a:p>
            <a:r>
              <a:rPr lang="en-US" sz="1050" b="1" i="1" dirty="0" smtClean="0">
                <a:solidFill>
                  <a:srgbClr val="CBEAF6"/>
                </a:solidFill>
                <a:latin typeface="Arial"/>
                <a:cs typeface="Arial"/>
              </a:rPr>
              <a:t>			—Devin Thomas ’09</a:t>
            </a:r>
            <a:endParaRPr lang="en-US" sz="1050" dirty="0" smtClean="0">
              <a:solidFill>
                <a:srgbClr val="CBEAF6"/>
              </a:solidFill>
              <a:latin typeface="Arial"/>
              <a:cs typeface="Arial"/>
            </a:endParaRPr>
          </a:p>
          <a:p>
            <a:endParaRPr lang="en-US" sz="1050" dirty="0">
              <a:solidFill>
                <a:prstClr val="black"/>
              </a:solidFill>
            </a:endParaRPr>
          </a:p>
        </p:txBody>
      </p:sp>
    </p:spTree>
    <p:extLst>
      <p:ext uri="{BB962C8B-B14F-4D97-AF65-F5344CB8AC3E}">
        <p14:creationId xmlns:p14="http://schemas.microsoft.com/office/powerpoint/2010/main" val="186010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7B71B9"/>
                </a:solidFill>
                <a:latin typeface="Times New Roman"/>
              </a:rPr>
              <a:t>Session Objectives</a:t>
            </a:r>
            <a:endParaRPr lang="en-US" b="1" dirty="0">
              <a:solidFill>
                <a:srgbClr val="7B71B9"/>
              </a:solidFill>
              <a:latin typeface="Times New Roman"/>
            </a:endParaRPr>
          </a:p>
        </p:txBody>
      </p:sp>
      <p:sp>
        <p:nvSpPr>
          <p:cNvPr id="3" name="Content Placeholder 2"/>
          <p:cNvSpPr>
            <a:spLocks noGrp="1"/>
          </p:cNvSpPr>
          <p:nvPr>
            <p:ph idx="1"/>
          </p:nvPr>
        </p:nvSpPr>
        <p:spPr>
          <a:xfrm>
            <a:off x="1295400" y="1417638"/>
            <a:ext cx="7391400" cy="4525963"/>
          </a:xfrm>
        </p:spPr>
        <p:txBody>
          <a:bodyPr>
            <a:normAutofit lnSpcReduction="10000"/>
          </a:bodyPr>
          <a:lstStyle/>
          <a:p>
            <a:pPr>
              <a:defRPr/>
            </a:pPr>
            <a:r>
              <a:rPr lang="en-US" dirty="0"/>
              <a:t>Apply a logic model to guide identification of salient institutional resources, short term outcomes, and intended impact for assessment work. </a:t>
            </a:r>
          </a:p>
          <a:p>
            <a:pPr marL="44450" indent="0">
              <a:buFont typeface="Wingdings 2" pitchFamily="18" charset="2"/>
              <a:buNone/>
              <a:defRPr/>
            </a:pPr>
            <a:endParaRPr lang="en-US" dirty="0"/>
          </a:p>
          <a:p>
            <a:pPr>
              <a:defRPr/>
            </a:pPr>
            <a:r>
              <a:rPr lang="en-US" dirty="0"/>
              <a:t>Identify ways to leverage assessment work to support institutional viability by highlighting and enhancing institutional </a:t>
            </a:r>
            <a:r>
              <a:rPr lang="en-US" dirty="0" err="1" smtClean="0"/>
              <a:t>distinctives</a:t>
            </a:r>
            <a:r>
              <a:rPr lang="en-US" dirty="0" smtClean="0"/>
              <a:t>.</a:t>
            </a:r>
            <a:endParaRPr lang="en-US" dirty="0"/>
          </a:p>
        </p:txBody>
      </p:sp>
    </p:spTree>
    <p:extLst>
      <p:ext uri="{BB962C8B-B14F-4D97-AF65-F5344CB8AC3E}">
        <p14:creationId xmlns:p14="http://schemas.microsoft.com/office/powerpoint/2010/main" val="296240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Kbranch.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5486400" y="533400"/>
            <a:ext cx="2362200" cy="1600438"/>
          </a:xfrm>
          <a:prstGeom prst="rect">
            <a:avLst/>
          </a:prstGeom>
          <a:noFill/>
          <a:effectLst/>
        </p:spPr>
        <p:txBody>
          <a:bodyPr wrap="square" rtlCol="0">
            <a:spAutoFit/>
          </a:bodyPr>
          <a:lstStyle/>
          <a:p>
            <a:r>
              <a:rPr lang="en-US" sz="1400" dirty="0" smtClean="0">
                <a:solidFill>
                  <a:srgbClr val="C5E9FB"/>
                </a:solidFill>
                <a:latin typeface="Arial"/>
                <a:cs typeface="Arial"/>
              </a:rPr>
              <a:t>It is important for our students to influence the world through servant leadership that emphasizes collaboration, trust, empathy, and the ethical use of power.</a:t>
            </a:r>
            <a:endParaRPr lang="en-US" sz="1400" dirty="0">
              <a:solidFill>
                <a:srgbClr val="C5E9FB"/>
              </a:solidFill>
              <a:latin typeface="Arial"/>
              <a:cs typeface="Arial"/>
            </a:endParaRPr>
          </a:p>
        </p:txBody>
      </p:sp>
      <p:sp>
        <p:nvSpPr>
          <p:cNvPr id="7" name="TextBox 6"/>
          <p:cNvSpPr txBox="1"/>
          <p:nvPr/>
        </p:nvSpPr>
        <p:spPr>
          <a:xfrm>
            <a:off x="304800" y="2594788"/>
            <a:ext cx="3886200" cy="2739212"/>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Demonstrate responsibility to       community, state, nation, world, </a:t>
            </a:r>
            <a:br>
              <a:rPr lang="en-US" dirty="0" smtClean="0">
                <a:solidFill>
                  <a:srgbClr val="F4FFEF"/>
                </a:solidFill>
                <a:latin typeface="Arial"/>
                <a:cs typeface="Arial"/>
              </a:rPr>
            </a:br>
            <a:r>
              <a:rPr lang="en-US" dirty="0" smtClean="0">
                <a:solidFill>
                  <a:srgbClr val="F4FFEF"/>
                </a:solidFill>
                <a:latin typeface="Arial"/>
                <a:cs typeface="Arial"/>
              </a:rPr>
              <a:t>and faith</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Serve through active involvement with diverse communities and real world challenges</a:t>
            </a:r>
          </a:p>
          <a:p>
            <a:pPr marL="114300" indent="-114300">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Develop effective leadership skills and qualities</a:t>
            </a:r>
          </a:p>
        </p:txBody>
      </p:sp>
      <p:sp>
        <p:nvSpPr>
          <p:cNvPr id="8" name="TextBox 7"/>
          <p:cNvSpPr txBox="1"/>
          <p:nvPr/>
        </p:nvSpPr>
        <p:spPr>
          <a:xfrm>
            <a:off x="4876800" y="2594788"/>
            <a:ext cx="4038600" cy="1708160"/>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dirty="0" err="1" smtClean="0">
                <a:solidFill>
                  <a:srgbClr val="F4FFEF"/>
                </a:solidFill>
                <a:latin typeface="Arial"/>
                <a:cs typeface="Arial"/>
              </a:rPr>
              <a:t>Koinonia</a:t>
            </a:r>
            <a:r>
              <a:rPr lang="en-US" dirty="0" smtClean="0">
                <a:solidFill>
                  <a:srgbClr val="F4FFEF"/>
                </a:solidFill>
                <a:latin typeface="Arial"/>
                <a:cs typeface="Arial"/>
              </a:rPr>
              <a:t> groups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Leadership retreats</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Service Day</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Loft Leadership teams</a:t>
            </a:r>
            <a:endParaRPr lang="en-US" dirty="0">
              <a:solidFill>
                <a:srgbClr val="F4FFEF"/>
              </a:solidFill>
              <a:latin typeface="Arial"/>
              <a:cs typeface="Arial"/>
            </a:endParaRPr>
          </a:p>
        </p:txBody>
      </p:sp>
      <p:sp>
        <p:nvSpPr>
          <p:cNvPr id="9" name="TextBox 8"/>
          <p:cNvSpPr txBox="1"/>
          <p:nvPr/>
        </p:nvSpPr>
        <p:spPr>
          <a:xfrm>
            <a:off x="4419600" y="4648200"/>
            <a:ext cx="4267200" cy="1169551"/>
          </a:xfrm>
          <a:prstGeom prst="rect">
            <a:avLst/>
          </a:prstGeom>
          <a:noFill/>
        </p:spPr>
        <p:txBody>
          <a:bodyPr wrap="square" rtlCol="0">
            <a:spAutoFit/>
          </a:bodyPr>
          <a:lstStyle/>
          <a:p>
            <a:r>
              <a:rPr lang="en-US" sz="1000" i="1" dirty="0" smtClean="0">
                <a:solidFill>
                  <a:srgbClr val="CBEAF6"/>
                </a:solidFill>
                <a:latin typeface="Arial"/>
                <a:cs typeface="Arial"/>
              </a:rPr>
              <a:t>“The business industry is in dire need of men and women of faith. </a:t>
            </a:r>
            <a:br>
              <a:rPr lang="en-US" sz="1000" i="1" dirty="0" smtClean="0">
                <a:solidFill>
                  <a:srgbClr val="CBEAF6"/>
                </a:solidFill>
                <a:latin typeface="Arial"/>
                <a:cs typeface="Arial"/>
              </a:rPr>
            </a:br>
            <a:r>
              <a:rPr lang="en-US" sz="1000" i="1" dirty="0" smtClean="0">
                <a:solidFill>
                  <a:srgbClr val="CBEAF6"/>
                </a:solidFill>
                <a:latin typeface="Arial"/>
                <a:cs typeface="Arial"/>
              </a:rPr>
              <a:t>Many in the business world see power — the higher up you are on the corporate ladder — as a god. But God has given us his divine power. The same power that he used to raise Jesus from the dead is the same power at work in us. </a:t>
            </a:r>
            <a:r>
              <a:rPr lang="en-US" sz="1000" b="1" i="1" dirty="0" smtClean="0">
                <a:solidFill>
                  <a:srgbClr val="CBEAF6"/>
                </a:solidFill>
                <a:latin typeface="Arial"/>
                <a:cs typeface="Arial"/>
              </a:rPr>
              <a:t>I can’t help but encourage those around me that God has the power to do anything beyond human imagination.”</a:t>
            </a:r>
            <a:endParaRPr lang="en-US" sz="1000" dirty="0" smtClean="0">
              <a:solidFill>
                <a:srgbClr val="CBEAF6"/>
              </a:solidFill>
              <a:latin typeface="Arial"/>
              <a:cs typeface="Arial"/>
            </a:endParaRPr>
          </a:p>
          <a:p>
            <a:r>
              <a:rPr lang="en-US" sz="1000" i="1" dirty="0" smtClean="0">
                <a:solidFill>
                  <a:srgbClr val="CBEAF6"/>
                </a:solidFill>
                <a:latin typeface="Arial"/>
                <a:cs typeface="Arial"/>
              </a:rPr>
              <a:t>			—</a:t>
            </a:r>
            <a:r>
              <a:rPr lang="en-US" sz="1000" b="1" i="1" dirty="0" smtClean="0">
                <a:solidFill>
                  <a:srgbClr val="CBEAF6"/>
                </a:solidFill>
                <a:latin typeface="Arial"/>
                <a:cs typeface="Arial"/>
              </a:rPr>
              <a:t>Rachel </a:t>
            </a:r>
            <a:r>
              <a:rPr lang="en-US" sz="1000" b="1" i="1" dirty="0" err="1" smtClean="0">
                <a:solidFill>
                  <a:srgbClr val="CBEAF6"/>
                </a:solidFill>
                <a:latin typeface="Arial"/>
                <a:cs typeface="Arial"/>
              </a:rPr>
              <a:t>Hepkins</a:t>
            </a:r>
            <a:r>
              <a:rPr lang="en-US" sz="1000" b="1" i="1" dirty="0" smtClean="0">
                <a:solidFill>
                  <a:srgbClr val="CBEAF6"/>
                </a:solidFill>
                <a:latin typeface="Arial"/>
                <a:cs typeface="Arial"/>
              </a:rPr>
              <a:t> ’08</a:t>
            </a:r>
            <a:r>
              <a:rPr lang="en-US" sz="1000" dirty="0" smtClean="0">
                <a:latin typeface="Arial"/>
                <a:cs typeface="Arial"/>
              </a:rPr>
              <a:t>	</a:t>
            </a:r>
            <a:endParaRPr lang="en-US" sz="1000" dirty="0">
              <a:latin typeface="Arial"/>
              <a:cs typeface="Arial"/>
            </a:endParaRPr>
          </a:p>
        </p:txBody>
      </p:sp>
      <p:sp>
        <p:nvSpPr>
          <p:cNvPr id="10" name="TextBox 9"/>
          <p:cNvSpPr txBox="1"/>
          <p:nvPr/>
        </p:nvSpPr>
        <p:spPr>
          <a:xfrm>
            <a:off x="1600200" y="5923002"/>
            <a:ext cx="7086600" cy="553998"/>
          </a:xfrm>
          <a:prstGeom prst="rect">
            <a:avLst/>
          </a:prstGeom>
          <a:noFill/>
        </p:spPr>
        <p:txBody>
          <a:bodyPr wrap="square" rtlCol="0">
            <a:spAutoFit/>
          </a:bodyPr>
          <a:lstStyle/>
          <a:p>
            <a:r>
              <a:rPr lang="en-US" sz="1000" i="1" dirty="0" smtClean="0">
                <a:solidFill>
                  <a:srgbClr val="CBEAF6"/>
                </a:solidFill>
                <a:latin typeface="Arial"/>
                <a:cs typeface="Arial"/>
              </a:rPr>
              <a:t>“The Messiah community, as well as the greater faith community, is stronger together. </a:t>
            </a:r>
            <a:r>
              <a:rPr lang="en-US" sz="1000" b="1" i="1" dirty="0" smtClean="0">
                <a:solidFill>
                  <a:srgbClr val="CBEAF6"/>
                </a:solidFill>
                <a:latin typeface="Arial"/>
                <a:cs typeface="Arial"/>
              </a:rPr>
              <a:t>The more we can inspire, support, challenge, and work beside each other — the greater our impact will be on our home communities and the world.”	</a:t>
            </a:r>
            <a:endParaRPr lang="en-US" sz="1000" dirty="0" smtClean="0">
              <a:solidFill>
                <a:srgbClr val="CBEAF6"/>
              </a:solidFill>
              <a:latin typeface="Arial"/>
              <a:cs typeface="Arial"/>
            </a:endParaRPr>
          </a:p>
          <a:p>
            <a:r>
              <a:rPr lang="en-US" sz="1000" b="1" i="1" dirty="0" smtClean="0">
                <a:solidFill>
                  <a:srgbClr val="CBEAF6"/>
                </a:solidFill>
                <a:latin typeface="Arial"/>
                <a:cs typeface="Arial"/>
              </a:rPr>
              <a:t>			—Ryan Glenn ’03 </a:t>
            </a:r>
            <a:endParaRPr lang="en-US" sz="1000" dirty="0" smtClean="0">
              <a:solidFill>
                <a:srgbClr val="CBEAF6"/>
              </a:solidFill>
              <a:latin typeface="Arial"/>
              <a:cs typeface="Arial"/>
            </a:endParaRPr>
          </a:p>
          <a:p>
            <a:endParaRPr lang="en-US" dirty="0"/>
          </a:p>
        </p:txBody>
      </p:sp>
    </p:spTree>
    <p:extLst>
      <p:ext uri="{BB962C8B-B14F-4D97-AF65-F5344CB8AC3E}">
        <p14:creationId xmlns:p14="http://schemas.microsoft.com/office/powerpoint/2010/main" val="21777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Kstrong.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4724400" y="1143000"/>
            <a:ext cx="2362200" cy="954107"/>
          </a:xfrm>
          <a:prstGeom prst="rect">
            <a:avLst/>
          </a:prstGeom>
          <a:noFill/>
          <a:effectLst/>
        </p:spPr>
        <p:txBody>
          <a:bodyPr wrap="square" rtlCol="0">
            <a:spAutoFit/>
          </a:bodyPr>
          <a:lstStyle/>
          <a:p>
            <a:r>
              <a:rPr lang="en-US" sz="1400" dirty="0" smtClean="0">
                <a:solidFill>
                  <a:srgbClr val="C5E9FB"/>
                </a:solidFill>
                <a:latin typeface="Arial"/>
                <a:cs typeface="Arial"/>
              </a:rPr>
              <a:t>It is important that students learn to understand themselves and to build meaningful relationships.</a:t>
            </a:r>
            <a:endParaRPr lang="en-US" sz="1400" dirty="0">
              <a:solidFill>
                <a:srgbClr val="C5E9FB"/>
              </a:solidFill>
              <a:latin typeface="Arial"/>
              <a:cs typeface="Arial"/>
            </a:endParaRPr>
          </a:p>
        </p:txBody>
      </p:sp>
      <p:sp>
        <p:nvSpPr>
          <p:cNvPr id="5" name="TextBox 4"/>
          <p:cNvSpPr txBox="1"/>
          <p:nvPr/>
        </p:nvSpPr>
        <p:spPr>
          <a:xfrm>
            <a:off x="381000" y="2286000"/>
            <a:ext cx="4343400" cy="2646879"/>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sz="1600" dirty="0" smtClean="0">
                <a:solidFill>
                  <a:srgbClr val="F4FFEF"/>
                </a:solidFill>
                <a:latin typeface="Arial"/>
                <a:cs typeface="Arial"/>
              </a:rPr>
              <a:t>Develop dedication to personal goal setting, meaningful relationships, and collaboration</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sz="1600" dirty="0" smtClean="0">
                <a:solidFill>
                  <a:srgbClr val="F4FFEF"/>
                </a:solidFill>
                <a:latin typeface="Arial"/>
                <a:cs typeface="Arial"/>
              </a:rPr>
              <a:t>Develop a sense of ownership over learning and education achievements that can carry over into career and personal goals</a:t>
            </a:r>
          </a:p>
          <a:p>
            <a:pPr marL="114300" indent="-114300">
              <a:spcAft>
                <a:spcPts val="600"/>
              </a:spcAft>
            </a:pPr>
            <a:r>
              <a:rPr lang="en-US" sz="1400" dirty="0" smtClean="0">
                <a:solidFill>
                  <a:srgbClr val="F4FFEF"/>
                </a:solidFill>
                <a:latin typeface="Arial"/>
                <a:cs typeface="Arial"/>
              </a:rPr>
              <a:t>• </a:t>
            </a:r>
            <a:r>
              <a:rPr lang="en-US" sz="1600" dirty="0" smtClean="0">
                <a:solidFill>
                  <a:srgbClr val="F4FFEF"/>
                </a:solidFill>
                <a:latin typeface="Arial"/>
                <a:cs typeface="Arial"/>
              </a:rPr>
              <a:t>Demonstrate a desire to continue professional and personal development through lifelong discovery</a:t>
            </a:r>
          </a:p>
        </p:txBody>
      </p:sp>
      <p:sp>
        <p:nvSpPr>
          <p:cNvPr id="6" name="TextBox 5"/>
          <p:cNvSpPr txBox="1"/>
          <p:nvPr/>
        </p:nvSpPr>
        <p:spPr>
          <a:xfrm>
            <a:off x="4876800" y="3750410"/>
            <a:ext cx="4038600" cy="1708160"/>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sz="1600" dirty="0" smtClean="0">
                <a:solidFill>
                  <a:srgbClr val="F4FFEF"/>
                </a:solidFill>
                <a:latin typeface="Arial"/>
                <a:cs typeface="Arial"/>
              </a:rPr>
              <a:t>Student Activities Board</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sz="1600" dirty="0" smtClean="0">
                <a:solidFill>
                  <a:srgbClr val="F4FFEF"/>
                </a:solidFill>
                <a:latin typeface="Arial"/>
                <a:cs typeface="Arial"/>
              </a:rPr>
              <a:t>Residence hall picnics</a:t>
            </a:r>
          </a:p>
          <a:p>
            <a:pPr>
              <a:spcAft>
                <a:spcPts val="600"/>
              </a:spcAft>
            </a:pPr>
            <a:r>
              <a:rPr lang="en-US" sz="1400" dirty="0" smtClean="0">
                <a:solidFill>
                  <a:srgbClr val="F4FFEF"/>
                </a:solidFill>
                <a:latin typeface="Arial"/>
                <a:cs typeface="Arial"/>
              </a:rPr>
              <a:t>• </a:t>
            </a:r>
            <a:r>
              <a:rPr lang="en-US" sz="1600" dirty="0" smtClean="0">
                <a:solidFill>
                  <a:srgbClr val="F4FFEF"/>
                </a:solidFill>
                <a:latin typeface="Arial"/>
                <a:cs typeface="Arial"/>
              </a:rPr>
              <a:t>The NET</a:t>
            </a:r>
          </a:p>
          <a:p>
            <a:pPr>
              <a:spcAft>
                <a:spcPts val="600"/>
              </a:spcAft>
            </a:pPr>
            <a:r>
              <a:rPr lang="en-US" sz="1400" dirty="0" smtClean="0">
                <a:solidFill>
                  <a:srgbClr val="F4FFEF"/>
                </a:solidFill>
                <a:latin typeface="Arial"/>
                <a:cs typeface="Arial"/>
              </a:rPr>
              <a:t>• </a:t>
            </a:r>
            <a:r>
              <a:rPr lang="en-US" sz="1600" dirty="0" smtClean="0">
                <a:solidFill>
                  <a:srgbClr val="F4FFEF"/>
                </a:solidFill>
                <a:latin typeface="Arial"/>
                <a:cs typeface="Arial"/>
              </a:rPr>
              <a:t>Recreational sports</a:t>
            </a:r>
            <a:endParaRPr lang="en-US" sz="1600" dirty="0">
              <a:solidFill>
                <a:srgbClr val="F4FFEF"/>
              </a:solidFill>
              <a:latin typeface="Arial"/>
              <a:cs typeface="Arial"/>
            </a:endParaRPr>
          </a:p>
        </p:txBody>
      </p:sp>
      <p:sp>
        <p:nvSpPr>
          <p:cNvPr id="7" name="TextBox 6"/>
          <p:cNvSpPr txBox="1"/>
          <p:nvPr/>
        </p:nvSpPr>
        <p:spPr>
          <a:xfrm>
            <a:off x="4953000" y="2286000"/>
            <a:ext cx="4038600" cy="1431161"/>
          </a:xfrm>
          <a:prstGeom prst="rect">
            <a:avLst/>
          </a:prstGeom>
          <a:noFill/>
        </p:spPr>
        <p:txBody>
          <a:bodyPr wrap="square" rtlCol="0">
            <a:spAutoFit/>
          </a:bodyPr>
          <a:lstStyle/>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a:t>
            </a:r>
            <a:r>
              <a:rPr lang="en-US" sz="1600" dirty="0" smtClean="0">
                <a:solidFill>
                  <a:srgbClr val="F4FFEF"/>
                </a:solidFill>
                <a:latin typeface="Arial"/>
                <a:cs typeface="Arial"/>
              </a:rPr>
              <a:t>Be aware of the constantly changing worlds in which we live and the necessity for self-directed adaptation to new opportunities and demands.</a:t>
            </a:r>
          </a:p>
          <a:p>
            <a:pPr>
              <a:spcAft>
                <a:spcPts val="600"/>
              </a:spcAft>
            </a:pPr>
            <a:r>
              <a:rPr lang="en-US" sz="1400" dirty="0" smtClean="0">
                <a:solidFill>
                  <a:srgbClr val="F4FFEF"/>
                </a:solidFill>
                <a:latin typeface="Arial"/>
                <a:cs typeface="Arial"/>
              </a:rPr>
              <a:t>•</a:t>
            </a:r>
            <a:r>
              <a:rPr lang="en-US" sz="1600" dirty="0" smtClean="0">
                <a:solidFill>
                  <a:srgbClr val="F4FFEF"/>
                </a:solidFill>
                <a:latin typeface="Arial"/>
                <a:cs typeface="Arial"/>
              </a:rPr>
              <a:t> Become agents of reconciliation.</a:t>
            </a:r>
          </a:p>
        </p:txBody>
      </p:sp>
      <p:sp>
        <p:nvSpPr>
          <p:cNvPr id="8" name="TextBox 7"/>
          <p:cNvSpPr txBox="1"/>
          <p:nvPr/>
        </p:nvSpPr>
        <p:spPr>
          <a:xfrm>
            <a:off x="1066800" y="5486400"/>
            <a:ext cx="8001000" cy="861774"/>
          </a:xfrm>
          <a:prstGeom prst="rect">
            <a:avLst/>
          </a:prstGeom>
          <a:noFill/>
        </p:spPr>
        <p:txBody>
          <a:bodyPr wrap="square" rtlCol="0">
            <a:spAutoFit/>
          </a:bodyPr>
          <a:lstStyle/>
          <a:p>
            <a:r>
              <a:rPr lang="en-US" sz="1000" i="1" dirty="0" smtClean="0">
                <a:solidFill>
                  <a:srgbClr val="CBEAF6"/>
                </a:solidFill>
                <a:latin typeface="Arial"/>
                <a:cs typeface="Arial"/>
              </a:rPr>
              <a:t>“My freshman year I was put into Peer Group 33 and in the freshman seminar class that discusses how God could permit suffering and pain. </a:t>
            </a:r>
            <a:r>
              <a:rPr lang="en-US" sz="1000" b="1" i="1" dirty="0" smtClean="0">
                <a:solidFill>
                  <a:srgbClr val="CBEAF6"/>
                </a:solidFill>
                <a:latin typeface="Arial"/>
                <a:cs typeface="Arial"/>
              </a:rPr>
              <a:t>The people I met the night of the candlelight ceremony who I had that class with and was in a peer group with are still the best friends I have today.</a:t>
            </a:r>
            <a:r>
              <a:rPr lang="en-US" sz="1000" i="1" dirty="0" smtClean="0">
                <a:solidFill>
                  <a:srgbClr val="CBEAF6"/>
                </a:solidFill>
                <a:latin typeface="Arial"/>
                <a:cs typeface="Arial"/>
              </a:rPr>
              <a:t> Our freshman year, we ate every meal together always having to find a table that would fit about ten of us. Now for the past year we have still gotten together for meals and fun times every other month and feel like we have never been apart.” </a:t>
            </a:r>
          </a:p>
          <a:p>
            <a:r>
              <a:rPr lang="en-US" sz="1000" b="1" i="1" dirty="0" smtClean="0">
                <a:solidFill>
                  <a:srgbClr val="CBEAF6"/>
                </a:solidFill>
                <a:latin typeface="Arial"/>
                <a:cs typeface="Arial"/>
              </a:rPr>
              <a:t>			</a:t>
            </a:r>
            <a:r>
              <a:rPr lang="en-US" sz="1000" b="1" dirty="0" smtClean="0">
                <a:solidFill>
                  <a:srgbClr val="CBEAF6"/>
                </a:solidFill>
                <a:latin typeface="Arial"/>
                <a:cs typeface="Arial"/>
              </a:rPr>
              <a:t> -</a:t>
            </a:r>
            <a:r>
              <a:rPr lang="en-US" sz="1000" b="1" i="1" dirty="0" smtClean="0">
                <a:solidFill>
                  <a:srgbClr val="CBEAF6"/>
                </a:solidFill>
                <a:latin typeface="Arial"/>
                <a:cs typeface="Arial"/>
              </a:rPr>
              <a:t>Erin Forney ’07</a:t>
            </a:r>
            <a:endParaRPr lang="en-US" sz="1000" dirty="0" smtClean="0">
              <a:solidFill>
                <a:srgbClr val="CBEAF6"/>
              </a:solidFill>
              <a:latin typeface="Arial"/>
              <a:cs typeface="Arial"/>
            </a:endParaRPr>
          </a:p>
          <a:p>
            <a:endParaRPr lang="en-US" sz="1050" dirty="0"/>
          </a:p>
        </p:txBody>
      </p:sp>
    </p:spTree>
    <p:extLst>
      <p:ext uri="{BB962C8B-B14F-4D97-AF65-F5344CB8AC3E}">
        <p14:creationId xmlns:p14="http://schemas.microsoft.com/office/powerpoint/2010/main" val="7477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Kfruit.jpg"/>
          <p:cNvPicPr>
            <a:picLocks noChangeAspect="1"/>
          </p:cNvPicPr>
          <p:nvPr/>
        </p:nvPicPr>
        <p:blipFill>
          <a:blip r:embed="rId3"/>
          <a:stretch>
            <a:fillRect/>
          </a:stretch>
        </p:blipFill>
        <p:spPr>
          <a:xfrm>
            <a:off x="0" y="0"/>
            <a:ext cx="9144000" cy="6858000"/>
          </a:xfrm>
          <a:prstGeom prst="rect">
            <a:avLst/>
          </a:prstGeom>
        </p:spPr>
      </p:pic>
      <p:sp>
        <p:nvSpPr>
          <p:cNvPr id="4" name="TextBox 3"/>
          <p:cNvSpPr txBox="1"/>
          <p:nvPr/>
        </p:nvSpPr>
        <p:spPr>
          <a:xfrm>
            <a:off x="4876800" y="914400"/>
            <a:ext cx="2362200" cy="1169551"/>
          </a:xfrm>
          <a:prstGeom prst="rect">
            <a:avLst/>
          </a:prstGeom>
          <a:noFill/>
          <a:effectLst/>
        </p:spPr>
        <p:txBody>
          <a:bodyPr wrap="square" rtlCol="0">
            <a:spAutoFit/>
          </a:bodyPr>
          <a:lstStyle/>
          <a:p>
            <a:r>
              <a:rPr lang="en-US" sz="1400" dirty="0" smtClean="0">
                <a:solidFill>
                  <a:srgbClr val="C5E9FB"/>
                </a:solidFill>
                <a:latin typeface="Arial"/>
                <a:cs typeface="Arial"/>
              </a:rPr>
              <a:t>Ultimately, students will be able to live lives that are purposeful, satisfying, and effective as they follow God’s calling.</a:t>
            </a:r>
            <a:endParaRPr lang="en-US" sz="1400" dirty="0">
              <a:solidFill>
                <a:srgbClr val="C5E9FB"/>
              </a:solidFill>
              <a:latin typeface="Arial"/>
              <a:cs typeface="Arial"/>
            </a:endParaRPr>
          </a:p>
        </p:txBody>
      </p:sp>
      <p:sp>
        <p:nvSpPr>
          <p:cNvPr id="5" name="TextBox 4"/>
          <p:cNvSpPr txBox="1"/>
          <p:nvPr/>
        </p:nvSpPr>
        <p:spPr>
          <a:xfrm>
            <a:off x="304800" y="2514600"/>
            <a:ext cx="3886200" cy="2693045"/>
          </a:xfrm>
          <a:prstGeom prst="rect">
            <a:avLst/>
          </a:prstGeom>
          <a:noFill/>
        </p:spPr>
        <p:txBody>
          <a:bodyPr wrap="square" rtlCol="0">
            <a:spAutoFit/>
          </a:bodyPr>
          <a:lstStyle/>
          <a:p>
            <a:r>
              <a:rPr lang="en-US" b="1" dirty="0" smtClean="0">
                <a:solidFill>
                  <a:srgbClr val="EADD7F"/>
                </a:solidFill>
                <a:latin typeface="Arial"/>
                <a:cs typeface="Arial"/>
              </a:rPr>
              <a:t>Messiah College students will…</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Communicate effectively</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Manage personal affairs</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Be economically self-sufficient</a:t>
            </a:r>
          </a:p>
          <a:p>
            <a:pPr marL="114300" indent="-114300">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Maintain personal health and       wellness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Prioritize leisure pursuits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Live a purposeful life</a:t>
            </a:r>
          </a:p>
        </p:txBody>
      </p:sp>
      <p:sp>
        <p:nvSpPr>
          <p:cNvPr id="6" name="TextBox 5"/>
          <p:cNvSpPr txBox="1"/>
          <p:nvPr/>
        </p:nvSpPr>
        <p:spPr>
          <a:xfrm>
            <a:off x="4876800" y="2514600"/>
            <a:ext cx="4038600" cy="2062103"/>
          </a:xfrm>
          <a:prstGeom prst="rect">
            <a:avLst/>
          </a:prstGeom>
          <a:noFill/>
        </p:spPr>
        <p:txBody>
          <a:bodyPr wrap="square" rtlCol="0">
            <a:spAutoFit/>
          </a:bodyPr>
          <a:lstStyle/>
          <a:p>
            <a:r>
              <a:rPr lang="en-US" b="1" dirty="0" smtClean="0">
                <a:solidFill>
                  <a:srgbClr val="EADD7F"/>
                </a:solidFill>
                <a:latin typeface="Arial"/>
                <a:cs typeface="Arial"/>
              </a:rPr>
              <a:t>Examples of educational programs</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Off Campus housing orientation</a:t>
            </a:r>
          </a:p>
          <a:p>
            <a:pPr>
              <a:spcAft>
                <a:spcPts val="600"/>
              </a:spcAft>
            </a:pPr>
            <a:r>
              <a:rPr lang="en-US" sz="1400" dirty="0" smtClean="0">
                <a:solidFill>
                  <a:srgbClr val="F4FFEF"/>
                </a:solidFill>
                <a:latin typeface="Arial"/>
                <a:cs typeface="Arial"/>
              </a:rPr>
              <a:t>•</a:t>
            </a:r>
            <a:r>
              <a:rPr lang="en-US" dirty="0" smtClean="0">
                <a:solidFill>
                  <a:srgbClr val="F4FFEF"/>
                </a:solidFill>
                <a:latin typeface="Arial"/>
                <a:cs typeface="Arial"/>
              </a:rPr>
              <a:t> Intercollegiate athletics</a:t>
            </a:r>
          </a:p>
          <a:p>
            <a:pPr>
              <a:spcAft>
                <a:spcPts val="600"/>
              </a:spcAft>
            </a:pPr>
            <a:r>
              <a:rPr lang="en-US" sz="1400" dirty="0" smtClean="0">
                <a:solidFill>
                  <a:srgbClr val="F4FFEF"/>
                </a:solidFill>
                <a:latin typeface="Arial"/>
                <a:cs typeface="Arial"/>
              </a:rPr>
              <a:t>• </a:t>
            </a:r>
            <a:r>
              <a:rPr lang="en-US" dirty="0" smtClean="0">
                <a:solidFill>
                  <a:srgbClr val="F4FFEF"/>
                </a:solidFill>
                <a:latin typeface="Arial"/>
                <a:cs typeface="Arial"/>
              </a:rPr>
              <a:t>Bouldering Wall</a:t>
            </a:r>
          </a:p>
          <a:p>
            <a:pPr>
              <a:spcAft>
                <a:spcPts val="600"/>
              </a:spcAft>
              <a:buFont typeface="Arial" pitchFamily="34" charset="0"/>
              <a:buChar char="•"/>
            </a:pPr>
            <a:r>
              <a:rPr lang="en-US" dirty="0" smtClean="0">
                <a:solidFill>
                  <a:srgbClr val="F4FFEF"/>
                </a:solidFill>
                <a:latin typeface="Arial"/>
                <a:cs typeface="Arial"/>
              </a:rPr>
              <a:t>Harrisburg Shuttle program</a:t>
            </a:r>
          </a:p>
          <a:p>
            <a:pPr>
              <a:spcAft>
                <a:spcPts val="600"/>
              </a:spcAft>
            </a:pPr>
            <a:endParaRPr lang="en-US" dirty="0" smtClean="0">
              <a:solidFill>
                <a:srgbClr val="F4FFEF"/>
              </a:solidFill>
              <a:latin typeface="Arial"/>
              <a:cs typeface="Arial"/>
            </a:endParaRPr>
          </a:p>
        </p:txBody>
      </p:sp>
      <p:sp>
        <p:nvSpPr>
          <p:cNvPr id="7" name="TextBox 6"/>
          <p:cNvSpPr txBox="1"/>
          <p:nvPr/>
        </p:nvSpPr>
        <p:spPr>
          <a:xfrm>
            <a:off x="1447800" y="4953000"/>
            <a:ext cx="7620000" cy="1384995"/>
          </a:xfrm>
          <a:prstGeom prst="rect">
            <a:avLst/>
          </a:prstGeom>
          <a:noFill/>
        </p:spPr>
        <p:txBody>
          <a:bodyPr wrap="square" rtlCol="0">
            <a:spAutoFit/>
          </a:bodyPr>
          <a:lstStyle/>
          <a:p>
            <a:r>
              <a:rPr lang="en-US" sz="1050" i="1" dirty="0" smtClean="0">
                <a:solidFill>
                  <a:srgbClr val="CBEAF6"/>
                </a:solidFill>
                <a:latin typeface="Arial"/>
                <a:cs typeface="Arial"/>
              </a:rPr>
              <a:t>							 “It’s okay to take a deep breath every so often.”</a:t>
            </a:r>
            <a:endParaRPr lang="en-US" sz="1050" dirty="0" smtClean="0">
              <a:solidFill>
                <a:srgbClr val="CBEAF6"/>
              </a:solidFill>
              <a:latin typeface="Arial"/>
              <a:cs typeface="Arial"/>
            </a:endParaRPr>
          </a:p>
          <a:p>
            <a:r>
              <a:rPr lang="en-US" sz="1050" b="1" i="1" dirty="0" smtClean="0">
                <a:solidFill>
                  <a:srgbClr val="CBEAF6"/>
                </a:solidFill>
                <a:latin typeface="Arial"/>
                <a:cs typeface="Arial"/>
              </a:rPr>
              <a:t> 										—Dan Custer ‘09</a:t>
            </a:r>
            <a:endParaRPr lang="en-US" sz="1050" dirty="0" smtClean="0">
              <a:solidFill>
                <a:srgbClr val="CBEAF6"/>
              </a:solidFill>
              <a:latin typeface="Arial"/>
              <a:cs typeface="Arial"/>
            </a:endParaRPr>
          </a:p>
          <a:p>
            <a:r>
              <a:rPr lang="en-US" sz="1050" b="1" i="1" dirty="0" smtClean="0">
                <a:solidFill>
                  <a:srgbClr val="CBEAF6"/>
                </a:solidFill>
                <a:latin typeface="Arial"/>
                <a:cs typeface="Arial"/>
              </a:rPr>
              <a:t> </a:t>
            </a:r>
            <a:endParaRPr lang="en-US" sz="1050" dirty="0" smtClean="0">
              <a:solidFill>
                <a:srgbClr val="CBEAF6"/>
              </a:solidFill>
              <a:latin typeface="Arial"/>
              <a:cs typeface="Arial"/>
            </a:endParaRPr>
          </a:p>
          <a:p>
            <a:r>
              <a:rPr lang="en-US" sz="1050" i="1" dirty="0" smtClean="0">
                <a:solidFill>
                  <a:srgbClr val="CBEAF6"/>
                </a:solidFill>
                <a:latin typeface="Arial"/>
                <a:cs typeface="Arial"/>
              </a:rPr>
              <a:t>“ I joined the cross-country team as one of eight first-year students, and throughout my diverse college experience, these girls remained my best friends and roommates. . . . </a:t>
            </a:r>
            <a:r>
              <a:rPr lang="en-US" sz="1050" b="1" i="1" dirty="0" smtClean="0">
                <a:solidFill>
                  <a:srgbClr val="CBEAF6"/>
                </a:solidFill>
                <a:latin typeface="Arial"/>
                <a:cs typeface="Arial"/>
              </a:rPr>
              <a:t>Being a member of a team requires putting forth your best effort, displaying consistency, maintaining a positive attitude, and opening yourself before your teammates.</a:t>
            </a:r>
            <a:r>
              <a:rPr lang="en-US" sz="1050" i="1" dirty="0" smtClean="0">
                <a:solidFill>
                  <a:srgbClr val="CBEAF6"/>
                </a:solidFill>
                <a:latin typeface="Arial"/>
                <a:cs typeface="Arial"/>
              </a:rPr>
              <a:t> My teammates at Messiah served as continual reminders to love running, love one another, and love God.”</a:t>
            </a:r>
            <a:endParaRPr lang="en-US" sz="1050" dirty="0" smtClean="0">
              <a:solidFill>
                <a:srgbClr val="CBEAF6"/>
              </a:solidFill>
              <a:latin typeface="Arial"/>
              <a:cs typeface="Arial"/>
            </a:endParaRPr>
          </a:p>
          <a:p>
            <a:r>
              <a:rPr lang="en-US" sz="1050" b="1" i="1" dirty="0" smtClean="0">
                <a:solidFill>
                  <a:srgbClr val="CBEAF6"/>
                </a:solidFill>
                <a:latin typeface="Arial"/>
                <a:cs typeface="Arial"/>
              </a:rPr>
              <a:t>			—Elizabeth </a:t>
            </a:r>
            <a:r>
              <a:rPr lang="en-US" sz="1050" b="1" i="1" dirty="0" err="1" smtClean="0">
                <a:solidFill>
                  <a:srgbClr val="CBEAF6"/>
                </a:solidFill>
                <a:latin typeface="Arial"/>
                <a:cs typeface="Arial"/>
              </a:rPr>
              <a:t>Monachello</a:t>
            </a:r>
            <a:r>
              <a:rPr lang="en-US" sz="1050" b="1" i="1" dirty="0" smtClean="0">
                <a:solidFill>
                  <a:srgbClr val="CBEAF6"/>
                </a:solidFill>
                <a:latin typeface="Arial"/>
                <a:cs typeface="Arial"/>
              </a:rPr>
              <a:t> ’08</a:t>
            </a:r>
            <a:endParaRPr lang="en-US" sz="1050" dirty="0" smtClean="0">
              <a:solidFill>
                <a:srgbClr val="CBEAF6"/>
              </a:solidFill>
              <a:latin typeface="Arial"/>
              <a:cs typeface="Arial"/>
            </a:endParaRPr>
          </a:p>
        </p:txBody>
      </p:sp>
    </p:spTree>
    <p:extLst>
      <p:ext uri="{BB962C8B-B14F-4D97-AF65-F5344CB8AC3E}">
        <p14:creationId xmlns:p14="http://schemas.microsoft.com/office/powerpoint/2010/main" val="13010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608EB1"/>
                </a:solidFill>
                <a:latin typeface="Times New Roman"/>
              </a:rPr>
              <a:t>Participants</a:t>
            </a:r>
            <a:endParaRPr lang="en-US" b="1" dirty="0">
              <a:solidFill>
                <a:srgbClr val="608EB1"/>
              </a:solidFill>
              <a:latin typeface="Times New Roman"/>
            </a:endParaRPr>
          </a:p>
        </p:txBody>
      </p:sp>
      <p:sp>
        <p:nvSpPr>
          <p:cNvPr id="3" name="Content Placeholder 2"/>
          <p:cNvSpPr>
            <a:spLocks noGrp="1"/>
          </p:cNvSpPr>
          <p:nvPr>
            <p:ph idx="1"/>
          </p:nvPr>
        </p:nvSpPr>
        <p:spPr>
          <a:xfrm>
            <a:off x="1295400" y="1417638"/>
            <a:ext cx="7391400" cy="4525963"/>
          </a:xfrm>
        </p:spPr>
        <p:txBody>
          <a:bodyPr/>
          <a:lstStyle/>
          <a:p>
            <a:pPr>
              <a:buNone/>
            </a:pPr>
            <a:r>
              <a:rPr lang="en-US" dirty="0"/>
              <a:t>W</a:t>
            </a:r>
            <a:r>
              <a:rPr lang="en-US" dirty="0" smtClean="0"/>
              <a:t>hat </a:t>
            </a:r>
            <a:r>
              <a:rPr lang="en-US" dirty="0"/>
              <a:t>are you trying to accomplish and which tool works for </a:t>
            </a:r>
            <a:r>
              <a:rPr lang="en-US" dirty="0" smtClean="0"/>
              <a:t>you?</a:t>
            </a:r>
            <a:endParaRPr lang="en-US" dirty="0"/>
          </a:p>
          <a:p>
            <a:pPr>
              <a:buNone/>
            </a:pPr>
            <a:endParaRPr lang="en-US" dirty="0"/>
          </a:p>
        </p:txBody>
      </p:sp>
    </p:spTree>
    <p:extLst>
      <p:ext uri="{BB962C8B-B14F-4D97-AF65-F5344CB8AC3E}">
        <p14:creationId xmlns:p14="http://schemas.microsoft.com/office/powerpoint/2010/main" val="45346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608EB1"/>
                </a:solidFill>
                <a:latin typeface="Times New Roman"/>
              </a:rPr>
              <a:t>Contact information</a:t>
            </a:r>
            <a:endParaRPr lang="en-US" b="1" dirty="0">
              <a:solidFill>
                <a:srgbClr val="608EB1"/>
              </a:solidFill>
              <a:latin typeface="Times New Roman"/>
            </a:endParaRPr>
          </a:p>
        </p:txBody>
      </p:sp>
      <p:sp>
        <p:nvSpPr>
          <p:cNvPr id="3" name="Content Placeholder 2"/>
          <p:cNvSpPr>
            <a:spLocks noGrp="1"/>
          </p:cNvSpPr>
          <p:nvPr>
            <p:ph idx="1"/>
          </p:nvPr>
        </p:nvSpPr>
        <p:spPr>
          <a:xfrm>
            <a:off x="1295400" y="1417638"/>
            <a:ext cx="7391400" cy="4525963"/>
          </a:xfrm>
        </p:spPr>
        <p:txBody>
          <a:bodyPr>
            <a:normAutofit fontScale="55000" lnSpcReduction="20000"/>
          </a:bodyPr>
          <a:lstStyle/>
          <a:p>
            <a:pPr marL="45720" indent="0" algn="ctr">
              <a:spcAft>
                <a:spcPts val="600"/>
              </a:spcAft>
              <a:buNone/>
              <a:defRPr/>
            </a:pPr>
            <a:r>
              <a:rPr lang="en-US" dirty="0"/>
              <a:t>Susan Donat</a:t>
            </a:r>
          </a:p>
          <a:p>
            <a:pPr marL="45720" indent="0" algn="ctr">
              <a:spcAft>
                <a:spcPts val="600"/>
              </a:spcAft>
              <a:buNone/>
              <a:defRPr/>
            </a:pPr>
            <a:r>
              <a:rPr lang="en-US" dirty="0" smtClean="0"/>
              <a:t>Assistant Director of </a:t>
            </a:r>
            <a:r>
              <a:rPr lang="en-US" dirty="0"/>
              <a:t>Curriculum and Assessment</a:t>
            </a:r>
          </a:p>
          <a:p>
            <a:pPr marL="0" indent="0" algn="ctr">
              <a:spcAft>
                <a:spcPts val="600"/>
              </a:spcAft>
              <a:buNone/>
              <a:defRPr/>
            </a:pPr>
            <a:r>
              <a:rPr lang="en-US" dirty="0">
                <a:hlinkClick r:id="rId4"/>
              </a:rPr>
              <a:t>sdonat@messiah.edu</a:t>
            </a:r>
            <a:endParaRPr lang="en-US" dirty="0"/>
          </a:p>
          <a:p>
            <a:pPr marL="45720" indent="0" algn="ctr">
              <a:spcAft>
                <a:spcPts val="600"/>
              </a:spcAft>
              <a:buNone/>
              <a:defRPr/>
            </a:pPr>
            <a:endParaRPr lang="en-US" dirty="0"/>
          </a:p>
          <a:p>
            <a:pPr marL="45720" indent="0" algn="ctr">
              <a:spcAft>
                <a:spcPts val="600"/>
              </a:spcAft>
              <a:buNone/>
              <a:defRPr/>
            </a:pPr>
            <a:r>
              <a:rPr lang="en-US" dirty="0"/>
              <a:t>Jennifer Fisler</a:t>
            </a:r>
          </a:p>
          <a:p>
            <a:pPr marL="45720" indent="0" algn="ctr">
              <a:spcAft>
                <a:spcPts val="600"/>
              </a:spcAft>
              <a:buNone/>
              <a:defRPr/>
            </a:pPr>
            <a:r>
              <a:rPr lang="en-US" dirty="0"/>
              <a:t>Director of Academic Assessment, </a:t>
            </a:r>
          </a:p>
          <a:p>
            <a:pPr marL="45720" indent="0" algn="ctr">
              <a:spcAft>
                <a:spcPts val="600"/>
              </a:spcAft>
              <a:buNone/>
              <a:defRPr/>
            </a:pPr>
            <a:r>
              <a:rPr lang="en-US" dirty="0"/>
              <a:t>Professor of Education</a:t>
            </a:r>
          </a:p>
          <a:p>
            <a:pPr marL="45720" indent="0" algn="ctr">
              <a:spcAft>
                <a:spcPts val="600"/>
              </a:spcAft>
              <a:buNone/>
              <a:defRPr/>
            </a:pPr>
            <a:r>
              <a:rPr lang="en-US" dirty="0">
                <a:hlinkClick r:id="rId5"/>
              </a:rPr>
              <a:t>jfisler@messiah.edu</a:t>
            </a:r>
            <a:endParaRPr lang="en-US" dirty="0"/>
          </a:p>
          <a:p>
            <a:pPr marL="45720" indent="0" algn="ctr">
              <a:spcAft>
                <a:spcPts val="600"/>
              </a:spcAft>
              <a:buNone/>
              <a:defRPr/>
            </a:pPr>
            <a:endParaRPr lang="en-US" dirty="0"/>
          </a:p>
          <a:p>
            <a:pPr marL="45720" indent="0" algn="ctr">
              <a:spcAft>
                <a:spcPts val="600"/>
              </a:spcAft>
              <a:buNone/>
              <a:defRPr/>
            </a:pPr>
            <a:r>
              <a:rPr lang="en-US" dirty="0"/>
              <a:t>Kris Hansen-Kieffer</a:t>
            </a:r>
          </a:p>
          <a:p>
            <a:pPr marL="45720" indent="0" algn="ctr">
              <a:spcAft>
                <a:spcPts val="600"/>
              </a:spcAft>
              <a:buNone/>
              <a:defRPr/>
            </a:pPr>
            <a:r>
              <a:rPr lang="en-US" dirty="0"/>
              <a:t>Vice Provost, Dean of Students</a:t>
            </a:r>
          </a:p>
          <a:p>
            <a:pPr marL="45720" indent="0" algn="ctr">
              <a:spcAft>
                <a:spcPts val="600"/>
              </a:spcAft>
              <a:buNone/>
              <a:defRPr/>
            </a:pPr>
            <a:r>
              <a:rPr lang="en-US" dirty="0">
                <a:hlinkClick r:id="rId6"/>
              </a:rPr>
              <a:t>hansen@messiah.edu</a:t>
            </a:r>
            <a:r>
              <a:rPr lang="en-US" dirty="0"/>
              <a:t> </a:t>
            </a:r>
          </a:p>
          <a:p>
            <a:pPr>
              <a:buNone/>
            </a:pPr>
            <a:endParaRPr lang="en-US" dirty="0"/>
          </a:p>
        </p:txBody>
      </p:sp>
    </p:spTree>
    <p:extLst>
      <p:ext uri="{BB962C8B-B14F-4D97-AF65-F5344CB8AC3E}">
        <p14:creationId xmlns:p14="http://schemas.microsoft.com/office/powerpoint/2010/main" val="119238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pPr algn="l"/>
            <a:r>
              <a:rPr lang="en-US" b="1" dirty="0" smtClean="0">
                <a:solidFill>
                  <a:srgbClr val="608EB1"/>
                </a:solidFill>
                <a:latin typeface="Times New Roman"/>
              </a:rPr>
              <a:t>References</a:t>
            </a:r>
            <a:endParaRPr lang="en-US" b="1" dirty="0">
              <a:solidFill>
                <a:srgbClr val="608EB1"/>
              </a:solidFill>
              <a:latin typeface="Times New Roman"/>
            </a:endParaRPr>
          </a:p>
        </p:txBody>
      </p:sp>
      <p:sp>
        <p:nvSpPr>
          <p:cNvPr id="3" name="Content Placeholder 2"/>
          <p:cNvSpPr>
            <a:spLocks noGrp="1"/>
          </p:cNvSpPr>
          <p:nvPr>
            <p:ph idx="1"/>
          </p:nvPr>
        </p:nvSpPr>
        <p:spPr>
          <a:xfrm>
            <a:off x="1295400" y="990600"/>
            <a:ext cx="7391400" cy="4953001"/>
          </a:xfrm>
        </p:spPr>
        <p:txBody>
          <a:bodyPr>
            <a:noAutofit/>
          </a:bodyPr>
          <a:lstStyle/>
          <a:p>
            <a:pPr marL="274320">
              <a:defRPr/>
            </a:pPr>
            <a:r>
              <a:rPr lang="en-US" sz="2000" dirty="0" err="1"/>
              <a:t>Kuh</a:t>
            </a:r>
            <a:r>
              <a:rPr lang="en-US" sz="2000" dirty="0"/>
              <a:t>, G.D., Hinkle, S. E. (2002) Enhancing student learning through collaboration between academic affairs and student affairs. In Field Guide to Academic Leadership. R. Diamond (</a:t>
            </a:r>
            <a:r>
              <a:rPr lang="en-US" sz="2000" dirty="0" err="1"/>
              <a:t>ed</a:t>
            </a:r>
            <a:r>
              <a:rPr lang="en-US" sz="2000" dirty="0"/>
              <a:t>). P. 311-327. </a:t>
            </a:r>
            <a:r>
              <a:rPr lang="en-US" sz="2000" dirty="0" err="1"/>
              <a:t>Jossey</a:t>
            </a:r>
            <a:r>
              <a:rPr lang="en-US" sz="2000" dirty="0"/>
              <a:t>-Bass San Francisco, CA.</a:t>
            </a:r>
          </a:p>
          <a:p>
            <a:pPr marL="274320">
              <a:defRPr/>
            </a:pPr>
            <a:r>
              <a:rPr lang="en-US" sz="2000" dirty="0"/>
              <a:t>Lick. D. W. (2002) Leadership and change. In Field Guide to Academic Leadership. R. Diamond (</a:t>
            </a:r>
            <a:r>
              <a:rPr lang="en-US" sz="2000" dirty="0" err="1"/>
              <a:t>ed</a:t>
            </a:r>
            <a:r>
              <a:rPr lang="en-US" sz="2000" dirty="0"/>
              <a:t>). P. 311-327. </a:t>
            </a:r>
            <a:r>
              <a:rPr lang="en-US" sz="2000" dirty="0" err="1"/>
              <a:t>Jossey</a:t>
            </a:r>
            <a:r>
              <a:rPr lang="en-US" sz="2000" dirty="0"/>
              <a:t>-Bass San Francisco, CA.</a:t>
            </a:r>
          </a:p>
          <a:p>
            <a:pPr marL="274320">
              <a:defRPr/>
            </a:pPr>
            <a:r>
              <a:rPr lang="en-US" sz="2000" dirty="0"/>
              <a:t>Lick, D.W. (2006). A new perspective on organizational learning: Creating learning teams. Evaluation and  Program Planning </a:t>
            </a:r>
            <a:r>
              <a:rPr lang="en-US" sz="2000" dirty="0">
                <a:hlinkClick r:id="rId4" tooltip="Go to table of contents for this volume/issue"/>
              </a:rPr>
              <a:t>Volume 29, Issue 1</a:t>
            </a:r>
            <a:r>
              <a:rPr lang="en-US" sz="2000" dirty="0"/>
              <a:t>, February 2006, Pages 88–96</a:t>
            </a:r>
          </a:p>
          <a:p>
            <a:pPr marL="274320">
              <a:defRPr/>
            </a:pPr>
            <a:r>
              <a:rPr lang="en-US" sz="2000" dirty="0"/>
              <a:t>W.K. Kellogg </a:t>
            </a:r>
            <a:r>
              <a:rPr lang="en-US" sz="2000" dirty="0" smtClean="0"/>
              <a:t>Foundation (2004). Kellogg Model Handbook. </a:t>
            </a:r>
            <a:r>
              <a:rPr lang="en-US" sz="2000" dirty="0" smtClean="0">
                <a:hlinkClick r:id="rId5"/>
              </a:rPr>
              <a:t>www.wkkf.org</a:t>
            </a:r>
            <a:endParaRPr lang="en-US" sz="2000" dirty="0" smtClean="0"/>
          </a:p>
          <a:p>
            <a:pPr marL="274320">
              <a:defRPr/>
            </a:pPr>
            <a:r>
              <a:rPr lang="en-US" sz="2000" dirty="0" smtClean="0"/>
              <a:t>Peterson</a:t>
            </a:r>
            <a:r>
              <a:rPr lang="en-US" sz="2000" dirty="0"/>
              <a:t>, M. W. &amp; Vaughan, D.S. (2002). Promoting Academic Improvement in Building a Scholarship of Assessment. Banta, T.W. (Ed.) </a:t>
            </a:r>
            <a:r>
              <a:rPr lang="en-US" sz="2000" dirty="0" err="1"/>
              <a:t>Jossey</a:t>
            </a:r>
            <a:r>
              <a:rPr lang="en-US" sz="2000" dirty="0"/>
              <a:t>-Bass San Francisco, CA</a:t>
            </a:r>
          </a:p>
          <a:p>
            <a:pPr marL="274320">
              <a:defRPr/>
            </a:pPr>
            <a:r>
              <a:rPr lang="en-US" sz="2000" dirty="0"/>
              <a:t>Russ-</a:t>
            </a:r>
            <a:r>
              <a:rPr lang="en-US" sz="2000" dirty="0" err="1"/>
              <a:t>Eft</a:t>
            </a:r>
            <a:r>
              <a:rPr lang="en-US" sz="2000" dirty="0"/>
              <a:t>, D. &amp; </a:t>
            </a:r>
            <a:r>
              <a:rPr lang="en-US" sz="2000" dirty="0" err="1"/>
              <a:t>Preskill</a:t>
            </a:r>
            <a:r>
              <a:rPr lang="en-US" sz="2000" dirty="0"/>
              <a:t>, H. (2009). Evaluation in organizations: A systematic approach to enhancing learning, performance and change, 2</a:t>
            </a:r>
            <a:r>
              <a:rPr lang="en-US" sz="2000" baseline="30000" dirty="0"/>
              <a:t>nd</a:t>
            </a:r>
            <a:r>
              <a:rPr lang="en-US" sz="2000" dirty="0"/>
              <a:t> edition. Basic Books, New York, NY.</a:t>
            </a:r>
          </a:p>
        </p:txBody>
      </p:sp>
    </p:spTree>
    <p:extLst>
      <p:ext uri="{BB962C8B-B14F-4D97-AF65-F5344CB8AC3E}">
        <p14:creationId xmlns:p14="http://schemas.microsoft.com/office/powerpoint/2010/main" val="29880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4" name="Picture 7" descr="Blue_glass_17.2.jpg"/>
          <p:cNvPicPr>
            <a:picLocks noChangeAspect="1"/>
          </p:cNvPicPr>
          <p:nvPr/>
        </p:nvPicPr>
        <p:blipFill rotWithShape="1">
          <a:blip r:embed="rId2">
            <a:extLst>
              <a:ext uri="{28A0092B-C50C-407E-A947-70E740481C1C}">
                <a14:useLocalDpi xmlns:a14="http://schemas.microsoft.com/office/drawing/2010/main" val="0"/>
              </a:ext>
            </a:extLst>
          </a:blip>
          <a:srcRect r="22667" b="22209"/>
          <a:stretch/>
        </p:blipFill>
        <p:spPr bwMode="auto">
          <a:xfrm>
            <a:off x="0" y="0"/>
            <a:ext cx="2268538" cy="456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0" descr="SeeAnewBlue1noBkg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105400"/>
            <a:ext cx="881289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55" r="5203" b="23429"/>
          <a:stretch/>
        </p:blipFill>
        <p:spPr bwMode="auto">
          <a:xfrm>
            <a:off x="2286000" y="0"/>
            <a:ext cx="6857999" cy="456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0" y="4572000"/>
            <a:ext cx="9220200" cy="0"/>
          </a:xfrm>
          <a:prstGeom prst="line">
            <a:avLst/>
          </a:prstGeom>
          <a:ln w="50800">
            <a:solidFill>
              <a:srgbClr val="0A19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286000" y="0"/>
            <a:ext cx="1" cy="4564284"/>
          </a:xfrm>
          <a:prstGeom prst="line">
            <a:avLst/>
          </a:prstGeom>
          <a:ln w="50800">
            <a:solidFill>
              <a:srgbClr val="0A19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78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7B71B9"/>
                </a:solidFill>
                <a:latin typeface="Times New Roman"/>
              </a:rPr>
              <a:t>Session Overview</a:t>
            </a:r>
            <a:endParaRPr lang="en-US" b="1" dirty="0">
              <a:solidFill>
                <a:srgbClr val="7B71B9"/>
              </a:solidFill>
              <a:latin typeface="Times New Roman"/>
            </a:endParaRPr>
          </a:p>
        </p:txBody>
      </p:sp>
      <p:sp>
        <p:nvSpPr>
          <p:cNvPr id="3" name="Content Placeholder 2"/>
          <p:cNvSpPr>
            <a:spLocks noGrp="1"/>
          </p:cNvSpPr>
          <p:nvPr>
            <p:ph idx="1"/>
          </p:nvPr>
        </p:nvSpPr>
        <p:spPr>
          <a:xfrm>
            <a:off x="1295400" y="1417638"/>
            <a:ext cx="7391400" cy="4525963"/>
          </a:xfrm>
        </p:spPr>
        <p:txBody>
          <a:bodyPr>
            <a:normAutofit/>
          </a:bodyPr>
          <a:lstStyle/>
          <a:p>
            <a:pPr>
              <a:defRPr/>
            </a:pPr>
            <a:r>
              <a:rPr lang="en-US" b="1" dirty="0" smtClean="0"/>
              <a:t>Macro</a:t>
            </a:r>
            <a:r>
              <a:rPr lang="en-US" dirty="0" smtClean="0"/>
              <a:t>: Overview of Kellogg’s Logic Model (2004). </a:t>
            </a:r>
          </a:p>
          <a:p>
            <a:pPr>
              <a:defRPr/>
            </a:pPr>
            <a:r>
              <a:rPr lang="en-US" b="1" dirty="0" err="1" smtClean="0"/>
              <a:t>Meso</a:t>
            </a:r>
            <a:r>
              <a:rPr lang="en-US" dirty="0" smtClean="0"/>
              <a:t>: Application of the Logic Model in developing a strategic plan for assessment.</a:t>
            </a:r>
          </a:p>
          <a:p>
            <a:pPr>
              <a:defRPr/>
            </a:pPr>
            <a:r>
              <a:rPr lang="en-US" b="1" dirty="0" smtClean="0"/>
              <a:t>Micro</a:t>
            </a:r>
            <a:r>
              <a:rPr lang="en-US" dirty="0" smtClean="0"/>
              <a:t>: Application of the Logic Model and strategic assessment plan within a specific campus division.</a:t>
            </a:r>
            <a:endParaRPr lang="en-US" dirty="0"/>
          </a:p>
        </p:txBody>
      </p:sp>
    </p:spTree>
    <p:extLst>
      <p:ext uri="{BB962C8B-B14F-4D97-AF65-F5344CB8AC3E}">
        <p14:creationId xmlns:p14="http://schemas.microsoft.com/office/powerpoint/2010/main" val="360782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Kellogg Logic Model</a:t>
            </a:r>
            <a:endParaRPr lang="en-US" b="1" dirty="0"/>
          </a:p>
        </p:txBody>
      </p:sp>
      <p:sp>
        <p:nvSpPr>
          <p:cNvPr id="3" name="Content Placeholder 2"/>
          <p:cNvSpPr>
            <a:spLocks noGrp="1"/>
          </p:cNvSpPr>
          <p:nvPr>
            <p:ph sz="half" idx="2"/>
          </p:nvPr>
        </p:nvSpPr>
        <p:spPr>
          <a:xfrm>
            <a:off x="914400" y="1445661"/>
            <a:ext cx="6324600" cy="3951288"/>
          </a:xfrm>
        </p:spPr>
        <p:txBody>
          <a:bodyPr>
            <a:normAutofit lnSpcReduction="10000"/>
          </a:bodyPr>
          <a:lstStyle/>
          <a:p>
            <a:pPr marL="0" indent="0">
              <a:buNone/>
            </a:pPr>
            <a:r>
              <a:rPr lang="en-US" sz="2800" i="1" dirty="0" smtClean="0"/>
              <a:t>What is it?</a:t>
            </a:r>
          </a:p>
          <a:p>
            <a:pPr marL="0" indent="0">
              <a:buNone/>
            </a:pPr>
            <a:r>
              <a:rPr lang="en-US" dirty="0" smtClean="0"/>
              <a:t>A tool to systematically develop and share your understanding of the relationships among:</a:t>
            </a:r>
          </a:p>
          <a:p>
            <a:pPr lvl="2"/>
            <a:r>
              <a:rPr lang="en-US" sz="2400" dirty="0" smtClean="0"/>
              <a:t>Available resources</a:t>
            </a:r>
          </a:p>
          <a:p>
            <a:pPr lvl="2"/>
            <a:r>
              <a:rPr lang="en-US" sz="2400" dirty="0" smtClean="0"/>
              <a:t>Planned activities</a:t>
            </a:r>
          </a:p>
          <a:p>
            <a:pPr lvl="2"/>
            <a:r>
              <a:rPr lang="en-US" sz="2400" dirty="0" smtClean="0"/>
              <a:t>Desired changes/results</a:t>
            </a:r>
          </a:p>
          <a:p>
            <a:pPr marL="914400" lvl="2" indent="0">
              <a:buNone/>
            </a:pPr>
            <a:endParaRPr lang="en-US" dirty="0" smtClean="0"/>
          </a:p>
          <a:p>
            <a:pPr marL="914400" lvl="2" indent="0">
              <a:buNone/>
            </a:pPr>
            <a:endParaRPr lang="en-US" dirty="0" smtClean="0"/>
          </a:p>
          <a:p>
            <a:pPr marL="914400" lvl="2" indent="0">
              <a:buNone/>
            </a:pPr>
            <a:endParaRPr lang="en-US" dirty="0" smtClean="0"/>
          </a:p>
          <a:p>
            <a:pPr marL="0" indent="0">
              <a:buNone/>
            </a:pPr>
            <a:r>
              <a:rPr lang="en-US" sz="1800" dirty="0" smtClean="0"/>
              <a:t>(W.K. Kellogg Foundation, 2004)</a:t>
            </a:r>
            <a:endParaRPr lang="en-US" sz="1800" dirty="0"/>
          </a:p>
        </p:txBody>
      </p:sp>
      <p:pic>
        <p:nvPicPr>
          <p:cNvPr id="1026" name="Picture 2"/>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267200" y="3822158"/>
            <a:ext cx="4551232" cy="279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pPr algn="l"/>
            <a:r>
              <a:rPr lang="en-US" b="1" dirty="0" smtClean="0">
                <a:solidFill>
                  <a:srgbClr val="608EB1"/>
                </a:solidFill>
                <a:latin typeface="Times New Roman"/>
              </a:rPr>
              <a:t>Kellogg Logic Model</a:t>
            </a:r>
            <a:endParaRPr lang="en-US" b="1" dirty="0">
              <a:solidFill>
                <a:srgbClr val="608EB1"/>
              </a:solidFill>
              <a:latin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6979104"/>
              </p:ext>
            </p:extLst>
          </p:nvPr>
        </p:nvGraphicFramePr>
        <p:xfrm>
          <a:off x="685800" y="1451797"/>
          <a:ext cx="8305800" cy="300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Left Brace 5"/>
          <p:cNvSpPr/>
          <p:nvPr/>
        </p:nvSpPr>
        <p:spPr>
          <a:xfrm rot="-5400000">
            <a:off x="2324100" y="2324100"/>
            <a:ext cx="381000" cy="2895600"/>
          </a:xfrm>
          <a:prstGeom prst="leftBrace">
            <a:avLst>
              <a:gd name="adj1" fmla="val 0"/>
              <a:gd name="adj2" fmla="val 4841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rot="-5400000">
            <a:off x="6308035" y="1650925"/>
            <a:ext cx="381000" cy="4310270"/>
          </a:xfrm>
          <a:prstGeom prst="leftBrace">
            <a:avLst>
              <a:gd name="adj1" fmla="val 0"/>
              <a:gd name="adj2" fmla="val 4841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219199" y="4015916"/>
            <a:ext cx="2743201" cy="461665"/>
          </a:xfrm>
          <a:prstGeom prst="rect">
            <a:avLst/>
          </a:prstGeom>
          <a:noFill/>
        </p:spPr>
        <p:txBody>
          <a:bodyPr wrap="square" rtlCol="0">
            <a:spAutoFit/>
          </a:bodyPr>
          <a:lstStyle/>
          <a:p>
            <a:pPr algn="ctr"/>
            <a:r>
              <a:rPr lang="en-US" sz="2400" dirty="0" smtClean="0"/>
              <a:t>Your planned work</a:t>
            </a:r>
            <a:endParaRPr lang="en-US" sz="2400" dirty="0"/>
          </a:p>
        </p:txBody>
      </p:sp>
      <p:sp>
        <p:nvSpPr>
          <p:cNvPr id="10" name="TextBox 9"/>
          <p:cNvSpPr txBox="1"/>
          <p:nvPr/>
        </p:nvSpPr>
        <p:spPr>
          <a:xfrm>
            <a:off x="4253562" y="3996560"/>
            <a:ext cx="4489945" cy="461665"/>
          </a:xfrm>
          <a:prstGeom prst="rect">
            <a:avLst/>
          </a:prstGeom>
          <a:noFill/>
        </p:spPr>
        <p:txBody>
          <a:bodyPr wrap="square" rtlCol="0">
            <a:spAutoFit/>
          </a:bodyPr>
          <a:lstStyle/>
          <a:p>
            <a:pPr algn="ctr"/>
            <a:r>
              <a:rPr lang="en-US" sz="2400" dirty="0" smtClean="0"/>
              <a:t>Your intended results</a:t>
            </a:r>
            <a:endParaRPr lang="en-US" sz="2400" dirty="0"/>
          </a:p>
        </p:txBody>
      </p:sp>
      <p:sp>
        <p:nvSpPr>
          <p:cNvPr id="11" name="Circular Arrow 10"/>
          <p:cNvSpPr/>
          <p:nvPr/>
        </p:nvSpPr>
        <p:spPr>
          <a:xfrm>
            <a:off x="1815661" y="1676400"/>
            <a:ext cx="1219200" cy="1219200"/>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a:off x="3643962" y="1676400"/>
            <a:ext cx="1219200" cy="1219200"/>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5283050" y="1676400"/>
            <a:ext cx="1219200" cy="1219200"/>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a:off x="7239000" y="1665890"/>
            <a:ext cx="1219200" cy="1219200"/>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066800" y="4876800"/>
            <a:ext cx="7162800" cy="1569660"/>
          </a:xfrm>
          <a:prstGeom prst="rect">
            <a:avLst/>
          </a:prstGeom>
          <a:noFill/>
        </p:spPr>
        <p:txBody>
          <a:bodyPr wrap="square" rtlCol="0">
            <a:spAutoFit/>
          </a:bodyPr>
          <a:lstStyle/>
          <a:p>
            <a:r>
              <a:rPr lang="en-US" sz="2400" b="1" dirty="0"/>
              <a:t>Outputs</a:t>
            </a:r>
            <a:r>
              <a:rPr lang="en-US" sz="2400" dirty="0"/>
              <a:t>: </a:t>
            </a:r>
            <a:r>
              <a:rPr lang="en-US" sz="2400" dirty="0" smtClean="0"/>
              <a:t>Types </a:t>
            </a:r>
            <a:r>
              <a:rPr lang="en-US" sz="2400" dirty="0"/>
              <a:t>of services to be </a:t>
            </a:r>
            <a:r>
              <a:rPr lang="en-US" sz="2400" dirty="0" smtClean="0"/>
              <a:t>delivered</a:t>
            </a:r>
            <a:endParaRPr lang="en-US" sz="2400" dirty="0"/>
          </a:p>
          <a:p>
            <a:r>
              <a:rPr lang="en-US" sz="2400" b="1" dirty="0"/>
              <a:t>Outcomes</a:t>
            </a:r>
            <a:r>
              <a:rPr lang="en-US" sz="2400" dirty="0"/>
              <a:t>: Specific changes in </a:t>
            </a:r>
            <a:r>
              <a:rPr lang="en-US" sz="2400" dirty="0" smtClean="0"/>
              <a:t>participants’ </a:t>
            </a:r>
            <a:r>
              <a:rPr lang="en-US" sz="2400" dirty="0"/>
              <a:t>behavior, knowledge, </a:t>
            </a:r>
            <a:r>
              <a:rPr lang="en-US" sz="2400" dirty="0" smtClean="0"/>
              <a:t>&amp; skills, both short and long-term</a:t>
            </a:r>
          </a:p>
          <a:p>
            <a:r>
              <a:rPr lang="en-US" sz="2400" b="1" dirty="0" smtClean="0"/>
              <a:t>Impact</a:t>
            </a:r>
            <a:r>
              <a:rPr lang="en-US" sz="2400" dirty="0"/>
              <a:t>: </a:t>
            </a:r>
            <a:r>
              <a:rPr lang="en-US" sz="2400" dirty="0" smtClean="0"/>
              <a:t>7-10 years</a:t>
            </a:r>
            <a:endParaRPr lang="en-US" sz="2400" dirty="0"/>
          </a:p>
        </p:txBody>
      </p:sp>
    </p:spTree>
    <p:extLst>
      <p:ext uri="{BB962C8B-B14F-4D97-AF65-F5344CB8AC3E}">
        <p14:creationId xmlns:p14="http://schemas.microsoft.com/office/powerpoint/2010/main" val="229648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9686"/>
            <a:ext cx="7772400" cy="1143000"/>
          </a:xfrm>
        </p:spPr>
        <p:txBody>
          <a:bodyPr>
            <a:normAutofit/>
          </a:bodyPr>
          <a:lstStyle/>
          <a:p>
            <a:pPr algn="l"/>
            <a:r>
              <a:rPr lang="en-US" dirty="0" smtClean="0">
                <a:solidFill>
                  <a:srgbClr val="608EB1"/>
                </a:solidFill>
                <a:latin typeface="Times New Roman"/>
              </a:rPr>
              <a:t>Benefits of using a Logic Model</a:t>
            </a:r>
            <a:endParaRPr lang="en-US" dirty="0">
              <a:solidFill>
                <a:srgbClr val="608EB1"/>
              </a:solidFill>
              <a:latin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1248418"/>
              </p:ext>
            </p:extLst>
          </p:nvPr>
        </p:nvGraphicFramePr>
        <p:xfrm>
          <a:off x="930166" y="1252100"/>
          <a:ext cx="7756634" cy="4846320"/>
        </p:xfrm>
        <a:graphic>
          <a:graphicData uri="http://schemas.openxmlformats.org/drawingml/2006/table">
            <a:tbl>
              <a:tblPr firstRow="1" bandRow="1">
                <a:tableStyleId>{5940675A-B579-460E-94D1-54222C63F5DA}</a:tableStyleId>
              </a:tblPr>
              <a:tblGrid>
                <a:gridCol w="2575034"/>
                <a:gridCol w="5181600"/>
              </a:tblGrid>
              <a:tr h="370840">
                <a:tc>
                  <a:txBody>
                    <a:bodyPr/>
                    <a:lstStyle/>
                    <a:p>
                      <a:r>
                        <a:rPr lang="en-US" sz="2400" b="1" dirty="0" smtClean="0"/>
                        <a:t>Program Elements</a:t>
                      </a:r>
                      <a:endParaRPr lang="en-US" sz="2400" b="1" dirty="0">
                        <a:solidFill>
                          <a:sysClr val="windowText" lastClr="000000"/>
                        </a:solidFill>
                      </a:endParaRPr>
                    </a:p>
                  </a:txBody>
                  <a:tcPr/>
                </a:tc>
                <a:tc>
                  <a:txBody>
                    <a:bodyPr/>
                    <a:lstStyle/>
                    <a:p>
                      <a:r>
                        <a:rPr lang="en-US" sz="2400" b="1" dirty="0" smtClean="0"/>
                        <a:t>Benefits of the Logic Model</a:t>
                      </a:r>
                      <a:endParaRPr lang="en-US" sz="2400" b="1" dirty="0">
                        <a:solidFill>
                          <a:sysClr val="windowText" lastClr="000000"/>
                        </a:solidFill>
                      </a:endParaRPr>
                    </a:p>
                  </a:txBody>
                  <a:tcPr/>
                </a:tc>
              </a:tr>
              <a:tr h="370840">
                <a:tc rowSpan="2">
                  <a:txBody>
                    <a:bodyPr/>
                    <a:lstStyle/>
                    <a:p>
                      <a:endParaRPr lang="en-US" sz="2400" dirty="0" smtClean="0"/>
                    </a:p>
                    <a:p>
                      <a:endParaRPr lang="en-US" sz="2400" dirty="0" smtClean="0"/>
                    </a:p>
                    <a:p>
                      <a:r>
                        <a:rPr lang="en-US" sz="2400" dirty="0" smtClean="0"/>
                        <a:t>Planning &amp; Design</a:t>
                      </a:r>
                      <a:endParaRPr lang="en-US" sz="2400" dirty="0">
                        <a:solidFill>
                          <a:sysClr val="windowText" lastClr="000000"/>
                        </a:solidFill>
                      </a:endParaRPr>
                    </a:p>
                  </a:txBody>
                  <a:tcPr/>
                </a:tc>
                <a:tc>
                  <a:txBody>
                    <a:bodyPr/>
                    <a:lstStyle/>
                    <a:p>
                      <a:r>
                        <a:rPr lang="en-US" sz="2400" dirty="0" smtClean="0"/>
                        <a:t>Finds gaps in theory/logic of the program and works to resolve them</a:t>
                      </a:r>
                      <a:endParaRPr lang="en-US" sz="2400" dirty="0">
                        <a:solidFill>
                          <a:sysClr val="windowText" lastClr="000000"/>
                        </a:solidFill>
                      </a:endParaRPr>
                    </a:p>
                  </a:txBody>
                  <a:tcPr/>
                </a:tc>
              </a:tr>
              <a:tr h="370840">
                <a:tc vMerge="1">
                  <a:txBody>
                    <a:bodyPr/>
                    <a:lstStyle/>
                    <a:p>
                      <a:endParaRPr lang="en-US" dirty="0">
                        <a:solidFill>
                          <a:sysClr val="windowText" lastClr="000000"/>
                        </a:solidFill>
                      </a:endParaRPr>
                    </a:p>
                  </a:txBody>
                  <a:tcPr/>
                </a:tc>
                <a:tc>
                  <a:txBody>
                    <a:bodyPr/>
                    <a:lstStyle/>
                    <a:p>
                      <a:r>
                        <a:rPr lang="en-US" sz="2400" dirty="0" smtClean="0"/>
                        <a:t>Builds a shared understanding of what the program is about &amp; how the parts work together.</a:t>
                      </a:r>
                      <a:endParaRPr lang="en-US" sz="2400" dirty="0">
                        <a:solidFill>
                          <a:sysClr val="windowText" lastClr="000000"/>
                        </a:solidFill>
                      </a:endParaRPr>
                    </a:p>
                  </a:txBody>
                  <a:tcPr/>
                </a:tc>
              </a:tr>
              <a:tr h="370840">
                <a:tc>
                  <a:txBody>
                    <a:bodyPr/>
                    <a:lstStyle/>
                    <a:p>
                      <a:r>
                        <a:rPr lang="en-US" sz="2400" dirty="0" smtClean="0">
                          <a:solidFill>
                            <a:sysClr val="windowText" lastClr="000000"/>
                          </a:solidFill>
                        </a:rPr>
                        <a:t>Program Implementation &amp;</a:t>
                      </a:r>
                      <a:r>
                        <a:rPr lang="en-US" sz="2400" baseline="0" dirty="0" smtClean="0">
                          <a:solidFill>
                            <a:sysClr val="windowText" lastClr="000000"/>
                          </a:solidFill>
                        </a:rPr>
                        <a:t> Management</a:t>
                      </a:r>
                      <a:endParaRPr lang="en-US" sz="2400" dirty="0">
                        <a:solidFill>
                          <a:sysClr val="windowText" lastClr="000000"/>
                        </a:solidFill>
                      </a:endParaRPr>
                    </a:p>
                  </a:txBody>
                  <a:tcPr/>
                </a:tc>
                <a:tc>
                  <a:txBody>
                    <a:bodyPr/>
                    <a:lstStyle/>
                    <a:p>
                      <a:r>
                        <a:rPr lang="en-US" sz="2400" dirty="0" smtClean="0">
                          <a:solidFill>
                            <a:sysClr val="windowText" lastClr="000000"/>
                          </a:solidFill>
                        </a:rPr>
                        <a:t>Focuses attention on the connections between action and results</a:t>
                      </a:r>
                      <a:endParaRPr lang="en-US" sz="2400" dirty="0">
                        <a:solidFill>
                          <a:sysClr val="windowText" lastClr="000000"/>
                        </a:solidFill>
                      </a:endParaRPr>
                    </a:p>
                  </a:txBody>
                  <a:tcPr/>
                </a:tc>
              </a:tr>
              <a:tr h="370840">
                <a:tc>
                  <a:txBody>
                    <a:bodyPr/>
                    <a:lstStyle/>
                    <a:p>
                      <a:r>
                        <a:rPr lang="en-US" sz="2400" dirty="0" smtClean="0">
                          <a:solidFill>
                            <a:sysClr val="windowText" lastClr="000000"/>
                          </a:solidFill>
                        </a:rPr>
                        <a:t>Evaluation,</a:t>
                      </a:r>
                      <a:r>
                        <a:rPr lang="en-US" sz="2400" baseline="0" dirty="0" smtClean="0">
                          <a:solidFill>
                            <a:sysClr val="windowText" lastClr="000000"/>
                          </a:solidFill>
                        </a:rPr>
                        <a:t> Communication &amp; Marketing</a:t>
                      </a:r>
                      <a:endParaRPr lang="en-US" sz="2400" dirty="0">
                        <a:solidFill>
                          <a:sysClr val="windowText" lastClr="000000"/>
                        </a:solidFill>
                      </a:endParaRPr>
                    </a:p>
                  </a:txBody>
                  <a:tcPr/>
                </a:tc>
                <a:tc>
                  <a:txBody>
                    <a:bodyPr/>
                    <a:lstStyle/>
                    <a:p>
                      <a:r>
                        <a:rPr lang="en-US" sz="2400" dirty="0" smtClean="0">
                          <a:solidFill>
                            <a:sysClr val="windowText" lastClr="000000"/>
                          </a:solidFill>
                        </a:rPr>
                        <a:t>Way to involve and engage stakeholders</a:t>
                      </a:r>
                      <a:r>
                        <a:rPr lang="en-US" sz="2400" baseline="0" dirty="0" smtClean="0">
                          <a:solidFill>
                            <a:sysClr val="windowText" lastClr="000000"/>
                          </a:solidFill>
                        </a:rPr>
                        <a:t> in the design, processes and use of evaluation</a:t>
                      </a:r>
                      <a:endParaRPr lang="en-US" sz="2400" dirty="0">
                        <a:solidFill>
                          <a:sysClr val="windowText" lastClr="000000"/>
                        </a:solidFill>
                      </a:endParaRPr>
                    </a:p>
                  </a:txBody>
                  <a:tcPr/>
                </a:tc>
              </a:tr>
            </a:tbl>
          </a:graphicData>
        </a:graphic>
      </p:graphicFrame>
    </p:spTree>
    <p:extLst>
      <p:ext uri="{BB962C8B-B14F-4D97-AF65-F5344CB8AC3E}">
        <p14:creationId xmlns:p14="http://schemas.microsoft.com/office/powerpoint/2010/main" val="335560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pPr algn="l"/>
            <a:r>
              <a:rPr lang="en-US" b="1" dirty="0" smtClean="0">
                <a:solidFill>
                  <a:srgbClr val="608EB1"/>
                </a:solidFill>
                <a:latin typeface="Times New Roman"/>
              </a:rPr>
              <a:t>Fleshing it out</a:t>
            </a:r>
            <a:endParaRPr lang="en-US" b="1" dirty="0">
              <a:solidFill>
                <a:srgbClr val="608EB1"/>
              </a:solidFill>
              <a:latin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2936922"/>
              </p:ext>
            </p:extLst>
          </p:nvPr>
        </p:nvGraphicFramePr>
        <p:xfrm>
          <a:off x="762000" y="1600200"/>
          <a:ext cx="7924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035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pPr algn="l"/>
            <a:r>
              <a:rPr lang="en-US" b="1" dirty="0" smtClean="0">
                <a:solidFill>
                  <a:srgbClr val="608EB1"/>
                </a:solidFill>
                <a:latin typeface="Times New Roman"/>
              </a:rPr>
              <a:t>Fleshing it out</a:t>
            </a:r>
            <a:endParaRPr lang="en-US" b="1" dirty="0">
              <a:solidFill>
                <a:srgbClr val="608EB1"/>
              </a:solidFill>
              <a:latin typeface="Times New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4721632"/>
              </p:ext>
            </p:extLst>
          </p:nvPr>
        </p:nvGraphicFramePr>
        <p:xfrm>
          <a:off x="457200" y="1600200"/>
          <a:ext cx="8534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275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Autofit/>
          </a:bodyPr>
          <a:lstStyle/>
          <a:p>
            <a:pPr algn="l"/>
            <a:r>
              <a:rPr lang="en-US" b="1" dirty="0">
                <a:solidFill>
                  <a:srgbClr val="608EB1"/>
                </a:solidFill>
                <a:latin typeface="Times New Roman"/>
              </a:rPr>
              <a:t>Messiah College Assessment of Student Learning Strategic Plan</a:t>
            </a:r>
          </a:p>
        </p:txBody>
      </p:sp>
      <p:sp>
        <p:nvSpPr>
          <p:cNvPr id="3" name="Content Placeholder 2"/>
          <p:cNvSpPr>
            <a:spLocks noGrp="1"/>
          </p:cNvSpPr>
          <p:nvPr>
            <p:ph idx="1"/>
          </p:nvPr>
        </p:nvSpPr>
        <p:spPr>
          <a:xfrm>
            <a:off x="762000" y="1600200"/>
            <a:ext cx="7924800" cy="4525963"/>
          </a:xfrm>
        </p:spPr>
        <p:txBody>
          <a:bodyPr>
            <a:normAutofit fontScale="92500"/>
          </a:bodyPr>
          <a:lstStyle/>
          <a:p>
            <a:pPr>
              <a:defRPr/>
            </a:pPr>
            <a:r>
              <a:rPr lang="en-US" sz="3600" dirty="0" smtClean="0"/>
              <a:t>Process</a:t>
            </a:r>
            <a:endParaRPr lang="en-US" sz="3600" dirty="0"/>
          </a:p>
          <a:p>
            <a:pPr>
              <a:defRPr/>
            </a:pPr>
            <a:r>
              <a:rPr lang="en-US" sz="3600" dirty="0"/>
              <a:t>Plan Themes </a:t>
            </a:r>
          </a:p>
          <a:p>
            <a:pPr marL="548640" lvl="1" indent="-182880">
              <a:defRPr/>
            </a:pPr>
            <a:r>
              <a:rPr lang="en-US" sz="3200" b="1" dirty="0"/>
              <a:t>Communication</a:t>
            </a:r>
            <a:r>
              <a:rPr lang="en-US" sz="3200" dirty="0"/>
              <a:t>: Developing shared understanding of goals and awareness of progress</a:t>
            </a:r>
          </a:p>
          <a:p>
            <a:pPr marL="548640" lvl="1" indent="-182880">
              <a:defRPr/>
            </a:pPr>
            <a:r>
              <a:rPr lang="en-US" sz="3200" b="1" dirty="0" smtClean="0"/>
              <a:t>Capacity</a:t>
            </a:r>
            <a:r>
              <a:rPr lang="en-US" sz="3200" dirty="0"/>
              <a:t>: Building motivation and expertise</a:t>
            </a:r>
          </a:p>
          <a:p>
            <a:pPr marL="548640" lvl="1" indent="-182880">
              <a:defRPr/>
            </a:pPr>
            <a:r>
              <a:rPr lang="en-US" sz="3200" b="1" dirty="0" smtClean="0"/>
              <a:t>Quality</a:t>
            </a:r>
            <a:r>
              <a:rPr lang="en-US" sz="3200" dirty="0"/>
              <a:t>: Assessing our assessment efforts to promote continuous improvement</a:t>
            </a:r>
          </a:p>
          <a:p>
            <a:pPr lvl="1">
              <a:defRPr/>
            </a:pPr>
            <a:endParaRPr lang="en-US" dirty="0"/>
          </a:p>
          <a:p>
            <a:endParaRPr lang="en-US" dirty="0"/>
          </a:p>
        </p:txBody>
      </p:sp>
    </p:spTree>
    <p:extLst>
      <p:ext uri="{BB962C8B-B14F-4D97-AF65-F5344CB8AC3E}">
        <p14:creationId xmlns:p14="http://schemas.microsoft.com/office/powerpoint/2010/main" val="3310451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2320</Words>
  <Application>Microsoft Office PowerPoint</Application>
  <PresentationFormat>On-screen Show (4:3)</PresentationFormat>
  <Paragraphs>260</Paragraphs>
  <Slides>26</Slides>
  <Notes>17</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Office Theme</vt:lpstr>
      <vt:lpstr>1_Office Theme</vt:lpstr>
      <vt:lpstr>2_Office Theme</vt:lpstr>
      <vt:lpstr>4_Office Theme</vt:lpstr>
      <vt:lpstr>5_Office Theme</vt:lpstr>
      <vt:lpstr>7_Office Theme</vt:lpstr>
      <vt:lpstr>8_Office Theme</vt:lpstr>
      <vt:lpstr>Strategic Assessment to Support Institutional Viability</vt:lpstr>
      <vt:lpstr>Session Objectives</vt:lpstr>
      <vt:lpstr>Session Overview</vt:lpstr>
      <vt:lpstr>Kellogg Logic Model</vt:lpstr>
      <vt:lpstr>Kellogg Logic Model</vt:lpstr>
      <vt:lpstr>Benefits of using a Logic Model</vt:lpstr>
      <vt:lpstr>Fleshing it out</vt:lpstr>
      <vt:lpstr>Fleshing it out</vt:lpstr>
      <vt:lpstr>Messiah College Assessment of Student Learning Strategic Plan</vt:lpstr>
      <vt:lpstr>Theme 1: Communication</vt:lpstr>
      <vt:lpstr>How did we get here?</vt:lpstr>
      <vt:lpstr>Bright Spot Evangelizing</vt:lpstr>
      <vt:lpstr>Student Affairs Example</vt:lpstr>
      <vt:lpstr>Objectives &amp; Goal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vt:lpstr>
      <vt:lpstr>Contact information</vt:lpstr>
      <vt:lpstr>References</vt:lpstr>
      <vt:lpstr>PowerPoint Presentation</vt:lpstr>
    </vt:vector>
  </TitlesOfParts>
  <Company>Messiah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should only  be used as a title page.</dc:title>
  <dc:creator>Josh</dc:creator>
  <cp:lastModifiedBy>Susan Donat</cp:lastModifiedBy>
  <cp:revision>41</cp:revision>
  <dcterms:created xsi:type="dcterms:W3CDTF">2010-09-23T19:31:11Z</dcterms:created>
  <dcterms:modified xsi:type="dcterms:W3CDTF">2014-09-05T18:19:50Z</dcterms:modified>
</cp:coreProperties>
</file>