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1"/>
  </p:notesMasterIdLst>
  <p:sldIdLst>
    <p:sldId id="257" r:id="rId2"/>
    <p:sldId id="262" r:id="rId3"/>
    <p:sldId id="263" r:id="rId4"/>
    <p:sldId id="260" r:id="rId5"/>
    <p:sldId id="261" r:id="rId6"/>
    <p:sldId id="300" r:id="rId7"/>
    <p:sldId id="265" r:id="rId8"/>
    <p:sldId id="287" r:id="rId9"/>
    <p:sldId id="286" r:id="rId10"/>
    <p:sldId id="290" r:id="rId11"/>
    <p:sldId id="291" r:id="rId12"/>
    <p:sldId id="292" r:id="rId13"/>
    <p:sldId id="293" r:id="rId14"/>
    <p:sldId id="294" r:id="rId15"/>
    <p:sldId id="301" r:id="rId16"/>
    <p:sldId id="296" r:id="rId17"/>
    <p:sldId id="298" r:id="rId18"/>
    <p:sldId id="297" r:id="rId19"/>
    <p:sldId id="299" r:id="rId20"/>
    <p:sldId id="302" r:id="rId21"/>
    <p:sldId id="278" r:id="rId22"/>
    <p:sldId id="279" r:id="rId23"/>
    <p:sldId id="303" r:id="rId24"/>
    <p:sldId id="280" r:id="rId25"/>
    <p:sldId id="281" r:id="rId26"/>
    <p:sldId id="282" r:id="rId27"/>
    <p:sldId id="305" r:id="rId28"/>
    <p:sldId id="285" r:id="rId29"/>
    <p:sldId id="30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1159-6B06-C146-9FC7-4EF81296610E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8DBE5-ACC9-0741-8BEA-65F9727D7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morning – I’m Eric Kaldor and I am currently Interim director of Brockport’s Center for Teaching and Learning. Prior to that I’ve taught in the sociology department and worked extensively on Brockport’s General Education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DBE5-ACC9-0741-8BEA-65F9727D7C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DBE5-ACC9-0741-8BEA-65F9727D7C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0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Audience expectations are critical to </a:t>
            </a:r>
            <a:r>
              <a:rPr lang="en-US" dirty="0" err="1" smtClean="0"/>
              <a:t>Goffman’s</a:t>
            </a:r>
            <a:r>
              <a:rPr lang="en-US" dirty="0" smtClean="0"/>
              <a:t> theory of social interaction. </a:t>
            </a:r>
          </a:p>
          <a:p>
            <a:r>
              <a:rPr lang="en-US" dirty="0" smtClean="0"/>
              <a:t>Cynical performances are not</a:t>
            </a:r>
            <a:r>
              <a:rPr lang="en-US" baseline="0" dirty="0" smtClean="0"/>
              <a:t> the same as self-interested or manipulative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DBE5-ACC9-0741-8BEA-65F9727D7C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4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3F1-AC56-426B-879B-30745915A3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15000"/>
            <a:ext cx="2133600" cy="365125"/>
          </a:xfrm>
        </p:spPr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150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15000"/>
            <a:ext cx="2133600" cy="365125"/>
          </a:xfrm>
        </p:spPr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57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906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53000"/>
            <a:ext cx="2133600" cy="365125"/>
          </a:xfrm>
        </p:spPr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30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53000"/>
            <a:ext cx="2133600" cy="365125"/>
          </a:xfrm>
        </p:spPr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352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352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778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778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679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718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2663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000"/>
            <a:ext cx="54864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0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AB17-FF5A-F448-B8C5-B51FEBBDA38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0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0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0619-F1EC-D74C-A6DC-D980380A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tinyurl.com/Brockport-Asses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suny.edu/sunypp/documents.cfm?doc_id=188&amp;CFID=4127506&amp;CFTOKEN=95e3a0c906b8b517-9B888BD2-FCA5-A10B-840B291E86CE6251&amp;jsessionid=aa3051a34d114366f3704019754f4b666a2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acu.org/value/rubrics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20695"/>
            <a:ext cx="7772400" cy="1670365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Points of Entry Towards a Culture of Meaningful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98977"/>
            <a:ext cx="6400800" cy="15376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Eric Kaldor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Robert Baker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Ruth Childs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30413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Drexel University Regional Assessment Conference</a:t>
            </a:r>
          </a:p>
          <a:p>
            <a:pPr algn="ctr"/>
            <a:r>
              <a:rPr lang="en-US" dirty="0" smtClean="0"/>
              <a:t>September </a:t>
            </a:r>
            <a:r>
              <a:rPr lang="en-US" dirty="0" smtClean="0"/>
              <a:t>12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077" y="5700028"/>
            <a:ext cx="708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http://tinyurl.com/Brockport-</a:t>
            </a:r>
            <a:r>
              <a:rPr lang="en-US" dirty="0" smtClean="0">
                <a:hlinkClick r:id="rId3"/>
              </a:rPr>
              <a:t>Assess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277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College Composition: A Brief Case Study . . .</a:t>
            </a:r>
          </a:p>
          <a:p>
            <a:pPr algn="ctr">
              <a:buNone/>
            </a:pPr>
            <a:r>
              <a:rPr lang="en-US" dirty="0" smtClean="0"/>
              <a:t>	. . . in </a:t>
            </a:r>
            <a:r>
              <a:rPr lang="en-US" sz="2800" dirty="0" smtClean="0"/>
              <a:t>meeting external requirements while simultaneously developing useful assessment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The field of composition has a history of developing direct assessment activities</a:t>
            </a:r>
          </a:p>
          <a:p>
            <a:r>
              <a:rPr lang="en-US" sz="2800" dirty="0" smtClean="0"/>
              <a:t>Argumentative research papers represent the  culminating project in College Composition</a:t>
            </a:r>
          </a:p>
          <a:p>
            <a:r>
              <a:rPr lang="en-US" sz="2800" dirty="0" smtClean="0">
                <a:hlinkClick r:id="rId2"/>
              </a:rPr>
              <a:t>The SUNY 10 includes Basic Communication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890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76400"/>
            <a:ext cx="84582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Three SUNY SLOs in Basic Communication: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Students </a:t>
            </a:r>
            <a:r>
              <a:rPr lang="en-US" sz="2400" dirty="0"/>
              <a:t>will: </a:t>
            </a:r>
          </a:p>
          <a:p>
            <a:pPr lvl="0"/>
            <a:r>
              <a:rPr lang="en-US" sz="2400" dirty="0"/>
              <a:t>produce coherent texts within common college-level written forms; </a:t>
            </a:r>
          </a:p>
          <a:p>
            <a:pPr lvl="0"/>
            <a:r>
              <a:rPr lang="en-US" sz="2400" dirty="0"/>
              <a:t>demonstrate the ability to revise and improve such texts; </a:t>
            </a:r>
          </a:p>
          <a:p>
            <a:pPr lvl="0"/>
            <a:r>
              <a:rPr lang="en-US" sz="2400" dirty="0"/>
              <a:t>research a topic, develop an argument, and organize supporting details</a:t>
            </a:r>
            <a:r>
              <a:rPr lang="en-US" sz="2400" dirty="0" smtClean="0"/>
              <a:t>;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sz="2400" dirty="0"/>
          </a:p>
          <a:p>
            <a:pPr lvl="0">
              <a:buNone/>
            </a:pPr>
            <a:endParaRPr lang="en-US" sz="2400" dirty="0"/>
          </a:p>
          <a:p>
            <a:pPr lvl="0"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045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SLO 1 rubric</a:t>
            </a:r>
            <a:endParaRPr lang="en-US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7136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667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SLO 2 rubric</a:t>
            </a:r>
            <a:endParaRPr lang="en-US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97" y="914400"/>
            <a:ext cx="827750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7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SLO 3 rubric</a:t>
            </a:r>
            <a:endParaRPr lang="en-US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382000" cy="530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86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sz="3600" dirty="0" smtClean="0"/>
              <a:t>External Requirements can Facilitate Cohesion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sz="2800" dirty="0" smtClean="0"/>
              <a:t>Multiple Measures provide more useful data</a:t>
            </a:r>
          </a:p>
          <a:p>
            <a:r>
              <a:rPr lang="en-US" sz="2800" dirty="0" smtClean="0"/>
              <a:t>Instructional Materials Rubric</a:t>
            </a:r>
          </a:p>
          <a:p>
            <a:pPr lvl="1"/>
            <a:r>
              <a:rPr lang="en-US" dirty="0" smtClean="0"/>
              <a:t>Syllabus</a:t>
            </a:r>
          </a:p>
          <a:p>
            <a:pPr lvl="1"/>
            <a:r>
              <a:rPr lang="en-US" dirty="0" smtClean="0"/>
              <a:t>Assignment sheet</a:t>
            </a:r>
          </a:p>
          <a:p>
            <a:pPr lvl="1"/>
            <a:r>
              <a:rPr lang="en-US" dirty="0" smtClean="0"/>
              <a:t>Rubric</a:t>
            </a:r>
          </a:p>
          <a:p>
            <a:r>
              <a:rPr lang="en-US" sz="2800" dirty="0" smtClean="0"/>
              <a:t>SUNY SLOs facilitate correlation between instructor input and student outcomes.</a:t>
            </a:r>
          </a:p>
        </p:txBody>
      </p:sp>
    </p:spTree>
    <p:extLst>
      <p:ext uri="{BB962C8B-B14F-4D97-AF65-F5344CB8AC3E}">
        <p14:creationId xmlns:p14="http://schemas.microsoft.com/office/powerpoint/2010/main" val="138208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Instructional Materials rubric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66233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27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Closing-the-Loop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2013</a:t>
            </a:r>
          </a:p>
          <a:p>
            <a:pPr>
              <a:buNone/>
            </a:pPr>
            <a:r>
              <a:rPr lang="en-US" dirty="0" smtClean="0"/>
              <a:t>Only 61% of students were meeting or exceeding expectations for revision</a:t>
            </a:r>
          </a:p>
          <a:p>
            <a:pPr>
              <a:buNone/>
            </a:pPr>
            <a:r>
              <a:rPr lang="en-US" dirty="0" smtClean="0"/>
              <a:t>Only 38% of assignment sheets discuss revision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Orientation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screening of the film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Beyond the Red Ink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Fall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Article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of the Semester: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Responding to Student Writers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by Nancy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Sommers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and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faculty workshop. 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Spring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Article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of the Semester: “Improving Student Peer Feedback,” and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roundtable discussion.  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9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Closing-the-Loop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2014</a:t>
            </a:r>
          </a:p>
          <a:p>
            <a:pPr>
              <a:buNone/>
            </a:pPr>
            <a:r>
              <a:rPr lang="en-US" dirty="0"/>
              <a:t>Refutation and Revision are not sufficiently mentioned in Instructional Materials</a:t>
            </a:r>
          </a:p>
          <a:p>
            <a:pPr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Orientation: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faculty reworked their syllabi, rubrics, and assignment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sheets</a:t>
            </a:r>
          </a:p>
          <a:p>
            <a:pPr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2015</a:t>
            </a:r>
          </a:p>
          <a:p>
            <a:pPr>
              <a:buNone/>
            </a:pPr>
            <a:r>
              <a:rPr lang="en-US" dirty="0" smtClean="0"/>
              <a:t>“Structure” had the lowest score in SLO1.</a:t>
            </a:r>
          </a:p>
          <a:p>
            <a:pPr>
              <a:buNone/>
            </a:pPr>
            <a:r>
              <a:rPr lang="en-US" dirty="0" smtClean="0"/>
              <a:t>Few syllabi mentioned Structure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Spring Semester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roundtable discussion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9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The annual assessment report not only reviews the recent assessment results, it also facilitates planning for the upcoming year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4606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798" y="1524000"/>
            <a:ext cx="362741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600200"/>
            <a:ext cx="35052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600200"/>
            <a:ext cx="35052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4203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is a culture of meaningful assessment?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95472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Assessment</a:t>
            </a:r>
            <a:r>
              <a:rPr lang="en-US" sz="2800" dirty="0"/>
              <a:t>: observation and analysis of </a:t>
            </a:r>
            <a:r>
              <a:rPr lang="en-US" sz="2800" dirty="0" smtClean="0"/>
              <a:t>student learning to enable </a:t>
            </a:r>
            <a:r>
              <a:rPr lang="en-US" sz="2800" dirty="0"/>
              <a:t>growth and </a:t>
            </a:r>
            <a:r>
              <a:rPr lang="en-US" sz="2800" dirty="0" smtClean="0"/>
              <a:t>improvement</a:t>
            </a:r>
          </a:p>
          <a:p>
            <a:endParaRPr lang="en-US" sz="2800" dirty="0"/>
          </a:p>
          <a:p>
            <a:r>
              <a:rPr lang="en-US" sz="2800" dirty="0" smtClean="0"/>
              <a:t>Meaningful: (see also genuine, authentic) provides information that members can use in pursuit of improved student learning</a:t>
            </a:r>
          </a:p>
          <a:p>
            <a:endParaRPr lang="en-US" sz="2800" dirty="0"/>
          </a:p>
          <a:p>
            <a:r>
              <a:rPr lang="en-US" sz="2800" dirty="0" smtClean="0"/>
              <a:t>Culture</a:t>
            </a:r>
            <a:r>
              <a:rPr lang="en-US" sz="2800" dirty="0"/>
              <a:t>: a way of doing things that is widely shared and deeply ingrained in the  understanding and everyday practices of </a:t>
            </a:r>
            <a:r>
              <a:rPr lang="en-US" sz="2800" dirty="0" smtClean="0"/>
              <a:t>members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394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Individual Journaling</a:t>
            </a:r>
          </a:p>
          <a:p>
            <a:pPr algn="ctr">
              <a:buNone/>
            </a:pP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spcBef>
                <a:spcPts val="1224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Think of at least one externally defined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learning outcome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department or program must assess.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could you gain genuinely useful data about student learning while also reporting on the above externally mandated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outcome?</a:t>
            </a:r>
          </a:p>
        </p:txBody>
      </p:sp>
    </p:spTree>
    <p:extLst>
      <p:ext uri="{BB962C8B-B14F-4D97-AF65-F5344CB8AC3E}">
        <p14:creationId xmlns:p14="http://schemas.microsoft.com/office/powerpoint/2010/main" val="385881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4521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an Essential Learning Project to Generate Cross-campus 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5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Rubric as Catalyst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Grassroots path to campus-wide culture can grow from a </a:t>
            </a:r>
            <a:r>
              <a:rPr lang="en-US" u="sng" dirty="0" smtClean="0"/>
              <a:t>narrowly-defined project</a:t>
            </a:r>
          </a:p>
          <a:p>
            <a:r>
              <a:rPr lang="en-US" dirty="0"/>
              <a:t>Build upon an existing campus-wide concern about the quality of student learning</a:t>
            </a:r>
          </a:p>
          <a:p>
            <a:r>
              <a:rPr lang="en-US" dirty="0" smtClean="0"/>
              <a:t>Focused project on evaluation of a nationally validated </a:t>
            </a:r>
            <a:r>
              <a:rPr lang="en-US" dirty="0" smtClean="0"/>
              <a:t>rubric</a:t>
            </a:r>
          </a:p>
          <a:p>
            <a:r>
              <a:rPr lang="en-US" dirty="0"/>
              <a:t>T</a:t>
            </a:r>
            <a:r>
              <a:rPr lang="en-US" dirty="0" smtClean="0"/>
              <a:t>he AAC</a:t>
            </a:r>
            <a:r>
              <a:rPr lang="en-US" dirty="0" smtClean="0"/>
              <a:t>&amp;U </a:t>
            </a:r>
            <a:r>
              <a:rPr lang="en-US" dirty="0" smtClean="0"/>
              <a:t>VALUE Rubrics</a:t>
            </a:r>
          </a:p>
          <a:p>
            <a:pPr marL="457200" lvl="1" indent="0">
              <a:buNone/>
            </a:pPr>
            <a:r>
              <a:rPr lang="en-US" b="1" dirty="0" smtClean="0"/>
              <a:t>V</a:t>
            </a:r>
            <a:r>
              <a:rPr lang="en-US" dirty="0" smtClean="0"/>
              <a:t>alid </a:t>
            </a:r>
            <a:r>
              <a:rPr lang="en-US" b="1" dirty="0" smtClean="0"/>
              <a:t>A</a:t>
            </a:r>
            <a:r>
              <a:rPr lang="en-US" dirty="0" smtClean="0"/>
              <a:t>ssessment of </a:t>
            </a:r>
            <a:r>
              <a:rPr lang="en-US" b="1" dirty="0" smtClean="0"/>
              <a:t>L</a:t>
            </a:r>
            <a:r>
              <a:rPr lang="en-US" dirty="0" smtClean="0"/>
              <a:t>earning in </a:t>
            </a:r>
            <a:r>
              <a:rPr lang="en-US" b="1" dirty="0" smtClean="0"/>
              <a:t>U</a:t>
            </a:r>
            <a:r>
              <a:rPr lang="en-US" dirty="0" smtClean="0"/>
              <a:t>ndergraduate </a:t>
            </a:r>
            <a:r>
              <a:rPr lang="en-US" b="1" dirty="0" smtClean="0"/>
              <a:t>E</a:t>
            </a:r>
            <a:r>
              <a:rPr lang="en-US" dirty="0" smtClean="0"/>
              <a:t>ducation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71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riting VALUE Rub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3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Choose </a:t>
            </a:r>
            <a:r>
              <a:rPr lang="en-US" smtClean="0"/>
              <a:t>the VALUE Rubrics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756"/>
            <a:ext cx="8229600" cy="3966194"/>
          </a:xfrm>
        </p:spPr>
        <p:txBody>
          <a:bodyPr>
            <a:normAutofit/>
          </a:bodyPr>
          <a:lstStyle/>
          <a:p>
            <a:r>
              <a:rPr lang="en-US" dirty="0" smtClean="0"/>
              <a:t>Interdisciplinary design critical to develop a shared language across departments</a:t>
            </a:r>
          </a:p>
          <a:p>
            <a:r>
              <a:rPr lang="en-US" dirty="0" smtClean="0"/>
              <a:t>External document – not owned by any internal group</a:t>
            </a:r>
          </a:p>
          <a:p>
            <a:r>
              <a:rPr lang="en-US" dirty="0" smtClean="0"/>
              <a:t>The 16 rubrics allow for future projects focused on a variety of Brockport’s institutional 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239093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VALUE Rubrics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8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Team from variety of disciplines participated in Learning to Write, </a:t>
            </a:r>
            <a:r>
              <a:rPr lang="en-US" sz="2800" dirty="0"/>
              <a:t>Writing to </a:t>
            </a:r>
            <a:r>
              <a:rPr lang="en-US" sz="2800" dirty="0" smtClean="0"/>
              <a:t>Learn </a:t>
            </a:r>
            <a:r>
              <a:rPr lang="en-US" sz="2800" dirty="0"/>
              <a:t>project</a:t>
            </a:r>
            <a:endParaRPr lang="en-US" sz="2800" dirty="0" smtClean="0"/>
          </a:p>
          <a:p>
            <a:r>
              <a:rPr lang="en-US" sz="2800" dirty="0" smtClean="0"/>
              <a:t>Reviewed Written Communication VALUE </a:t>
            </a:r>
            <a:r>
              <a:rPr lang="en-US" sz="2800" dirty="0"/>
              <a:t>Rubric (WCVR) </a:t>
            </a:r>
            <a:r>
              <a:rPr lang="en-US" sz="2800" dirty="0" smtClean="0"/>
              <a:t>to establish shared meaning</a:t>
            </a:r>
          </a:p>
          <a:p>
            <a:r>
              <a:rPr lang="en-US" sz="2800" dirty="0" smtClean="0"/>
              <a:t>Compared WCVR to other internal and external rubrics</a:t>
            </a:r>
          </a:p>
          <a:p>
            <a:r>
              <a:rPr lang="en-US" sz="2800" dirty="0" smtClean="0"/>
              <a:t>Evaluated how to use WCVR assessing many different types of assignments</a:t>
            </a:r>
          </a:p>
        </p:txBody>
      </p:sp>
    </p:spTree>
    <p:extLst>
      <p:ext uri="{BB962C8B-B14F-4D97-AF65-F5344CB8AC3E}">
        <p14:creationId xmlns:p14="http://schemas.microsoft.com/office/powerpoint/2010/main" val="1074374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Softly Sharing the VALUE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540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Brought Peggy Maki to campus</a:t>
            </a:r>
          </a:p>
          <a:p>
            <a:r>
              <a:rPr lang="en-US" dirty="0" smtClean="0"/>
              <a:t>Developed in-house materials to support Brockport faculty using the WCVR</a:t>
            </a:r>
          </a:p>
          <a:p>
            <a:r>
              <a:rPr lang="en-US" dirty="0" smtClean="0"/>
              <a:t>Held open conversations with team in coffee shop – “bring your assignments”…</a:t>
            </a:r>
          </a:p>
          <a:p>
            <a:r>
              <a:rPr lang="en-US" dirty="0" smtClean="0"/>
              <a:t>Disseminated findings and resources through our center for teaching and learning (CELT)</a:t>
            </a:r>
          </a:p>
          <a:p>
            <a:r>
              <a:rPr lang="en-US" dirty="0" smtClean="0"/>
              <a:t>Gentle outreach and modeling by team members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25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 in Essential Learning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341"/>
          </a:xfrm>
        </p:spPr>
        <p:txBody>
          <a:bodyPr>
            <a:noAutofit/>
          </a:bodyPr>
          <a:lstStyle/>
          <a:p>
            <a:r>
              <a:rPr lang="en-US" sz="2800" dirty="0" smtClean="0"/>
              <a:t>Spread common </a:t>
            </a:r>
            <a:r>
              <a:rPr lang="en-US" sz="2800" dirty="0"/>
              <a:t>language across campus </a:t>
            </a:r>
            <a:r>
              <a:rPr lang="en-US" sz="2800" dirty="0" smtClean="0"/>
              <a:t>for discussing writing </a:t>
            </a:r>
          </a:p>
          <a:p>
            <a:r>
              <a:rPr lang="en-US" sz="2800" dirty="0"/>
              <a:t>Share ownership of writing and teaching writing across disciplines and at all levels</a:t>
            </a:r>
          </a:p>
          <a:p>
            <a:r>
              <a:rPr lang="en-US" sz="2800" dirty="0" smtClean="0"/>
              <a:t>Build expectation that faculty take </a:t>
            </a:r>
            <a:r>
              <a:rPr lang="en-US" sz="2800" dirty="0"/>
              <a:t>time </a:t>
            </a:r>
            <a:r>
              <a:rPr lang="en-US" sz="2800" dirty="0" smtClean="0"/>
              <a:t>to </a:t>
            </a:r>
            <a:r>
              <a:rPr lang="en-US" sz="2800" dirty="0"/>
              <a:t>teach </a:t>
            </a:r>
            <a:r>
              <a:rPr lang="en-US" sz="2800" dirty="0" smtClean="0"/>
              <a:t>writing and give students time to practice </a:t>
            </a:r>
            <a:r>
              <a:rPr lang="en-US" sz="2800" dirty="0"/>
              <a:t>writing</a:t>
            </a:r>
          </a:p>
          <a:p>
            <a:r>
              <a:rPr lang="en-US" sz="2800" dirty="0" smtClean="0"/>
              <a:t>Plan cross-campus assessment of student writing </a:t>
            </a:r>
            <a:endParaRPr lang="en-US" sz="2800" dirty="0"/>
          </a:p>
          <a:p>
            <a:r>
              <a:rPr lang="en-US" sz="2800" dirty="0" smtClean="0"/>
              <a:t>Plan </a:t>
            </a:r>
            <a:r>
              <a:rPr lang="en-US" sz="2800" dirty="0"/>
              <a:t>our next </a:t>
            </a:r>
            <a:r>
              <a:rPr lang="en-US" sz="2800" dirty="0" smtClean="0"/>
              <a:t>VALUE </a:t>
            </a:r>
            <a:r>
              <a:rPr lang="en-US" sz="2800" dirty="0"/>
              <a:t>Rubric Roll out – Quantitative Literacy</a:t>
            </a:r>
          </a:p>
        </p:txBody>
      </p:sp>
    </p:spTree>
    <p:extLst>
      <p:ext uri="{BB962C8B-B14F-4D97-AF65-F5344CB8AC3E}">
        <p14:creationId xmlns:p14="http://schemas.microsoft.com/office/powerpoint/2010/main" val="176942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439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1: Identify a major learning outcome that you think concerns faculty and staff across your campus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614794"/>
            <a:ext cx="8229600" cy="3688729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Inquiry and analysis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Critical thinking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Creative thinking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Written communication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Oral communication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Reading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Quantitative literacy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 literacy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Teamwork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 solving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Civic engagement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Intercultural competence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Ethical reasoning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Foundations for lifelong learning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Global learning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Integrative Learning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383" y="5913274"/>
            <a:ext cx="376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http://www.aacu.org/value/rubrics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/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606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473"/>
            <a:ext cx="8229600" cy="3415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Look for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Diverse departments/offices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Some key senior faculty/staff (reputation important)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Some junior faculty/staff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to include some potential critics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2320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2: Identify potential team members for an essential learning project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9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83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Why is this so hard to achieve?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468"/>
            <a:ext cx="8229600" cy="4863236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1872"/>
              </a:spcBef>
              <a:buNone/>
            </a:pPr>
            <a:r>
              <a:rPr lang="en-US" sz="2800" dirty="0" smtClean="0">
                <a:cs typeface="Century"/>
              </a:rPr>
              <a:t>Clash in two forms of rational administration</a:t>
            </a:r>
          </a:p>
          <a:p>
            <a:pPr>
              <a:lnSpc>
                <a:spcPct val="120000"/>
              </a:lnSpc>
              <a:spcBef>
                <a:spcPts val="1872"/>
              </a:spcBef>
            </a:pPr>
            <a:r>
              <a:rPr lang="en-US" sz="2800" dirty="0" smtClean="0">
                <a:cs typeface="Century"/>
              </a:rPr>
              <a:t>Assessment often develops on campus through bureaucratic policies and directives</a:t>
            </a:r>
          </a:p>
          <a:p>
            <a:pPr>
              <a:lnSpc>
                <a:spcPct val="120000"/>
              </a:lnSpc>
              <a:spcBef>
                <a:spcPts val="1872"/>
              </a:spcBef>
            </a:pPr>
            <a:r>
              <a:rPr lang="en-US" sz="2800" dirty="0" smtClean="0">
                <a:cs typeface="Century"/>
              </a:rPr>
              <a:t>Faculty are deeply embedded in professional traditions of quality control</a:t>
            </a:r>
          </a:p>
          <a:p>
            <a:pPr marL="0" indent="0">
              <a:lnSpc>
                <a:spcPct val="120000"/>
              </a:lnSpc>
              <a:spcBef>
                <a:spcPts val="1872"/>
              </a:spcBef>
              <a:buNone/>
            </a:pPr>
            <a:r>
              <a:rPr lang="en-US" sz="2800" dirty="0" smtClean="0">
                <a:cs typeface="Century"/>
              </a:rPr>
              <a:t>Strategic Response:</a:t>
            </a:r>
          </a:p>
          <a:p>
            <a:pPr marL="0" indent="0">
              <a:lnSpc>
                <a:spcPct val="120000"/>
              </a:lnSpc>
              <a:spcBef>
                <a:spcPts val="1872"/>
              </a:spcBef>
              <a:buNone/>
            </a:pPr>
            <a:r>
              <a:rPr lang="en-US" sz="2800" dirty="0" smtClean="0">
                <a:cs typeface="Century"/>
              </a:rPr>
              <a:t>Build institutional commitment to assessment based on culture of inquiry (Maki, 2010)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27705"/>
            <a:ext cx="8229600" cy="980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5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249"/>
          </a:xfrm>
        </p:spPr>
        <p:txBody>
          <a:bodyPr>
            <a:normAutofit/>
          </a:bodyPr>
          <a:lstStyle/>
          <a:p>
            <a:r>
              <a:rPr lang="en-US" dirty="0" smtClean="0"/>
              <a:t>Three Strategic Points of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644"/>
            <a:ext cx="8229600" cy="5188108"/>
          </a:xfrm>
        </p:spPr>
        <p:txBody>
          <a:bodyPr>
            <a:noAutofit/>
          </a:bodyPr>
          <a:lstStyle/>
          <a:p>
            <a:r>
              <a:rPr lang="en-US" sz="2800" dirty="0" smtClean="0"/>
              <a:t>At the Administrative-level</a:t>
            </a:r>
          </a:p>
          <a:p>
            <a:pPr lvl="1"/>
            <a:r>
              <a:rPr lang="en-US" dirty="0" smtClean="0"/>
              <a:t>How to help move from cynical to sincere assessment</a:t>
            </a:r>
          </a:p>
          <a:p>
            <a:pPr>
              <a:spcBef>
                <a:spcPts val="1920"/>
              </a:spcBef>
            </a:pPr>
            <a:r>
              <a:rPr lang="en-US" sz="2800" dirty="0" smtClean="0"/>
              <a:t>Program-level</a:t>
            </a:r>
          </a:p>
          <a:p>
            <a:pPr lvl="1"/>
            <a:r>
              <a:rPr lang="en-US" dirty="0" smtClean="0"/>
              <a:t>How to integrate external mandates with authentic inquiry</a:t>
            </a:r>
          </a:p>
          <a:p>
            <a:pPr>
              <a:spcBef>
                <a:spcPts val="1920"/>
              </a:spcBef>
            </a:pPr>
            <a:r>
              <a:rPr lang="en-US" sz="2800" dirty="0" smtClean="0"/>
              <a:t>Interdepartmental/Cross-campus</a:t>
            </a:r>
          </a:p>
          <a:p>
            <a:pPr lvl="1"/>
            <a:r>
              <a:rPr lang="en-US" dirty="0" smtClean="0"/>
              <a:t>How to build shared understanding and practices in miniature with an essential learning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161"/>
          </a:xfrm>
        </p:spPr>
        <p:txBody>
          <a:bodyPr>
            <a:normAutofit/>
          </a:bodyPr>
          <a:lstStyle/>
          <a:p>
            <a:r>
              <a:rPr lang="en-US" dirty="0" smtClean="0"/>
              <a:t>Cynical and Sincere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13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320"/>
              </a:spcBef>
              <a:buNone/>
            </a:pPr>
            <a:r>
              <a:rPr lang="en-US" dirty="0" smtClean="0"/>
              <a:t>Sociologist Erving </a:t>
            </a:r>
            <a:r>
              <a:rPr lang="en-US" dirty="0" err="1" smtClean="0"/>
              <a:t>Goffman</a:t>
            </a:r>
            <a:r>
              <a:rPr lang="en-US" dirty="0" smtClean="0"/>
              <a:t> described social life in terms of performances </a:t>
            </a:r>
          </a:p>
          <a:p>
            <a:pPr lvl="1"/>
            <a:r>
              <a:rPr lang="en-US" dirty="0" smtClean="0"/>
              <a:t>Role defined by the expectations of specific audiences in specific situations</a:t>
            </a:r>
          </a:p>
          <a:p>
            <a:pPr>
              <a:spcBef>
                <a:spcPts val="1320"/>
              </a:spcBef>
            </a:pPr>
            <a:r>
              <a:rPr lang="en-US" dirty="0" smtClean="0"/>
              <a:t>Sincere performance</a:t>
            </a:r>
          </a:p>
          <a:p>
            <a:pPr lvl="1"/>
            <a:r>
              <a:rPr lang="en-US" dirty="0" smtClean="0"/>
              <a:t>When we really believe the role we are performing is who we are</a:t>
            </a:r>
          </a:p>
          <a:p>
            <a:pPr>
              <a:spcBef>
                <a:spcPts val="1320"/>
              </a:spcBef>
            </a:pPr>
            <a:r>
              <a:rPr lang="en-US" dirty="0" smtClean="0"/>
              <a:t>Cynical performance</a:t>
            </a:r>
          </a:p>
          <a:p>
            <a:pPr lvl="1"/>
            <a:r>
              <a:rPr lang="en-US" dirty="0" smtClean="0"/>
              <a:t>When we strive to convince an audience that we are a role we do not believe we really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5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Configurations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792772"/>
              </p:ext>
            </p:extLst>
          </p:nvPr>
        </p:nvGraphicFramePr>
        <p:xfrm>
          <a:off x="457200" y="1600200"/>
          <a:ext cx="8229600" cy="31089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Administrators</a:t>
                      </a:r>
                      <a:endParaRPr lang="en-US" sz="2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Faculty/Staff</a:t>
                      </a:r>
                      <a:endParaRPr lang="en-US" sz="2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Cynical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Cynical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Sincere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Cynical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Cynical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Sincere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Some Sincere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Some Sincere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Sincere</a:t>
                      </a:r>
                      <a:endParaRPr lang="en-US" sz="28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/>
                        </a:rPr>
                        <a:t>Sincere</a:t>
                      </a:r>
                      <a:endParaRPr lang="en-US" sz="28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91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07" y="1174861"/>
            <a:ext cx="8229600" cy="18584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what ways are cynical expectations for assessment communicated to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faculty?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07" y="3889094"/>
            <a:ext cx="8229600" cy="1875099"/>
          </a:xfrm>
        </p:spPr>
        <p:txBody>
          <a:bodyPr numCol="2"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Words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Actions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Justifications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Resources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059" y="3112069"/>
            <a:ext cx="88798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Consider both formal and informal communication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507" y="47621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Please form a small group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44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can we turn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cynical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expectations into sincere expectations?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3742"/>
            <a:ext cx="8229600" cy="3642035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Identify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top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three examples of cynical expectations communicated to faculty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Take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top ranked example and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explain how an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administrator could communicate sincere expectations for meaningful assessment</a:t>
            </a:r>
          </a:p>
          <a:p>
            <a:pPr marL="0" indent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4628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Meaningful Assessment at the Program-level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T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brockport_eck_template_white.potx</Template>
  <TotalTime>1322</TotalTime>
  <Words>1039</Words>
  <Application>Microsoft Macintosh PowerPoint</Application>
  <PresentationFormat>On-screen Show (4:3)</PresentationFormat>
  <Paragraphs>170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POT_white</vt:lpstr>
      <vt:lpstr>Strategic Points of Entry Towards a Culture of Meaningful Assessment</vt:lpstr>
      <vt:lpstr>PowerPoint Presentation</vt:lpstr>
      <vt:lpstr>Why is this so hard to achieve?</vt:lpstr>
      <vt:lpstr>Three Strategic Points of Entry</vt:lpstr>
      <vt:lpstr>Cynical and Sincere Assessment</vt:lpstr>
      <vt:lpstr>Some Possible Configurations</vt:lpstr>
      <vt:lpstr>In what ways are cynical expectations for assessment communicated to faculty? </vt:lpstr>
      <vt:lpstr>How can we turn cynical expectations into sincere expectations?</vt:lpstr>
      <vt:lpstr>Developing Meaningful Assessment at the Program-level</vt:lpstr>
      <vt:lpstr>PowerPoint Presentation</vt:lpstr>
      <vt:lpstr>PowerPoint Presentation</vt:lpstr>
      <vt:lpstr>SLO 1 rubric</vt:lpstr>
      <vt:lpstr>SLO 2 rubric</vt:lpstr>
      <vt:lpstr>SLO 3 rubric</vt:lpstr>
      <vt:lpstr>PowerPoint Presentation</vt:lpstr>
      <vt:lpstr>Instructional Materials rubric</vt:lpstr>
      <vt:lpstr>Closing-the-Loop</vt:lpstr>
      <vt:lpstr>Closing-the-Loop</vt:lpstr>
      <vt:lpstr>The annual assessment report not only reviews the recent assessment results, it also facilitates planning for the upcoming year</vt:lpstr>
      <vt:lpstr>PowerPoint Presentation</vt:lpstr>
      <vt:lpstr>Using an Essential Learning Project to Generate Cross-campus Conversations</vt:lpstr>
      <vt:lpstr>A Rubric as Catalyst for Change</vt:lpstr>
      <vt:lpstr>PowerPoint Presentation</vt:lpstr>
      <vt:lpstr>Why Choose the VALUE Rubrics?</vt:lpstr>
      <vt:lpstr>Exploring VALUE Rubrics</vt:lpstr>
      <vt:lpstr>Softly Sharing the VALUE Rubric</vt:lpstr>
      <vt:lpstr>Next Steps in Essential Learning Project</vt:lpstr>
      <vt:lpstr>Step 1: Identify a major learning outcome that you think concerns faculty and staff across your campus.</vt:lpstr>
      <vt:lpstr>PowerPoint Presentation</vt:lpstr>
    </vt:vector>
  </TitlesOfParts>
  <Company>The College at Brockport, State University of New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Kaldor Drexel Slide Deck</dc:title>
  <dc:creator>Eric Kaldor</dc:creator>
  <cp:lastModifiedBy>Eric Kaldor</cp:lastModifiedBy>
  <cp:revision>90</cp:revision>
  <dcterms:created xsi:type="dcterms:W3CDTF">2014-07-23T16:43:43Z</dcterms:created>
  <dcterms:modified xsi:type="dcterms:W3CDTF">2014-09-08T20:54:12Z</dcterms:modified>
</cp:coreProperties>
</file>