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256" r:id="rId4"/>
    <p:sldId id="266" r:id="rId5"/>
    <p:sldId id="288" r:id="rId6"/>
    <p:sldId id="264" r:id="rId7"/>
    <p:sldId id="257" r:id="rId8"/>
    <p:sldId id="265" r:id="rId9"/>
    <p:sldId id="258" r:id="rId10"/>
    <p:sldId id="268" r:id="rId11"/>
    <p:sldId id="259" r:id="rId12"/>
    <p:sldId id="267" r:id="rId13"/>
    <p:sldId id="280" r:id="rId14"/>
    <p:sldId id="260" r:id="rId15"/>
    <p:sldId id="269" r:id="rId16"/>
    <p:sldId id="272" r:id="rId17"/>
    <p:sldId id="273" r:id="rId18"/>
    <p:sldId id="274" r:id="rId19"/>
    <p:sldId id="286" r:id="rId20"/>
    <p:sldId id="275" r:id="rId21"/>
    <p:sldId id="276" r:id="rId22"/>
    <p:sldId id="270" r:id="rId23"/>
    <p:sldId id="277" r:id="rId24"/>
    <p:sldId id="263" r:id="rId25"/>
    <p:sldId id="271" r:id="rId26"/>
    <p:sldId id="285" r:id="rId27"/>
    <p:sldId id="287" r:id="rId28"/>
    <p:sldId id="278"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5631" autoAdjust="0"/>
  </p:normalViewPr>
  <p:slideViewPr>
    <p:cSldViewPr snapToGrid="0">
      <p:cViewPr>
        <p:scale>
          <a:sx n="80" d="100"/>
          <a:sy n="80" d="100"/>
        </p:scale>
        <p:origin x="-1752" y="-72"/>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71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Trinity</a:t>
            </a:r>
            <a:r>
              <a:rPr lang="en-US" baseline="0" dirty="0" smtClean="0"/>
              <a:t> Comparison of Scores in NURS 492 NCLEX Preparation Showing Improvement in RN Practice Scores on Select Indicators Fall 2011 to Fall 2013</a:t>
            </a:r>
            <a:endParaRPr lang="en-US" dirty="0"/>
          </a:p>
        </c:rich>
      </c:tx>
      <c:layout>
        <c:manualLayout>
          <c:xMode val="edge"/>
          <c:yMode val="edge"/>
          <c:x val="0.10407157986830594"/>
          <c:y val="3.614457831325301E-2"/>
        </c:manualLayout>
      </c:layout>
      <c:overlay val="1"/>
    </c:title>
    <c:autoTitleDeleted val="0"/>
    <c:plotArea>
      <c:layout/>
      <c:barChart>
        <c:barDir val="col"/>
        <c:grouping val="clustered"/>
        <c:varyColors val="0"/>
        <c:ser>
          <c:idx val="0"/>
          <c:order val="0"/>
          <c:tx>
            <c:strRef>
              <c:f>Sheet1!$A$2</c:f>
              <c:strCache>
                <c:ptCount val="1"/>
                <c:pt idx="0">
                  <c:v>Fall 2013</c:v>
                </c:pt>
              </c:strCache>
            </c:strRef>
          </c:tx>
          <c:spPr>
            <a:solidFill>
              <a:schemeClr val="accent1">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Management of Care</c:v>
                </c:pt>
                <c:pt idx="1">
                  <c:v>Safety &amp; Infection Control</c:v>
                </c:pt>
                <c:pt idx="2">
                  <c:v>Health Promotion &amp; Maintenance</c:v>
                </c:pt>
                <c:pt idx="3">
                  <c:v>Psychosocial Integrity</c:v>
                </c:pt>
                <c:pt idx="4">
                  <c:v>Basic Care &amp; Comfort</c:v>
                </c:pt>
                <c:pt idx="5">
                  <c:v>Pharm</c:v>
                </c:pt>
                <c:pt idx="6">
                  <c:v>Reduction of Risk Potential</c:v>
                </c:pt>
                <c:pt idx="7">
                  <c:v>Physiological Adaptations</c:v>
                </c:pt>
              </c:strCache>
            </c:strRef>
          </c:cat>
          <c:val>
            <c:numRef>
              <c:f>Sheet1!$B$2:$I$2</c:f>
              <c:numCache>
                <c:formatCode>General</c:formatCode>
                <c:ptCount val="8"/>
                <c:pt idx="0">
                  <c:v>83.7</c:v>
                </c:pt>
                <c:pt idx="1">
                  <c:v>82.8</c:v>
                </c:pt>
                <c:pt idx="2">
                  <c:v>86.4</c:v>
                </c:pt>
                <c:pt idx="3">
                  <c:v>83.8</c:v>
                </c:pt>
                <c:pt idx="4">
                  <c:v>74.599999999999994</c:v>
                </c:pt>
                <c:pt idx="5">
                  <c:v>74.3</c:v>
                </c:pt>
                <c:pt idx="6">
                  <c:v>76.7</c:v>
                </c:pt>
                <c:pt idx="7">
                  <c:v>73.3</c:v>
                </c:pt>
              </c:numCache>
            </c:numRef>
          </c:val>
        </c:ser>
        <c:ser>
          <c:idx val="1"/>
          <c:order val="1"/>
          <c:tx>
            <c:strRef>
              <c:f>Sheet1!$A$3</c:f>
              <c:strCache>
                <c:ptCount val="1"/>
                <c:pt idx="0">
                  <c:v>Spring 2012</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Management of Care</c:v>
                </c:pt>
                <c:pt idx="1">
                  <c:v>Safety &amp; Infection Control</c:v>
                </c:pt>
                <c:pt idx="2">
                  <c:v>Health Promotion &amp; Maintenance</c:v>
                </c:pt>
                <c:pt idx="3">
                  <c:v>Psychosocial Integrity</c:v>
                </c:pt>
                <c:pt idx="4">
                  <c:v>Basic Care &amp; Comfort</c:v>
                </c:pt>
                <c:pt idx="5">
                  <c:v>Pharm</c:v>
                </c:pt>
                <c:pt idx="6">
                  <c:v>Reduction of Risk Potential</c:v>
                </c:pt>
                <c:pt idx="7">
                  <c:v>Physiological Adaptations</c:v>
                </c:pt>
              </c:strCache>
            </c:strRef>
          </c:cat>
          <c:val>
            <c:numRef>
              <c:f>Sheet1!$B$3:$I$3</c:f>
              <c:numCache>
                <c:formatCode>General</c:formatCode>
                <c:ptCount val="8"/>
                <c:pt idx="0">
                  <c:v>57.9</c:v>
                </c:pt>
                <c:pt idx="1">
                  <c:v>58.8</c:v>
                </c:pt>
                <c:pt idx="2">
                  <c:v>71.400000000000006</c:v>
                </c:pt>
                <c:pt idx="3">
                  <c:v>61.5</c:v>
                </c:pt>
                <c:pt idx="4">
                  <c:v>63.1</c:v>
                </c:pt>
                <c:pt idx="5">
                  <c:v>48.3</c:v>
                </c:pt>
                <c:pt idx="6">
                  <c:v>55</c:v>
                </c:pt>
                <c:pt idx="7">
                  <c:v>43.8</c:v>
                </c:pt>
              </c:numCache>
            </c:numRef>
          </c:val>
        </c:ser>
        <c:ser>
          <c:idx val="2"/>
          <c:order val="2"/>
          <c:tx>
            <c:strRef>
              <c:f>Sheet1!$A$4</c:f>
              <c:strCache>
                <c:ptCount val="1"/>
                <c:pt idx="0">
                  <c:v>Fall 2011</c:v>
                </c:pt>
              </c:strCache>
            </c:strRef>
          </c:tx>
          <c:spPr>
            <a:solidFill>
              <a:schemeClr val="accent3">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8"/>
                <c:pt idx="0">
                  <c:v>Management of Care</c:v>
                </c:pt>
                <c:pt idx="1">
                  <c:v>Safety &amp; Infection Control</c:v>
                </c:pt>
                <c:pt idx="2">
                  <c:v>Health Promotion &amp; Maintenance</c:v>
                </c:pt>
                <c:pt idx="3">
                  <c:v>Psychosocial Integrity</c:v>
                </c:pt>
                <c:pt idx="4">
                  <c:v>Basic Care &amp; Comfort</c:v>
                </c:pt>
                <c:pt idx="5">
                  <c:v>Pharm</c:v>
                </c:pt>
                <c:pt idx="6">
                  <c:v>Reduction of Risk Potential</c:v>
                </c:pt>
                <c:pt idx="7">
                  <c:v>Physiological Adaptations</c:v>
                </c:pt>
              </c:strCache>
            </c:strRef>
          </c:cat>
          <c:val>
            <c:numRef>
              <c:f>Sheet1!$B$4:$I$4</c:f>
              <c:numCache>
                <c:formatCode>General</c:formatCode>
                <c:ptCount val="8"/>
                <c:pt idx="0">
                  <c:v>64.3</c:v>
                </c:pt>
                <c:pt idx="1">
                  <c:v>55.5</c:v>
                </c:pt>
                <c:pt idx="2">
                  <c:v>50.5</c:v>
                </c:pt>
                <c:pt idx="3">
                  <c:v>53.1</c:v>
                </c:pt>
                <c:pt idx="4">
                  <c:v>57.1</c:v>
                </c:pt>
                <c:pt idx="5">
                  <c:v>49.4</c:v>
                </c:pt>
                <c:pt idx="6">
                  <c:v>42.3</c:v>
                </c:pt>
                <c:pt idx="7">
                  <c:v>40.799999999999997</c:v>
                </c:pt>
              </c:numCache>
            </c:numRef>
          </c:val>
        </c:ser>
        <c:dLbls>
          <c:showLegendKey val="0"/>
          <c:showVal val="0"/>
          <c:showCatName val="0"/>
          <c:showSerName val="0"/>
          <c:showPercent val="0"/>
          <c:showBubbleSize val="0"/>
        </c:dLbls>
        <c:gapWidth val="150"/>
        <c:axId val="51861376"/>
        <c:axId val="51862912"/>
      </c:barChart>
      <c:catAx>
        <c:axId val="51861376"/>
        <c:scaling>
          <c:orientation val="minMax"/>
        </c:scaling>
        <c:delete val="0"/>
        <c:axPos val="b"/>
        <c:numFmt formatCode="General" sourceLinked="1"/>
        <c:majorTickMark val="out"/>
        <c:minorTickMark val="none"/>
        <c:tickLblPos val="nextTo"/>
        <c:crossAx val="51862912"/>
        <c:crosses val="autoZero"/>
        <c:auto val="1"/>
        <c:lblAlgn val="ctr"/>
        <c:lblOffset val="100"/>
        <c:noMultiLvlLbl val="0"/>
      </c:catAx>
      <c:valAx>
        <c:axId val="51862912"/>
        <c:scaling>
          <c:orientation val="minMax"/>
        </c:scaling>
        <c:delete val="0"/>
        <c:axPos val="l"/>
        <c:majorGridlines/>
        <c:numFmt formatCode="General" sourceLinked="1"/>
        <c:majorTickMark val="out"/>
        <c:minorTickMark val="none"/>
        <c:tickLblPos val="nextTo"/>
        <c:crossAx val="51861376"/>
        <c:crosses val="autoZero"/>
        <c:crossBetween val="between"/>
      </c:valAx>
    </c:plotArea>
    <c:legend>
      <c:legendPos val="r"/>
      <c:layout/>
      <c:overlay val="0"/>
    </c:legend>
    <c:plotVisOnly val="1"/>
    <c:dispBlanksAs val="gap"/>
    <c:showDLblsOverMax val="0"/>
  </c:chart>
  <c:txPr>
    <a:bodyPr/>
    <a:lstStyle/>
    <a:p>
      <a:pPr>
        <a:defRPr sz="1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4" qsCatId="simple" csTypeId="urn:microsoft.com/office/officeart/2005/8/colors/colorful4" csCatId="colorful" phldr="1"/>
      <dgm:spPr/>
    </dgm:pt>
    <dgm:pt modelId="{11AE9903-8A7D-40BB-AF2D-0827DA2C4880}">
      <dgm:prSet phldrT="[Text]" custT="1"/>
      <dgm:spPr/>
      <dgm:t>
        <a:bodyPr/>
        <a:lstStyle/>
        <a:p>
          <a:pPr>
            <a:lnSpc>
              <a:spcPct val="100000"/>
            </a:lnSpc>
          </a:pPr>
          <a:r>
            <a:rPr lang="en-US" sz="2000" dirty="0" smtClean="0"/>
            <a:t>Prior to the 1st </a:t>
          </a:r>
        </a:p>
        <a:p>
          <a:pPr>
            <a:lnSpc>
              <a:spcPct val="100000"/>
            </a:lnSpc>
          </a:pPr>
          <a:r>
            <a:rPr lang="en-US" sz="2000" dirty="0" smtClean="0"/>
            <a:t>day of class</a:t>
          </a:r>
          <a:endParaRPr lang="en-US" sz="2000" dirty="0"/>
        </a:p>
      </dgm:t>
    </dgm:pt>
    <dgm:pt modelId="{92C6F6EE-E440-4C94-A517-2DE87BF86B82}" type="parTrans" cxnId="{040B7B91-68A6-40D3-BEEC-086C3609372F}">
      <dgm:prSet/>
      <dgm:spPr/>
      <dgm:t>
        <a:bodyPr/>
        <a:lstStyle/>
        <a:p>
          <a:endParaRPr lang="en-US"/>
        </a:p>
      </dgm:t>
    </dgm:pt>
    <dgm:pt modelId="{D399CA55-417C-43BC-A648-1F4C0D1A7548}" type="sibTrans" cxnId="{040B7B91-68A6-40D3-BEEC-086C3609372F}">
      <dgm:prSet/>
      <dgm:spPr/>
      <dgm:t>
        <a:bodyPr/>
        <a:lstStyle/>
        <a:p>
          <a:endParaRPr lang="en-US"/>
        </a:p>
      </dgm:t>
    </dgm:pt>
    <dgm:pt modelId="{C2FA0BAB-FDC3-4AE0-86F6-722946E72E0B}">
      <dgm:prSet phldrT="[Text]" custT="1"/>
      <dgm:spPr/>
      <dgm:t>
        <a:bodyPr/>
        <a:lstStyle/>
        <a:p>
          <a:pPr>
            <a:lnSpc>
              <a:spcPct val="90000"/>
            </a:lnSpc>
          </a:pPr>
          <a:r>
            <a:rPr lang="en-US" sz="1600" dirty="0" smtClean="0"/>
            <a:t>Course entrance exam</a:t>
          </a:r>
          <a:endParaRPr lang="en-US" sz="1600" dirty="0"/>
        </a:p>
      </dgm:t>
    </dgm:pt>
    <dgm:pt modelId="{454D0620-CEC4-4301-B58F-41BB41515ADA}" type="parTrans" cxnId="{13754B84-DA63-4B79-92D3-5545467E8F13}">
      <dgm:prSet/>
      <dgm:spPr/>
      <dgm:t>
        <a:bodyPr/>
        <a:lstStyle/>
        <a:p>
          <a:endParaRPr lang="en-US"/>
        </a:p>
      </dgm:t>
    </dgm:pt>
    <dgm:pt modelId="{92746BDE-2C78-41A4-B63E-702BC0013A17}" type="sibTrans" cxnId="{13754B84-DA63-4B79-92D3-5545467E8F13}">
      <dgm:prSet/>
      <dgm:spPr/>
      <dgm:t>
        <a:bodyPr/>
        <a:lstStyle/>
        <a:p>
          <a:endParaRPr lang="en-US"/>
        </a:p>
      </dgm:t>
    </dgm:pt>
    <dgm:pt modelId="{1C0E0690-0D28-498A-9713-AAA00D9F988C}">
      <dgm:prSet phldrT="[Text]" custT="1"/>
      <dgm:spPr/>
      <dgm:t>
        <a:bodyPr/>
        <a:lstStyle/>
        <a:p>
          <a:r>
            <a:rPr lang="en-US" sz="2000" dirty="0" smtClean="0"/>
            <a:t>First day of class</a:t>
          </a:r>
          <a:endParaRPr lang="en-US" sz="2000" dirty="0"/>
        </a:p>
      </dgm:t>
    </dgm:pt>
    <dgm:pt modelId="{20FDDFC3-5A94-4CF6-810E-1E90F9A3B358}" type="parTrans" cxnId="{EDB18B3F-E7D9-4B83-B7F5-951359A51026}">
      <dgm:prSet/>
      <dgm:spPr/>
      <dgm:t>
        <a:bodyPr/>
        <a:lstStyle/>
        <a:p>
          <a:endParaRPr lang="en-US"/>
        </a:p>
      </dgm:t>
    </dgm:pt>
    <dgm:pt modelId="{15990F3A-020E-4F6E-8FAA-5A892B027742}" type="sibTrans" cxnId="{EDB18B3F-E7D9-4B83-B7F5-951359A51026}">
      <dgm:prSet/>
      <dgm:spPr/>
      <dgm:t>
        <a:bodyPr/>
        <a:lstStyle/>
        <a:p>
          <a:endParaRPr lang="en-US"/>
        </a:p>
      </dgm:t>
    </dgm:pt>
    <dgm:pt modelId="{814FBD6B-E8B9-4A8A-99A6-3C744024F994}">
      <dgm:prSet phldrT="[Text]" custT="1"/>
      <dgm:spPr/>
      <dgm:t>
        <a:bodyPr/>
        <a:lstStyle/>
        <a:p>
          <a:r>
            <a:rPr lang="en-US" sz="1600" dirty="0" smtClean="0"/>
            <a:t>Study Needs Self-Assessment</a:t>
          </a:r>
          <a:endParaRPr lang="en-US" sz="1600" dirty="0"/>
        </a:p>
      </dgm:t>
    </dgm:pt>
    <dgm:pt modelId="{AE47D0DD-79C5-4DC7-8A18-862C95366DE5}" type="parTrans" cxnId="{986B94E3-352B-4CB1-8562-C383188E02D7}">
      <dgm:prSet/>
      <dgm:spPr/>
      <dgm:t>
        <a:bodyPr/>
        <a:lstStyle/>
        <a:p>
          <a:endParaRPr lang="en-US"/>
        </a:p>
      </dgm:t>
    </dgm:pt>
    <dgm:pt modelId="{ABC08D6C-03A8-45C5-9D67-9A046D3CA252}" type="sibTrans" cxnId="{986B94E3-352B-4CB1-8562-C383188E02D7}">
      <dgm:prSet/>
      <dgm:spPr/>
      <dgm:t>
        <a:bodyPr/>
        <a:lstStyle/>
        <a:p>
          <a:endParaRPr lang="en-US"/>
        </a:p>
      </dgm:t>
    </dgm:pt>
    <dgm:pt modelId="{30E7E69C-CFDD-4141-8033-E02187194337}">
      <dgm:prSet phldrT="[Text]" custT="1"/>
      <dgm:spPr/>
      <dgm:t>
        <a:bodyPr/>
        <a:lstStyle/>
        <a:p>
          <a:endParaRPr lang="en-US" sz="1600" dirty="0" smtClean="0"/>
        </a:p>
        <a:p>
          <a:r>
            <a:rPr lang="en-US" sz="2000" dirty="0" smtClean="0"/>
            <a:t>1:1 Meetings</a:t>
          </a:r>
        </a:p>
        <a:p>
          <a:r>
            <a:rPr lang="en-US" sz="1600" dirty="0" smtClean="0"/>
            <a:t>-Encouragement</a:t>
          </a:r>
        </a:p>
        <a:p>
          <a:r>
            <a:rPr lang="en-US" sz="1600" dirty="0" smtClean="0"/>
            <a:t>-Learning Contract</a:t>
          </a:r>
        </a:p>
        <a:p>
          <a:r>
            <a:rPr lang="en-US" sz="1600" dirty="0" smtClean="0"/>
            <a:t>-Benchmarking</a:t>
          </a:r>
        </a:p>
        <a:p>
          <a:endParaRPr lang="en-US" sz="1600" dirty="0" smtClean="0"/>
        </a:p>
        <a:p>
          <a:r>
            <a:rPr lang="en-US" sz="1800" dirty="0" smtClean="0"/>
            <a:t>Course Exams</a:t>
          </a:r>
          <a:endParaRPr lang="en-US" sz="1800" dirty="0"/>
        </a:p>
      </dgm:t>
    </dgm:pt>
    <dgm:pt modelId="{497FA2C5-344C-4358-A83D-19A6BA41A8C9}" type="parTrans" cxnId="{4961989C-B8C3-45EF-93AF-E20A5C24D9C1}">
      <dgm:prSet/>
      <dgm:spPr/>
      <dgm:t>
        <a:bodyPr/>
        <a:lstStyle/>
        <a:p>
          <a:endParaRPr lang="en-US"/>
        </a:p>
      </dgm:t>
    </dgm:pt>
    <dgm:pt modelId="{0B3221A2-15F9-4128-8E4D-76E36777D374}" type="sibTrans" cxnId="{4961989C-B8C3-45EF-93AF-E20A5C24D9C1}">
      <dgm:prSet/>
      <dgm:spPr/>
      <dgm:t>
        <a:bodyPr/>
        <a:lstStyle/>
        <a:p>
          <a:endParaRPr lang="en-US"/>
        </a:p>
      </dgm:t>
    </dgm:pt>
    <dgm:pt modelId="{58E0917B-7C9B-4987-80F4-1B70ACE949A4}">
      <dgm:prSet phldrT="[Text]" custT="1"/>
      <dgm:spPr/>
      <dgm:t>
        <a:bodyPr/>
        <a:lstStyle/>
        <a:p>
          <a:r>
            <a:rPr lang="en-US" sz="1600" dirty="0" smtClean="0"/>
            <a:t>Reassessment</a:t>
          </a:r>
          <a:endParaRPr lang="en-US" sz="1600" dirty="0"/>
        </a:p>
      </dgm:t>
    </dgm:pt>
    <dgm:pt modelId="{D07A6525-9DFD-4263-8BA1-23A50BDAA9FD}" type="parTrans" cxnId="{BA6C4EDD-F687-41F1-8035-65E00B847C4A}">
      <dgm:prSet/>
      <dgm:spPr/>
      <dgm:t>
        <a:bodyPr/>
        <a:lstStyle/>
        <a:p>
          <a:endParaRPr lang="en-US"/>
        </a:p>
      </dgm:t>
    </dgm:pt>
    <dgm:pt modelId="{8020FF4A-7A02-4CDA-A7F2-7BB6B31E335B}" type="sibTrans" cxnId="{BA6C4EDD-F687-41F1-8035-65E00B847C4A}">
      <dgm:prSet/>
      <dgm:spPr/>
      <dgm:t>
        <a:bodyPr/>
        <a:lstStyle/>
        <a:p>
          <a:endParaRPr lang="en-US"/>
        </a:p>
      </dgm:t>
    </dgm:pt>
    <dgm:pt modelId="{70FC1ADB-F403-4C8D-9765-CD47B92C50B7}">
      <dgm:prSet phldrT="[Text]" custT="1"/>
      <dgm:spPr/>
      <dgm:t>
        <a:bodyPr/>
        <a:lstStyle/>
        <a:p>
          <a:pPr algn="l"/>
          <a:r>
            <a:rPr lang="en-US" sz="2000" b="0" dirty="0" smtClean="0"/>
            <a:t>1:1 Meetings</a:t>
          </a:r>
        </a:p>
        <a:p>
          <a:pPr algn="l"/>
          <a:r>
            <a:rPr lang="en-US" sz="2000" b="0" dirty="0" smtClean="0"/>
            <a:t>- </a:t>
          </a:r>
          <a:r>
            <a:rPr lang="en-US" sz="1600" b="0" dirty="0" smtClean="0"/>
            <a:t>Encouragement</a:t>
          </a:r>
        </a:p>
        <a:p>
          <a:pPr algn="l"/>
          <a:r>
            <a:rPr lang="en-US" sz="1600" b="0" dirty="0" smtClean="0"/>
            <a:t>- Learning Contract</a:t>
          </a:r>
        </a:p>
        <a:p>
          <a:pPr algn="l"/>
          <a:r>
            <a:rPr lang="en-US" sz="1600" b="0" dirty="0" smtClean="0"/>
            <a:t>- Benchmarking</a:t>
          </a:r>
          <a:endParaRPr lang="en-US" sz="2000" b="0" dirty="0"/>
        </a:p>
      </dgm:t>
    </dgm:pt>
    <dgm:pt modelId="{AF5826A2-D9AF-42A1-B720-8C9AE2511BE7}" type="parTrans" cxnId="{65082B81-04CE-4B76-B6CB-24846B054540}">
      <dgm:prSet/>
      <dgm:spPr/>
      <dgm:t>
        <a:bodyPr/>
        <a:lstStyle/>
        <a:p>
          <a:endParaRPr lang="en-US"/>
        </a:p>
      </dgm:t>
    </dgm:pt>
    <dgm:pt modelId="{7E5A4FDA-44F3-4D74-8C6E-10EFF615E7FD}" type="sibTrans" cxnId="{65082B81-04CE-4B76-B6CB-24846B054540}">
      <dgm:prSet/>
      <dgm:spPr/>
      <dgm:t>
        <a:bodyPr/>
        <a:lstStyle/>
        <a:p>
          <a:endParaRPr lang="en-US"/>
        </a:p>
      </dgm:t>
    </dgm:pt>
    <dgm:pt modelId="{995A1454-1744-47A0-9EA0-ADD8F0B949A8}">
      <dgm:prSet phldrT="[Text]" custT="1"/>
      <dgm:spPr/>
      <dgm:t>
        <a:bodyPr/>
        <a:lstStyle/>
        <a:p>
          <a:r>
            <a:rPr lang="en-US" sz="2000" b="1" i="0" dirty="0" smtClean="0"/>
            <a:t>Final Exam</a:t>
          </a:r>
        </a:p>
      </dgm:t>
    </dgm:pt>
    <dgm:pt modelId="{05E5A0CC-2942-4506-B841-382089CE30C4}" type="parTrans" cxnId="{ACBD6BCB-C5A9-43C2-976D-956B0E2958CF}">
      <dgm:prSet/>
      <dgm:spPr/>
      <dgm:t>
        <a:bodyPr/>
        <a:lstStyle/>
        <a:p>
          <a:endParaRPr lang="en-US"/>
        </a:p>
      </dgm:t>
    </dgm:pt>
    <dgm:pt modelId="{545273A2-D1D0-4ADE-B97D-384AD2E19D22}" type="sibTrans" cxnId="{ACBD6BCB-C5A9-43C2-976D-956B0E2958CF}">
      <dgm:prSet/>
      <dgm:spPr/>
      <dgm:t>
        <a:bodyPr/>
        <a:lstStyle/>
        <a:p>
          <a:endParaRPr lang="en-US"/>
        </a:p>
      </dgm:t>
    </dgm:pt>
    <dgm:pt modelId="{0A5B6C51-D9EE-4E10-8666-D2A1A5D83D07}">
      <dgm:prSet phldrT="[Text]"/>
      <dgm:spPr/>
      <dgm:t>
        <a:bodyPr/>
        <a:lstStyle/>
        <a:p>
          <a:endParaRPr lang="en-US" sz="2300" dirty="0"/>
        </a:p>
      </dgm:t>
    </dgm:pt>
    <dgm:pt modelId="{953E341F-793D-4379-8A42-4CCA7905F8ED}" type="parTrans" cxnId="{6149FE97-549A-46BB-88F9-6B8128A05CED}">
      <dgm:prSet/>
      <dgm:spPr/>
      <dgm:t>
        <a:bodyPr/>
        <a:lstStyle/>
        <a:p>
          <a:endParaRPr lang="en-US"/>
        </a:p>
      </dgm:t>
    </dgm:pt>
    <dgm:pt modelId="{D38502BB-5FA8-41B1-BB3F-474EBEBC00D8}" type="sibTrans" cxnId="{6149FE97-549A-46BB-88F9-6B8128A05CED}">
      <dgm:prSet/>
      <dgm:spPr/>
      <dgm:t>
        <a:bodyPr/>
        <a:lstStyle/>
        <a:p>
          <a:endParaRPr lang="en-US"/>
        </a:p>
      </dgm:t>
    </dgm:pt>
    <dgm:pt modelId="{B4A7B692-C4D8-4541-937D-60413FF72DD5}">
      <dgm:prSet phldrT="[Text]" custT="1"/>
      <dgm:spPr/>
      <dgm:t>
        <a:bodyPr/>
        <a:lstStyle/>
        <a:p>
          <a:r>
            <a:rPr lang="en-US" sz="1600" dirty="0" smtClean="0"/>
            <a:t>Learning styles</a:t>
          </a:r>
          <a:endParaRPr lang="en-US" sz="1600" dirty="0"/>
        </a:p>
      </dgm:t>
    </dgm:pt>
    <dgm:pt modelId="{8DBBAEFB-2902-47DB-87EC-0B6B25F5F7D1}" type="parTrans" cxnId="{E182D746-5079-457C-8707-6947453BDDE9}">
      <dgm:prSet/>
      <dgm:spPr/>
      <dgm:t>
        <a:bodyPr/>
        <a:lstStyle/>
        <a:p>
          <a:endParaRPr lang="en-US"/>
        </a:p>
      </dgm:t>
    </dgm:pt>
    <dgm:pt modelId="{4CFC6827-FC2A-46E7-8D6D-3A13291E7C57}" type="sibTrans" cxnId="{E182D746-5079-457C-8707-6947453BDDE9}">
      <dgm:prSet/>
      <dgm:spPr/>
      <dgm:t>
        <a:bodyPr/>
        <a:lstStyle/>
        <a:p>
          <a:endParaRPr lang="en-US"/>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dgm:spPr/>
    </dgm:pt>
    <dgm:pt modelId="{644FC417-65C4-4A14-9BD3-0B4FE4983038}" type="pres">
      <dgm:prSet presAssocID="{A82EBBEB-02CA-450A-ADF0-7E1C99D8D2D1}" presName="points" presStyleCnt="0"/>
      <dgm:spPr/>
    </dgm:pt>
    <dgm:pt modelId="{0BFD2B67-6EEF-4CED-9DD0-87FB3CA2D9F6}" type="pres">
      <dgm:prSet presAssocID="{11AE9903-8A7D-40BB-AF2D-0827DA2C4880}" presName="compositeA" presStyleCnt="0"/>
      <dgm:spPr/>
    </dgm:pt>
    <dgm:pt modelId="{74D5A485-77E1-4371-B1DA-5501D50167D9}" type="pres">
      <dgm:prSet presAssocID="{11AE9903-8A7D-40BB-AF2D-0827DA2C4880}" presName="textA" presStyleLbl="revTx" presStyleIdx="0" presStyleCnt="5" custScaleX="232759">
        <dgm:presLayoutVars>
          <dgm:bulletEnabled val="1"/>
        </dgm:presLayoutVars>
      </dgm:prSet>
      <dgm:spPr/>
      <dgm:t>
        <a:bodyPr/>
        <a:lstStyle/>
        <a:p>
          <a:endParaRPr lang="en-US"/>
        </a:p>
      </dgm:t>
    </dgm:pt>
    <dgm:pt modelId="{D1720A3A-5323-47FA-A501-DB9E770BAE3D}" type="pres">
      <dgm:prSet presAssocID="{11AE9903-8A7D-40BB-AF2D-0827DA2C4880}" presName="circleA" presStyleLbl="node1" presStyleIdx="0" presStyleCnt="5"/>
      <dgm:spPr/>
    </dgm:pt>
    <dgm:pt modelId="{75045AA1-C2A5-42F2-A01E-58F27156D578}" type="pres">
      <dgm:prSet presAssocID="{11AE9903-8A7D-40BB-AF2D-0827DA2C4880}" presName="spaceA" presStyleCnt="0"/>
      <dgm:spPr/>
    </dgm:pt>
    <dgm:pt modelId="{5D8A696D-F594-467F-A51E-2AFB38010A92}" type="pres">
      <dgm:prSet presAssocID="{D399CA55-417C-43BC-A648-1F4C0D1A7548}" presName="space" presStyleCnt="0"/>
      <dgm:spPr/>
    </dgm:pt>
    <dgm:pt modelId="{11DB416F-964F-4B71-91DA-1F7D6BC44488}" type="pres">
      <dgm:prSet presAssocID="{1C0E0690-0D28-498A-9713-AAA00D9F988C}" presName="compositeB" presStyleCnt="0"/>
      <dgm:spPr/>
    </dgm:pt>
    <dgm:pt modelId="{23DCC597-2234-4D4F-96BB-AAFC5589CBAE}" type="pres">
      <dgm:prSet presAssocID="{1C0E0690-0D28-498A-9713-AAA00D9F988C}" presName="textB" presStyleLbl="revTx" presStyleIdx="1" presStyleCnt="5" custScaleX="202684">
        <dgm:presLayoutVars>
          <dgm:bulletEnabled val="1"/>
        </dgm:presLayoutVars>
      </dgm:prSet>
      <dgm:spPr/>
      <dgm:t>
        <a:bodyPr/>
        <a:lstStyle/>
        <a:p>
          <a:endParaRPr lang="en-US"/>
        </a:p>
      </dgm:t>
    </dgm:pt>
    <dgm:pt modelId="{DAAE9942-3612-4795-A6AA-72B58A68559F}" type="pres">
      <dgm:prSet presAssocID="{1C0E0690-0D28-498A-9713-AAA00D9F988C}" presName="circleB" presStyleLbl="node1" presStyleIdx="1" presStyleCnt="5"/>
      <dgm:spPr/>
    </dgm:pt>
    <dgm:pt modelId="{0A6DE4B1-B5DC-4351-8D87-B3739B905B9B}" type="pres">
      <dgm:prSet presAssocID="{1C0E0690-0D28-498A-9713-AAA00D9F988C}" presName="spaceB" presStyleCnt="0"/>
      <dgm:spPr/>
    </dgm:pt>
    <dgm:pt modelId="{EB47B162-40A6-4D83-9CDA-D925DC1CB76C}" type="pres">
      <dgm:prSet presAssocID="{15990F3A-020E-4F6E-8FAA-5A892B027742}" presName="space" presStyleCnt="0"/>
      <dgm:spPr/>
    </dgm:pt>
    <dgm:pt modelId="{B05C7BC1-12DC-4B6D-AF8F-61290D245B99}" type="pres">
      <dgm:prSet presAssocID="{30E7E69C-CFDD-4141-8033-E02187194337}" presName="compositeA" presStyleCnt="0"/>
      <dgm:spPr/>
    </dgm:pt>
    <dgm:pt modelId="{7E066FCD-E543-4D62-B391-28AD7BF1F33D}" type="pres">
      <dgm:prSet presAssocID="{30E7E69C-CFDD-4141-8033-E02187194337}" presName="textA" presStyleLbl="revTx" presStyleIdx="2" presStyleCnt="5" custScaleX="178634">
        <dgm:presLayoutVars>
          <dgm:bulletEnabled val="1"/>
        </dgm:presLayoutVars>
      </dgm:prSet>
      <dgm:spPr/>
      <dgm:t>
        <a:bodyPr/>
        <a:lstStyle/>
        <a:p>
          <a:endParaRPr lang="en-US"/>
        </a:p>
      </dgm:t>
    </dgm:pt>
    <dgm:pt modelId="{DDB75857-E643-48BD-A6CE-76C56D189731}" type="pres">
      <dgm:prSet presAssocID="{30E7E69C-CFDD-4141-8033-E02187194337}" presName="circleA" presStyleLbl="node1" presStyleIdx="2" presStyleCnt="5"/>
      <dgm:spPr/>
    </dgm:pt>
    <dgm:pt modelId="{5E360312-BF1B-4776-8AFC-DA46428FFE53}" type="pres">
      <dgm:prSet presAssocID="{30E7E69C-CFDD-4141-8033-E02187194337}" presName="spaceA" presStyleCnt="0"/>
      <dgm:spPr/>
    </dgm:pt>
    <dgm:pt modelId="{B7F83558-B746-454C-9E4D-1C5B6461FF57}" type="pres">
      <dgm:prSet presAssocID="{0B3221A2-15F9-4128-8E4D-76E36777D374}" presName="space" presStyleCnt="0"/>
      <dgm:spPr/>
    </dgm:pt>
    <dgm:pt modelId="{2638DE43-B835-4692-8B6D-859AE60F2741}" type="pres">
      <dgm:prSet presAssocID="{70FC1ADB-F403-4C8D-9765-CD47B92C50B7}" presName="compositeB" presStyleCnt="0"/>
      <dgm:spPr/>
    </dgm:pt>
    <dgm:pt modelId="{5167A019-C963-46E0-913F-26C35A8A3A2A}" type="pres">
      <dgm:prSet presAssocID="{70FC1ADB-F403-4C8D-9765-CD47B92C50B7}" presName="textB" presStyleLbl="revTx" presStyleIdx="3" presStyleCnt="5" custScaleX="183846">
        <dgm:presLayoutVars>
          <dgm:bulletEnabled val="1"/>
        </dgm:presLayoutVars>
      </dgm:prSet>
      <dgm:spPr/>
      <dgm:t>
        <a:bodyPr/>
        <a:lstStyle/>
        <a:p>
          <a:endParaRPr lang="en-US"/>
        </a:p>
      </dgm:t>
    </dgm:pt>
    <dgm:pt modelId="{1C4DEAE2-5E91-451B-9FD4-F8E2742DA4C0}" type="pres">
      <dgm:prSet presAssocID="{70FC1ADB-F403-4C8D-9765-CD47B92C50B7}" presName="circleB" presStyleLbl="node1" presStyleIdx="3" presStyleCnt="5"/>
      <dgm:spPr/>
    </dgm:pt>
    <dgm:pt modelId="{77772CE8-533A-48C5-817A-DF5968D8922E}" type="pres">
      <dgm:prSet presAssocID="{70FC1ADB-F403-4C8D-9765-CD47B92C50B7}" presName="spaceB" presStyleCnt="0"/>
      <dgm:spPr/>
    </dgm:pt>
    <dgm:pt modelId="{36A01DBE-63E2-43ED-B7F8-E0A10E1CE1AA}" type="pres">
      <dgm:prSet presAssocID="{7E5A4FDA-44F3-4D74-8C6E-10EFF615E7FD}" presName="space" presStyleCnt="0"/>
      <dgm:spPr/>
    </dgm:pt>
    <dgm:pt modelId="{8B56C067-757B-4BDD-9090-681BB1F9C0D8}" type="pres">
      <dgm:prSet presAssocID="{995A1454-1744-47A0-9EA0-ADD8F0B949A8}" presName="compositeA" presStyleCnt="0"/>
      <dgm:spPr/>
    </dgm:pt>
    <dgm:pt modelId="{30B16C26-603B-4732-B0BF-C0E587E16919}" type="pres">
      <dgm:prSet presAssocID="{995A1454-1744-47A0-9EA0-ADD8F0B949A8}" presName="textA" presStyleLbl="revTx" presStyleIdx="4" presStyleCnt="5">
        <dgm:presLayoutVars>
          <dgm:bulletEnabled val="1"/>
        </dgm:presLayoutVars>
      </dgm:prSet>
      <dgm:spPr/>
      <dgm:t>
        <a:bodyPr/>
        <a:lstStyle/>
        <a:p>
          <a:endParaRPr lang="en-US"/>
        </a:p>
      </dgm:t>
    </dgm:pt>
    <dgm:pt modelId="{9A02CA11-B5C5-45A6-B08F-3CD31F50CF35}" type="pres">
      <dgm:prSet presAssocID="{995A1454-1744-47A0-9EA0-ADD8F0B949A8}" presName="circleA" presStyleLbl="node1" presStyleIdx="4" presStyleCnt="5"/>
      <dgm:spPr/>
    </dgm:pt>
    <dgm:pt modelId="{F5E186BA-2F4F-4115-87C9-DF7877E6A9C6}" type="pres">
      <dgm:prSet presAssocID="{995A1454-1744-47A0-9EA0-ADD8F0B949A8}" presName="spaceA" presStyleCnt="0"/>
      <dgm:spPr/>
    </dgm:pt>
  </dgm:ptLst>
  <dgm:cxnLst>
    <dgm:cxn modelId="{4A6EE556-89D5-4B8F-BB9C-3DDD30D83831}" type="presOf" srcId="{995A1454-1744-47A0-9EA0-ADD8F0B949A8}" destId="{30B16C26-603B-4732-B0BF-C0E587E16919}" srcOrd="0" destOrd="0" presId="urn:microsoft.com/office/officeart/2005/8/layout/hProcess11"/>
    <dgm:cxn modelId="{3372EEF4-391E-4A27-B679-DE79BC8A97CE}" type="presOf" srcId="{814FBD6B-E8B9-4A8A-99A6-3C744024F994}" destId="{23DCC597-2234-4D4F-96BB-AAFC5589CBAE}" srcOrd="0" destOrd="1" presId="urn:microsoft.com/office/officeart/2005/8/layout/hProcess11"/>
    <dgm:cxn modelId="{ACBD6BCB-C5A9-43C2-976D-956B0E2958CF}" srcId="{A82EBBEB-02CA-450A-ADF0-7E1C99D8D2D1}" destId="{995A1454-1744-47A0-9EA0-ADD8F0B949A8}" srcOrd="4" destOrd="0" parTransId="{05E5A0CC-2942-4506-B841-382089CE30C4}" sibTransId="{545273A2-D1D0-4ADE-B97D-384AD2E19D22}"/>
    <dgm:cxn modelId="{616B803E-7C14-4979-865A-FBBF56878CAF}" type="presOf" srcId="{58E0917B-7C9B-4987-80F4-1B70ACE949A4}" destId="{7E066FCD-E543-4D62-B391-28AD7BF1F33D}" srcOrd="0" destOrd="1" presId="urn:microsoft.com/office/officeart/2005/8/layout/hProcess11"/>
    <dgm:cxn modelId="{EDB18B3F-E7D9-4B83-B7F5-951359A51026}" srcId="{A82EBBEB-02CA-450A-ADF0-7E1C99D8D2D1}" destId="{1C0E0690-0D28-498A-9713-AAA00D9F988C}" srcOrd="1" destOrd="0" parTransId="{20FDDFC3-5A94-4CF6-810E-1E90F9A3B358}" sibTransId="{15990F3A-020E-4F6E-8FAA-5A892B027742}"/>
    <dgm:cxn modelId="{DB54BE7C-C9AF-4071-9104-DE5B79011392}" type="presOf" srcId="{A82EBBEB-02CA-450A-ADF0-7E1C99D8D2D1}" destId="{FE47FBD5-A719-41B1-B14E-1999BDDE6C3C}" srcOrd="0" destOrd="0" presId="urn:microsoft.com/office/officeart/2005/8/layout/hProcess11"/>
    <dgm:cxn modelId="{040B7B91-68A6-40D3-BEEC-086C3609372F}" srcId="{A82EBBEB-02CA-450A-ADF0-7E1C99D8D2D1}" destId="{11AE9903-8A7D-40BB-AF2D-0827DA2C4880}" srcOrd="0" destOrd="0" parTransId="{92C6F6EE-E440-4C94-A517-2DE87BF86B82}" sibTransId="{D399CA55-417C-43BC-A648-1F4C0D1A7548}"/>
    <dgm:cxn modelId="{6149FE97-549A-46BB-88F9-6B8128A05CED}" srcId="{995A1454-1744-47A0-9EA0-ADD8F0B949A8}" destId="{0A5B6C51-D9EE-4E10-8666-D2A1A5D83D07}" srcOrd="0" destOrd="0" parTransId="{953E341F-793D-4379-8A42-4CCA7905F8ED}" sibTransId="{D38502BB-5FA8-41B1-BB3F-474EBEBC00D8}"/>
    <dgm:cxn modelId="{72A7F697-D9F3-45BE-9F91-CB3CA61B3C52}" type="presOf" srcId="{30E7E69C-CFDD-4141-8033-E02187194337}" destId="{7E066FCD-E543-4D62-B391-28AD7BF1F33D}" srcOrd="0" destOrd="0" presId="urn:microsoft.com/office/officeart/2005/8/layout/hProcess11"/>
    <dgm:cxn modelId="{E182D746-5079-457C-8707-6947453BDDE9}" srcId="{1C0E0690-0D28-498A-9713-AAA00D9F988C}" destId="{B4A7B692-C4D8-4541-937D-60413FF72DD5}" srcOrd="1" destOrd="0" parTransId="{8DBBAEFB-2902-47DB-87EC-0B6B25F5F7D1}" sibTransId="{4CFC6827-FC2A-46E7-8D6D-3A13291E7C57}"/>
    <dgm:cxn modelId="{986B94E3-352B-4CB1-8562-C383188E02D7}" srcId="{1C0E0690-0D28-498A-9713-AAA00D9F988C}" destId="{814FBD6B-E8B9-4A8A-99A6-3C744024F994}" srcOrd="0" destOrd="0" parTransId="{AE47D0DD-79C5-4DC7-8A18-862C95366DE5}" sibTransId="{ABC08D6C-03A8-45C5-9D67-9A046D3CA252}"/>
    <dgm:cxn modelId="{CB6A1AAF-489E-4274-9450-B7AF8FC1EBF8}" type="presOf" srcId="{B4A7B692-C4D8-4541-937D-60413FF72DD5}" destId="{23DCC597-2234-4D4F-96BB-AAFC5589CBAE}" srcOrd="0" destOrd="2" presId="urn:microsoft.com/office/officeart/2005/8/layout/hProcess11"/>
    <dgm:cxn modelId="{C9BCF092-428C-4D36-B525-81787C2C0129}" type="presOf" srcId="{11AE9903-8A7D-40BB-AF2D-0827DA2C4880}" destId="{74D5A485-77E1-4371-B1DA-5501D50167D9}" srcOrd="0" destOrd="0" presId="urn:microsoft.com/office/officeart/2005/8/layout/hProcess11"/>
    <dgm:cxn modelId="{0EF88A07-D010-45D6-9469-3BBE85D08101}" type="presOf" srcId="{70FC1ADB-F403-4C8D-9765-CD47B92C50B7}" destId="{5167A019-C963-46E0-913F-26C35A8A3A2A}" srcOrd="0" destOrd="0" presId="urn:microsoft.com/office/officeart/2005/8/layout/hProcess11"/>
    <dgm:cxn modelId="{65082B81-04CE-4B76-B6CB-24846B054540}" srcId="{A82EBBEB-02CA-450A-ADF0-7E1C99D8D2D1}" destId="{70FC1ADB-F403-4C8D-9765-CD47B92C50B7}" srcOrd="3" destOrd="0" parTransId="{AF5826A2-D9AF-42A1-B720-8C9AE2511BE7}" sibTransId="{7E5A4FDA-44F3-4D74-8C6E-10EFF615E7FD}"/>
    <dgm:cxn modelId="{13754B84-DA63-4B79-92D3-5545467E8F13}" srcId="{11AE9903-8A7D-40BB-AF2D-0827DA2C4880}" destId="{C2FA0BAB-FDC3-4AE0-86F6-722946E72E0B}" srcOrd="0" destOrd="0" parTransId="{454D0620-CEC4-4301-B58F-41BB41515ADA}" sibTransId="{92746BDE-2C78-41A4-B63E-702BC0013A17}"/>
    <dgm:cxn modelId="{E471E4BC-1F0C-4C87-B284-3100918AFF17}" type="presOf" srcId="{C2FA0BAB-FDC3-4AE0-86F6-722946E72E0B}" destId="{74D5A485-77E1-4371-B1DA-5501D50167D9}" srcOrd="0" destOrd="1" presId="urn:microsoft.com/office/officeart/2005/8/layout/hProcess11"/>
    <dgm:cxn modelId="{BA6C4EDD-F687-41F1-8035-65E00B847C4A}" srcId="{30E7E69C-CFDD-4141-8033-E02187194337}" destId="{58E0917B-7C9B-4987-80F4-1B70ACE949A4}" srcOrd="0" destOrd="0" parTransId="{D07A6525-9DFD-4263-8BA1-23A50BDAA9FD}" sibTransId="{8020FF4A-7A02-4CDA-A7F2-7BB6B31E335B}"/>
    <dgm:cxn modelId="{E6EE1058-CB6A-4949-BC82-F667AA9D893A}" type="presOf" srcId="{0A5B6C51-D9EE-4E10-8666-D2A1A5D83D07}" destId="{30B16C26-603B-4732-B0BF-C0E587E16919}" srcOrd="0" destOrd="1" presId="urn:microsoft.com/office/officeart/2005/8/layout/hProcess11"/>
    <dgm:cxn modelId="{D6A2930E-5837-4813-822A-D27221E5845B}" type="presOf" srcId="{1C0E0690-0D28-498A-9713-AAA00D9F988C}" destId="{23DCC597-2234-4D4F-96BB-AAFC5589CBAE}" srcOrd="0" destOrd="0" presId="urn:microsoft.com/office/officeart/2005/8/layout/hProcess11"/>
    <dgm:cxn modelId="{4961989C-B8C3-45EF-93AF-E20A5C24D9C1}" srcId="{A82EBBEB-02CA-450A-ADF0-7E1C99D8D2D1}" destId="{30E7E69C-CFDD-4141-8033-E02187194337}" srcOrd="2" destOrd="0" parTransId="{497FA2C5-344C-4358-A83D-19A6BA41A8C9}" sibTransId="{0B3221A2-15F9-4128-8E4D-76E36777D374}"/>
    <dgm:cxn modelId="{062BB15E-5FC2-46DB-B596-83ECA9F29937}" type="presParOf" srcId="{FE47FBD5-A719-41B1-B14E-1999BDDE6C3C}" destId="{AC72F22C-099E-498D-8DC7-9B2A966FB234}" srcOrd="0" destOrd="0" presId="urn:microsoft.com/office/officeart/2005/8/layout/hProcess11"/>
    <dgm:cxn modelId="{523FB54B-0A27-4410-8DFE-CB3639CB2761}" type="presParOf" srcId="{FE47FBD5-A719-41B1-B14E-1999BDDE6C3C}" destId="{644FC417-65C4-4A14-9BD3-0B4FE4983038}" srcOrd="1" destOrd="0" presId="urn:microsoft.com/office/officeart/2005/8/layout/hProcess11"/>
    <dgm:cxn modelId="{D229E3A8-9F09-4221-B101-A0E639FC4AD8}" type="presParOf" srcId="{644FC417-65C4-4A14-9BD3-0B4FE4983038}" destId="{0BFD2B67-6EEF-4CED-9DD0-87FB3CA2D9F6}" srcOrd="0" destOrd="0" presId="urn:microsoft.com/office/officeart/2005/8/layout/hProcess11"/>
    <dgm:cxn modelId="{E3BD945B-CD44-4331-9729-C4EDE992A365}" type="presParOf" srcId="{0BFD2B67-6EEF-4CED-9DD0-87FB3CA2D9F6}" destId="{74D5A485-77E1-4371-B1DA-5501D50167D9}" srcOrd="0" destOrd="0" presId="urn:microsoft.com/office/officeart/2005/8/layout/hProcess11"/>
    <dgm:cxn modelId="{8BFC4490-7EAA-415E-BB76-06BB8DE4F120}" type="presParOf" srcId="{0BFD2B67-6EEF-4CED-9DD0-87FB3CA2D9F6}" destId="{D1720A3A-5323-47FA-A501-DB9E770BAE3D}" srcOrd="1" destOrd="0" presId="urn:microsoft.com/office/officeart/2005/8/layout/hProcess11"/>
    <dgm:cxn modelId="{E8C92791-E3DC-4CF9-9EE2-A799F58B397E}" type="presParOf" srcId="{0BFD2B67-6EEF-4CED-9DD0-87FB3CA2D9F6}" destId="{75045AA1-C2A5-42F2-A01E-58F27156D578}" srcOrd="2" destOrd="0" presId="urn:microsoft.com/office/officeart/2005/8/layout/hProcess11"/>
    <dgm:cxn modelId="{E732E5C4-D7F8-4BCD-8C96-61BF82F93873}" type="presParOf" srcId="{644FC417-65C4-4A14-9BD3-0B4FE4983038}" destId="{5D8A696D-F594-467F-A51E-2AFB38010A92}" srcOrd="1" destOrd="0" presId="urn:microsoft.com/office/officeart/2005/8/layout/hProcess11"/>
    <dgm:cxn modelId="{91046E9A-EB8E-44A7-AB05-1F8E64B8BCC3}" type="presParOf" srcId="{644FC417-65C4-4A14-9BD3-0B4FE4983038}" destId="{11DB416F-964F-4B71-91DA-1F7D6BC44488}" srcOrd="2" destOrd="0" presId="urn:microsoft.com/office/officeart/2005/8/layout/hProcess11"/>
    <dgm:cxn modelId="{C8DFDE82-5416-4FA5-A80B-7562C66A1901}" type="presParOf" srcId="{11DB416F-964F-4B71-91DA-1F7D6BC44488}" destId="{23DCC597-2234-4D4F-96BB-AAFC5589CBAE}" srcOrd="0" destOrd="0" presId="urn:microsoft.com/office/officeart/2005/8/layout/hProcess11"/>
    <dgm:cxn modelId="{5425CE57-2DDF-465C-BC62-BFE7A67C7377}" type="presParOf" srcId="{11DB416F-964F-4B71-91DA-1F7D6BC44488}" destId="{DAAE9942-3612-4795-A6AA-72B58A68559F}" srcOrd="1" destOrd="0" presId="urn:microsoft.com/office/officeart/2005/8/layout/hProcess11"/>
    <dgm:cxn modelId="{5244F6B7-1764-4A53-9E01-B22E4F601E14}" type="presParOf" srcId="{11DB416F-964F-4B71-91DA-1F7D6BC44488}" destId="{0A6DE4B1-B5DC-4351-8D87-B3739B905B9B}" srcOrd="2" destOrd="0" presId="urn:microsoft.com/office/officeart/2005/8/layout/hProcess11"/>
    <dgm:cxn modelId="{C6D58229-0A66-4D1C-9DCE-A4F6FC7D7144}" type="presParOf" srcId="{644FC417-65C4-4A14-9BD3-0B4FE4983038}" destId="{EB47B162-40A6-4D83-9CDA-D925DC1CB76C}" srcOrd="3" destOrd="0" presId="urn:microsoft.com/office/officeart/2005/8/layout/hProcess11"/>
    <dgm:cxn modelId="{2258A9CA-731A-4AFC-981F-548B680AC372}" type="presParOf" srcId="{644FC417-65C4-4A14-9BD3-0B4FE4983038}" destId="{B05C7BC1-12DC-4B6D-AF8F-61290D245B99}" srcOrd="4" destOrd="0" presId="urn:microsoft.com/office/officeart/2005/8/layout/hProcess11"/>
    <dgm:cxn modelId="{D098ACA6-3463-4F50-A949-AFBC8FFBC438}" type="presParOf" srcId="{B05C7BC1-12DC-4B6D-AF8F-61290D245B99}" destId="{7E066FCD-E543-4D62-B391-28AD7BF1F33D}" srcOrd="0" destOrd="0" presId="urn:microsoft.com/office/officeart/2005/8/layout/hProcess11"/>
    <dgm:cxn modelId="{A7E09E2A-359E-40B5-8EBC-3535F22E8BCC}" type="presParOf" srcId="{B05C7BC1-12DC-4B6D-AF8F-61290D245B99}" destId="{DDB75857-E643-48BD-A6CE-76C56D189731}" srcOrd="1" destOrd="0" presId="urn:microsoft.com/office/officeart/2005/8/layout/hProcess11"/>
    <dgm:cxn modelId="{97E20A26-8E48-411D-B0AB-534F7A11DAA7}" type="presParOf" srcId="{B05C7BC1-12DC-4B6D-AF8F-61290D245B99}" destId="{5E360312-BF1B-4776-8AFC-DA46428FFE53}" srcOrd="2" destOrd="0" presId="urn:microsoft.com/office/officeart/2005/8/layout/hProcess11"/>
    <dgm:cxn modelId="{1C581285-ECD1-4ECA-933F-B3B4300D3BB9}" type="presParOf" srcId="{644FC417-65C4-4A14-9BD3-0B4FE4983038}" destId="{B7F83558-B746-454C-9E4D-1C5B6461FF57}" srcOrd="5" destOrd="0" presId="urn:microsoft.com/office/officeart/2005/8/layout/hProcess11"/>
    <dgm:cxn modelId="{4E7D169F-047F-4D18-829A-5A945A8FC826}" type="presParOf" srcId="{644FC417-65C4-4A14-9BD3-0B4FE4983038}" destId="{2638DE43-B835-4692-8B6D-859AE60F2741}" srcOrd="6" destOrd="0" presId="urn:microsoft.com/office/officeart/2005/8/layout/hProcess11"/>
    <dgm:cxn modelId="{8E59C9F2-7F4F-45C8-BBD8-F1DD487783A5}" type="presParOf" srcId="{2638DE43-B835-4692-8B6D-859AE60F2741}" destId="{5167A019-C963-46E0-913F-26C35A8A3A2A}" srcOrd="0" destOrd="0" presId="urn:microsoft.com/office/officeart/2005/8/layout/hProcess11"/>
    <dgm:cxn modelId="{F53F391B-731D-4DF1-B3FF-8AE234BCD7BC}" type="presParOf" srcId="{2638DE43-B835-4692-8B6D-859AE60F2741}" destId="{1C4DEAE2-5E91-451B-9FD4-F8E2742DA4C0}" srcOrd="1" destOrd="0" presId="urn:microsoft.com/office/officeart/2005/8/layout/hProcess11"/>
    <dgm:cxn modelId="{403F3320-ED0E-459B-9F55-F1BDF24B4654}" type="presParOf" srcId="{2638DE43-B835-4692-8B6D-859AE60F2741}" destId="{77772CE8-533A-48C5-817A-DF5968D8922E}" srcOrd="2" destOrd="0" presId="urn:microsoft.com/office/officeart/2005/8/layout/hProcess11"/>
    <dgm:cxn modelId="{65ECD405-0116-4B99-8BF8-3CF9574F4DAC}" type="presParOf" srcId="{644FC417-65C4-4A14-9BD3-0B4FE4983038}" destId="{36A01DBE-63E2-43ED-B7F8-E0A10E1CE1AA}" srcOrd="7" destOrd="0" presId="urn:microsoft.com/office/officeart/2005/8/layout/hProcess11"/>
    <dgm:cxn modelId="{8AFCF0CE-DA81-4A58-B80F-C77283750B6B}" type="presParOf" srcId="{644FC417-65C4-4A14-9BD3-0B4FE4983038}" destId="{8B56C067-757B-4BDD-9090-681BB1F9C0D8}" srcOrd="8" destOrd="0" presId="urn:microsoft.com/office/officeart/2005/8/layout/hProcess11"/>
    <dgm:cxn modelId="{AEB1D0FC-C044-48FA-A3D7-9A63E40EAE40}" type="presParOf" srcId="{8B56C067-757B-4BDD-9090-681BB1F9C0D8}" destId="{30B16C26-603B-4732-B0BF-C0E587E16919}" srcOrd="0" destOrd="0" presId="urn:microsoft.com/office/officeart/2005/8/layout/hProcess11"/>
    <dgm:cxn modelId="{FECC2D5A-00BC-4E0D-9A05-D5A710E2E05E}" type="presParOf" srcId="{8B56C067-757B-4BDD-9090-681BB1F9C0D8}" destId="{9A02CA11-B5C5-45A6-B08F-3CD31F50CF35}" srcOrd="1" destOrd="0" presId="urn:microsoft.com/office/officeart/2005/8/layout/hProcess11"/>
    <dgm:cxn modelId="{482A3C45-87DE-47DD-93C1-2F18DF7ADE14}" type="presParOf" srcId="{8B56C067-757B-4BDD-9090-681BB1F9C0D8}" destId="{F5E186BA-2F4F-4115-87C9-DF7877E6A9C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1653540"/>
          <a:ext cx="12001500" cy="2204720"/>
        </a:xfrm>
        <a:prstGeom prst="notchedRightArrow">
          <a:avLst/>
        </a:prstGeom>
        <a:solidFill>
          <a:schemeClr val="accent4">
            <a:tint val="40000"/>
            <a:hueOff val="0"/>
            <a:satOff val="0"/>
            <a:lumOff val="0"/>
            <a:alphaOff val="0"/>
          </a:schemeClr>
        </a:solidFill>
        <a:ln>
          <a:noFill/>
        </a:ln>
        <a:effectLst>
          <a:outerShdw blurRad="39000" dist="25400" dir="5400000" rotWithShape="0">
            <a:srgbClr val="000000">
              <a:alpha val="38000"/>
            </a:srgbClr>
          </a:outerShdw>
        </a:effectLst>
      </dsp:spPr>
      <dsp:style>
        <a:lnRef idx="0">
          <a:scrgbClr r="0" g="0" b="0"/>
        </a:lnRef>
        <a:fillRef idx="1">
          <a:scrgbClr r="0" g="0" b="0"/>
        </a:fillRef>
        <a:effectRef idx="2">
          <a:scrgbClr r="0" g="0" b="0"/>
        </a:effectRef>
        <a:fontRef idx="minor"/>
      </dsp:style>
    </dsp:sp>
    <dsp:sp modelId="{74D5A485-77E1-4371-B1DA-5501D50167D9}">
      <dsp:nvSpPr>
        <dsp:cNvPr id="0" name=""/>
        <dsp:cNvSpPr/>
      </dsp:nvSpPr>
      <dsp:spPr>
        <a:xfrm>
          <a:off x="2720" y="0"/>
          <a:ext cx="2737533" cy="220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a:lnSpc>
              <a:spcPct val="100000"/>
            </a:lnSpc>
            <a:spcBef>
              <a:spcPct val="0"/>
            </a:spcBef>
            <a:spcAft>
              <a:spcPct val="35000"/>
            </a:spcAft>
          </a:pPr>
          <a:r>
            <a:rPr lang="en-US" sz="2000" kern="1200" dirty="0" smtClean="0"/>
            <a:t>Prior to the 1st </a:t>
          </a:r>
        </a:p>
        <a:p>
          <a:pPr lvl="0" algn="l" defTabSz="889000">
            <a:lnSpc>
              <a:spcPct val="100000"/>
            </a:lnSpc>
            <a:spcBef>
              <a:spcPct val="0"/>
            </a:spcBef>
            <a:spcAft>
              <a:spcPct val="35000"/>
            </a:spcAft>
          </a:pPr>
          <a:r>
            <a:rPr lang="en-US" sz="2000" kern="1200" dirty="0" smtClean="0"/>
            <a:t>day of class</a:t>
          </a:r>
          <a:endParaRPr lang="en-US" sz="2000" kern="1200" dirty="0"/>
        </a:p>
        <a:p>
          <a:pPr marL="171450" lvl="1" indent="-171450" algn="l" defTabSz="711200">
            <a:lnSpc>
              <a:spcPct val="90000"/>
            </a:lnSpc>
            <a:spcBef>
              <a:spcPct val="0"/>
            </a:spcBef>
            <a:spcAft>
              <a:spcPct val="15000"/>
            </a:spcAft>
            <a:buChar char="••"/>
          </a:pPr>
          <a:r>
            <a:rPr lang="en-US" sz="1600" kern="1200" dirty="0" smtClean="0"/>
            <a:t>Course entrance exam</a:t>
          </a:r>
          <a:endParaRPr lang="en-US" sz="1600" kern="1200" dirty="0"/>
        </a:p>
      </dsp:txBody>
      <dsp:txXfrm>
        <a:off x="2720" y="0"/>
        <a:ext cx="2737533" cy="2204720"/>
      </dsp:txXfrm>
    </dsp:sp>
    <dsp:sp modelId="{D1720A3A-5323-47FA-A501-DB9E770BAE3D}">
      <dsp:nvSpPr>
        <dsp:cNvPr id="0" name=""/>
        <dsp:cNvSpPr/>
      </dsp:nvSpPr>
      <dsp:spPr>
        <a:xfrm>
          <a:off x="1095897" y="2480309"/>
          <a:ext cx="551180" cy="551180"/>
        </a:xfrm>
        <a:prstGeom prst="ellips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23DCC597-2234-4D4F-96BB-AAFC5589CBAE}">
      <dsp:nvSpPr>
        <dsp:cNvPr id="0" name=""/>
        <dsp:cNvSpPr/>
      </dsp:nvSpPr>
      <dsp:spPr>
        <a:xfrm>
          <a:off x="2799060" y="3307080"/>
          <a:ext cx="2383814" cy="220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lvl="0" algn="l" defTabSz="889000">
            <a:lnSpc>
              <a:spcPct val="90000"/>
            </a:lnSpc>
            <a:spcBef>
              <a:spcPct val="0"/>
            </a:spcBef>
            <a:spcAft>
              <a:spcPct val="35000"/>
            </a:spcAft>
          </a:pPr>
          <a:r>
            <a:rPr lang="en-US" sz="2000" kern="1200" dirty="0" smtClean="0"/>
            <a:t>First day of class</a:t>
          </a:r>
          <a:endParaRPr lang="en-US" sz="2000" kern="1200" dirty="0"/>
        </a:p>
        <a:p>
          <a:pPr marL="171450" lvl="1" indent="-171450" algn="l" defTabSz="711200">
            <a:lnSpc>
              <a:spcPct val="90000"/>
            </a:lnSpc>
            <a:spcBef>
              <a:spcPct val="0"/>
            </a:spcBef>
            <a:spcAft>
              <a:spcPct val="15000"/>
            </a:spcAft>
            <a:buChar char="••"/>
          </a:pPr>
          <a:r>
            <a:rPr lang="en-US" sz="1600" kern="1200" dirty="0" smtClean="0"/>
            <a:t>Study Needs Self-Assessment</a:t>
          </a:r>
          <a:endParaRPr lang="en-US" sz="1600" kern="1200" dirty="0"/>
        </a:p>
        <a:p>
          <a:pPr marL="171450" lvl="1" indent="-171450" algn="l" defTabSz="711200">
            <a:lnSpc>
              <a:spcPct val="90000"/>
            </a:lnSpc>
            <a:spcBef>
              <a:spcPct val="0"/>
            </a:spcBef>
            <a:spcAft>
              <a:spcPct val="15000"/>
            </a:spcAft>
            <a:buChar char="••"/>
          </a:pPr>
          <a:r>
            <a:rPr lang="en-US" sz="1600" kern="1200" dirty="0" smtClean="0"/>
            <a:t>Learning styles</a:t>
          </a:r>
          <a:endParaRPr lang="en-US" sz="1600" kern="1200" dirty="0"/>
        </a:p>
      </dsp:txBody>
      <dsp:txXfrm>
        <a:off x="2799060" y="3307080"/>
        <a:ext cx="2383814" cy="2204720"/>
      </dsp:txXfrm>
    </dsp:sp>
    <dsp:sp modelId="{DAAE9942-3612-4795-A6AA-72B58A68559F}">
      <dsp:nvSpPr>
        <dsp:cNvPr id="0" name=""/>
        <dsp:cNvSpPr/>
      </dsp:nvSpPr>
      <dsp:spPr>
        <a:xfrm>
          <a:off x="3715377" y="2480309"/>
          <a:ext cx="551180" cy="551180"/>
        </a:xfrm>
        <a:prstGeom prst="ellipse">
          <a:avLst/>
        </a:prstGeom>
        <a:gradFill rotWithShape="0">
          <a:gsLst>
            <a:gs pos="0">
              <a:schemeClr val="accent4">
                <a:hueOff val="2411242"/>
                <a:satOff val="-2167"/>
                <a:lumOff val="-343"/>
                <a:alphaOff val="0"/>
                <a:shade val="47500"/>
                <a:satMod val="137000"/>
              </a:schemeClr>
            </a:gs>
            <a:gs pos="55000">
              <a:schemeClr val="accent4">
                <a:hueOff val="2411242"/>
                <a:satOff val="-2167"/>
                <a:lumOff val="-343"/>
                <a:alphaOff val="0"/>
                <a:shade val="69000"/>
                <a:satMod val="137000"/>
              </a:schemeClr>
            </a:gs>
            <a:gs pos="100000">
              <a:schemeClr val="accent4">
                <a:hueOff val="2411242"/>
                <a:satOff val="-2167"/>
                <a:lumOff val="-34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7E066FCD-E543-4D62-B391-28AD7BF1F33D}">
      <dsp:nvSpPr>
        <dsp:cNvPr id="0" name=""/>
        <dsp:cNvSpPr/>
      </dsp:nvSpPr>
      <dsp:spPr>
        <a:xfrm>
          <a:off x="5241680" y="0"/>
          <a:ext cx="2100956" cy="220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1">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2000" kern="1200" dirty="0" smtClean="0"/>
            <a:t>1:1 Meetings</a:t>
          </a:r>
        </a:p>
        <a:p>
          <a:pPr lvl="0" algn="l" defTabSz="711200">
            <a:lnSpc>
              <a:spcPct val="90000"/>
            </a:lnSpc>
            <a:spcBef>
              <a:spcPct val="0"/>
            </a:spcBef>
            <a:spcAft>
              <a:spcPct val="35000"/>
            </a:spcAft>
          </a:pPr>
          <a:r>
            <a:rPr lang="en-US" sz="1600" kern="1200" dirty="0" smtClean="0"/>
            <a:t>-Encouragement</a:t>
          </a:r>
        </a:p>
        <a:p>
          <a:pPr lvl="0" algn="l" defTabSz="711200">
            <a:lnSpc>
              <a:spcPct val="90000"/>
            </a:lnSpc>
            <a:spcBef>
              <a:spcPct val="0"/>
            </a:spcBef>
            <a:spcAft>
              <a:spcPct val="35000"/>
            </a:spcAft>
          </a:pPr>
          <a:r>
            <a:rPr lang="en-US" sz="1600" kern="1200" dirty="0" smtClean="0"/>
            <a:t>-Learning Contract</a:t>
          </a:r>
        </a:p>
        <a:p>
          <a:pPr lvl="0" algn="l" defTabSz="711200">
            <a:lnSpc>
              <a:spcPct val="90000"/>
            </a:lnSpc>
            <a:spcBef>
              <a:spcPct val="0"/>
            </a:spcBef>
            <a:spcAft>
              <a:spcPct val="35000"/>
            </a:spcAft>
          </a:pPr>
          <a:r>
            <a:rPr lang="en-US" sz="1600" kern="1200" dirty="0" smtClean="0"/>
            <a:t>-Benchmarking</a:t>
          </a:r>
        </a:p>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800" kern="1200" dirty="0" smtClean="0"/>
            <a:t>Course Exams</a:t>
          </a:r>
          <a:endParaRPr lang="en-US" sz="1800" kern="1200" dirty="0"/>
        </a:p>
        <a:p>
          <a:pPr marL="171450" lvl="1" indent="-171450" algn="l" defTabSz="711200">
            <a:lnSpc>
              <a:spcPct val="90000"/>
            </a:lnSpc>
            <a:spcBef>
              <a:spcPct val="0"/>
            </a:spcBef>
            <a:spcAft>
              <a:spcPct val="15000"/>
            </a:spcAft>
            <a:buChar char="••"/>
          </a:pPr>
          <a:r>
            <a:rPr lang="en-US" sz="1600" kern="1200" dirty="0" smtClean="0"/>
            <a:t>Reassessment</a:t>
          </a:r>
          <a:endParaRPr lang="en-US" sz="1600" kern="1200" dirty="0"/>
        </a:p>
      </dsp:txBody>
      <dsp:txXfrm>
        <a:off x="5241680" y="0"/>
        <a:ext cx="2100956" cy="2204720"/>
      </dsp:txXfrm>
    </dsp:sp>
    <dsp:sp modelId="{DDB75857-E643-48BD-A6CE-76C56D189731}">
      <dsp:nvSpPr>
        <dsp:cNvPr id="0" name=""/>
        <dsp:cNvSpPr/>
      </dsp:nvSpPr>
      <dsp:spPr>
        <a:xfrm>
          <a:off x="6016569" y="2480309"/>
          <a:ext cx="551180" cy="551180"/>
        </a:xfrm>
        <a:prstGeom prst="ellipse">
          <a:avLst/>
        </a:prstGeom>
        <a:gradFill rotWithShape="0">
          <a:gsLst>
            <a:gs pos="0">
              <a:schemeClr val="accent4">
                <a:hueOff val="4822484"/>
                <a:satOff val="-4333"/>
                <a:lumOff val="-686"/>
                <a:alphaOff val="0"/>
                <a:shade val="47500"/>
                <a:satMod val="137000"/>
              </a:schemeClr>
            </a:gs>
            <a:gs pos="55000">
              <a:schemeClr val="accent4">
                <a:hueOff val="4822484"/>
                <a:satOff val="-4333"/>
                <a:lumOff val="-686"/>
                <a:alphaOff val="0"/>
                <a:shade val="69000"/>
                <a:satMod val="137000"/>
              </a:schemeClr>
            </a:gs>
            <a:gs pos="100000">
              <a:schemeClr val="accent4">
                <a:hueOff val="4822484"/>
                <a:satOff val="-4333"/>
                <a:lumOff val="-686"/>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5167A019-C963-46E0-913F-26C35A8A3A2A}">
      <dsp:nvSpPr>
        <dsp:cNvPr id="0" name=""/>
        <dsp:cNvSpPr/>
      </dsp:nvSpPr>
      <dsp:spPr>
        <a:xfrm>
          <a:off x="7401443" y="3307080"/>
          <a:ext cx="2162256" cy="220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0" kern="1200" dirty="0" smtClean="0"/>
            <a:t>1:1 Meetings</a:t>
          </a:r>
        </a:p>
        <a:p>
          <a:pPr lvl="0" algn="l" defTabSz="889000">
            <a:lnSpc>
              <a:spcPct val="90000"/>
            </a:lnSpc>
            <a:spcBef>
              <a:spcPct val="0"/>
            </a:spcBef>
            <a:spcAft>
              <a:spcPct val="35000"/>
            </a:spcAft>
          </a:pPr>
          <a:r>
            <a:rPr lang="en-US" sz="2000" b="0" kern="1200" dirty="0" smtClean="0"/>
            <a:t>- </a:t>
          </a:r>
          <a:r>
            <a:rPr lang="en-US" sz="1600" b="0" kern="1200" dirty="0" smtClean="0"/>
            <a:t>Encouragement</a:t>
          </a:r>
        </a:p>
        <a:p>
          <a:pPr lvl="0" algn="l" defTabSz="889000">
            <a:lnSpc>
              <a:spcPct val="90000"/>
            </a:lnSpc>
            <a:spcBef>
              <a:spcPct val="0"/>
            </a:spcBef>
            <a:spcAft>
              <a:spcPct val="35000"/>
            </a:spcAft>
          </a:pPr>
          <a:r>
            <a:rPr lang="en-US" sz="1600" b="0" kern="1200" dirty="0" smtClean="0"/>
            <a:t>- Learning Contract</a:t>
          </a:r>
        </a:p>
        <a:p>
          <a:pPr lvl="0" algn="l" defTabSz="889000">
            <a:lnSpc>
              <a:spcPct val="90000"/>
            </a:lnSpc>
            <a:spcBef>
              <a:spcPct val="0"/>
            </a:spcBef>
            <a:spcAft>
              <a:spcPct val="35000"/>
            </a:spcAft>
          </a:pPr>
          <a:r>
            <a:rPr lang="en-US" sz="1600" b="0" kern="1200" dirty="0" smtClean="0"/>
            <a:t>- Benchmarking</a:t>
          </a:r>
          <a:endParaRPr lang="en-US" sz="2000" b="0" kern="1200" dirty="0"/>
        </a:p>
      </dsp:txBody>
      <dsp:txXfrm>
        <a:off x="7401443" y="3307080"/>
        <a:ext cx="2162256" cy="2204720"/>
      </dsp:txXfrm>
    </dsp:sp>
    <dsp:sp modelId="{1C4DEAE2-5E91-451B-9FD4-F8E2742DA4C0}">
      <dsp:nvSpPr>
        <dsp:cNvPr id="0" name=""/>
        <dsp:cNvSpPr/>
      </dsp:nvSpPr>
      <dsp:spPr>
        <a:xfrm>
          <a:off x="8206981" y="2480309"/>
          <a:ext cx="551180" cy="551180"/>
        </a:xfrm>
        <a:prstGeom prst="ellipse">
          <a:avLst/>
        </a:prstGeom>
        <a:gradFill rotWithShape="0">
          <a:gsLst>
            <a:gs pos="0">
              <a:schemeClr val="accent4">
                <a:hueOff val="7233725"/>
                <a:satOff val="-6500"/>
                <a:lumOff val="-1030"/>
                <a:alphaOff val="0"/>
                <a:shade val="47500"/>
                <a:satMod val="137000"/>
              </a:schemeClr>
            </a:gs>
            <a:gs pos="55000">
              <a:schemeClr val="accent4">
                <a:hueOff val="7233725"/>
                <a:satOff val="-6500"/>
                <a:lumOff val="-1030"/>
                <a:alphaOff val="0"/>
                <a:shade val="69000"/>
                <a:satMod val="137000"/>
              </a:schemeClr>
            </a:gs>
            <a:gs pos="100000">
              <a:schemeClr val="accent4">
                <a:hueOff val="7233725"/>
                <a:satOff val="-6500"/>
                <a:lumOff val="-103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30B16C26-603B-4732-B0BF-C0E587E16919}">
      <dsp:nvSpPr>
        <dsp:cNvPr id="0" name=""/>
        <dsp:cNvSpPr/>
      </dsp:nvSpPr>
      <dsp:spPr>
        <a:xfrm>
          <a:off x="9622505" y="0"/>
          <a:ext cx="1176123" cy="220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lvl="0" algn="l" defTabSz="889000">
            <a:lnSpc>
              <a:spcPct val="90000"/>
            </a:lnSpc>
            <a:spcBef>
              <a:spcPct val="0"/>
            </a:spcBef>
            <a:spcAft>
              <a:spcPct val="35000"/>
            </a:spcAft>
          </a:pPr>
          <a:r>
            <a:rPr lang="en-US" sz="2000" b="1" i="0" kern="1200" dirty="0" smtClean="0"/>
            <a:t>Final Exam</a:t>
          </a:r>
        </a:p>
        <a:p>
          <a:pPr marL="228600" lvl="1" indent="-228600" algn="l" defTabSz="1022350">
            <a:lnSpc>
              <a:spcPct val="90000"/>
            </a:lnSpc>
            <a:spcBef>
              <a:spcPct val="0"/>
            </a:spcBef>
            <a:spcAft>
              <a:spcPct val="15000"/>
            </a:spcAft>
            <a:buChar char="••"/>
          </a:pPr>
          <a:endParaRPr lang="en-US" sz="2300" kern="1200" dirty="0"/>
        </a:p>
      </dsp:txBody>
      <dsp:txXfrm>
        <a:off x="9622505" y="0"/>
        <a:ext cx="1176123" cy="2204720"/>
      </dsp:txXfrm>
    </dsp:sp>
    <dsp:sp modelId="{9A02CA11-B5C5-45A6-B08F-3CD31F50CF35}">
      <dsp:nvSpPr>
        <dsp:cNvPr id="0" name=""/>
        <dsp:cNvSpPr/>
      </dsp:nvSpPr>
      <dsp:spPr>
        <a:xfrm>
          <a:off x="9934977" y="2480309"/>
          <a:ext cx="551180" cy="551180"/>
        </a:xfrm>
        <a:prstGeom prst="ellipse">
          <a:avLst/>
        </a:prstGeom>
        <a:gradFill rotWithShape="0">
          <a:gsLst>
            <a:gs pos="0">
              <a:schemeClr val="accent4">
                <a:hueOff val="9644967"/>
                <a:satOff val="-8667"/>
                <a:lumOff val="-1373"/>
                <a:alphaOff val="0"/>
                <a:shade val="47500"/>
                <a:satMod val="137000"/>
              </a:schemeClr>
            </a:gs>
            <a:gs pos="55000">
              <a:schemeClr val="accent4">
                <a:hueOff val="9644967"/>
                <a:satOff val="-8667"/>
                <a:lumOff val="-1373"/>
                <a:alphaOff val="0"/>
                <a:shade val="69000"/>
                <a:satMod val="137000"/>
              </a:schemeClr>
            </a:gs>
            <a:gs pos="100000">
              <a:schemeClr val="accent4">
                <a:hueOff val="9644967"/>
                <a:satOff val="-8667"/>
                <a:lumOff val="-137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EC3D1-C448-4B30-A792-8DC148A34870}" type="datetimeFigureOut">
              <a:rPr lang="en-US" smtClean="0"/>
              <a:t>8/31/2014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BF3B5-8EA8-4A1C-8FE2-52FB40090972}" type="slidenum">
              <a:rPr lang="en-US" smtClean="0"/>
              <a:t>‹#›</a:t>
            </a:fld>
            <a:endParaRPr lang="en-US"/>
          </a:p>
        </p:txBody>
      </p:sp>
    </p:spTree>
    <p:extLst>
      <p:ext uri="{BB962C8B-B14F-4D97-AF65-F5344CB8AC3E}">
        <p14:creationId xmlns:p14="http://schemas.microsoft.com/office/powerpoint/2010/main" val="28563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information in this session is intended for educators in institutions of higher learning who recognize the needs of today’s students.  The material presented will be applicable to both general education and nursing programs.  The presenters do not have any bias in, and are not receiving any payment as a result of, this presentation.</a:t>
            </a:r>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1</a:t>
            </a:fld>
            <a:endParaRPr lang="en-US"/>
          </a:p>
        </p:txBody>
      </p:sp>
    </p:spTree>
    <p:extLst>
      <p:ext uri="{BB962C8B-B14F-4D97-AF65-F5344CB8AC3E}">
        <p14:creationId xmlns:p14="http://schemas.microsoft.com/office/powerpoint/2010/main" val="159380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11</a:t>
            </a:fld>
            <a:endParaRPr lang="en-US"/>
          </a:p>
        </p:txBody>
      </p:sp>
    </p:spTree>
    <p:extLst>
      <p:ext uri="{BB962C8B-B14F-4D97-AF65-F5344CB8AC3E}">
        <p14:creationId xmlns:p14="http://schemas.microsoft.com/office/powerpoint/2010/main" val="201259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A3906-5EC9-4029-BF49-DDD886D78639}"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6889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know what to teach?</a:t>
            </a:r>
          </a:p>
        </p:txBody>
      </p:sp>
      <p:sp>
        <p:nvSpPr>
          <p:cNvPr id="4" name="Slide Number Placeholder 3"/>
          <p:cNvSpPr>
            <a:spLocks noGrp="1"/>
          </p:cNvSpPr>
          <p:nvPr>
            <p:ph type="sldNum" sz="quarter" idx="10"/>
          </p:nvPr>
        </p:nvSpPr>
        <p:spPr/>
        <p:txBody>
          <a:bodyPr/>
          <a:lstStyle/>
          <a:p>
            <a:fld id="{A27BF3B5-8EA8-4A1C-8FE2-52FB40090972}" type="slidenum">
              <a:rPr lang="en-US" smtClean="0"/>
              <a:t>14</a:t>
            </a:fld>
            <a:endParaRPr lang="en-US"/>
          </a:p>
        </p:txBody>
      </p:sp>
    </p:spTree>
    <p:extLst>
      <p:ext uri="{BB962C8B-B14F-4D97-AF65-F5344CB8AC3E}">
        <p14:creationId xmlns:p14="http://schemas.microsoft.com/office/powerpoint/2010/main" val="319376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Self-Assessment allows for the faculty and student to customize a plan unique to their learning style.</a:t>
            </a:r>
          </a:p>
          <a:p>
            <a:endParaRPr lang="en-US" baseline="0" dirty="0" smtClean="0"/>
          </a:p>
        </p:txBody>
      </p:sp>
      <p:sp>
        <p:nvSpPr>
          <p:cNvPr id="4" name="Slide Number Placeholder 3"/>
          <p:cNvSpPr>
            <a:spLocks noGrp="1"/>
          </p:cNvSpPr>
          <p:nvPr>
            <p:ph type="sldNum" sz="quarter" idx="10"/>
          </p:nvPr>
        </p:nvSpPr>
        <p:spPr/>
        <p:txBody>
          <a:bodyPr/>
          <a:lstStyle/>
          <a:p>
            <a:fld id="{A27BF3B5-8EA8-4A1C-8FE2-52FB40090972}" type="slidenum">
              <a:rPr lang="en-US" smtClean="0"/>
              <a:t>15</a:t>
            </a:fld>
            <a:endParaRPr lang="en-US"/>
          </a:p>
        </p:txBody>
      </p:sp>
    </p:spTree>
    <p:extLst>
      <p:ext uri="{BB962C8B-B14F-4D97-AF65-F5344CB8AC3E}">
        <p14:creationId xmlns:p14="http://schemas.microsoft.com/office/powerpoint/2010/main" val="129005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Student-Centered</a:t>
            </a:r>
          </a:p>
          <a:p>
            <a:r>
              <a:rPr lang="en-US" dirty="0" smtClean="0"/>
              <a:t>Where does our own teaching style come from?</a:t>
            </a:r>
          </a:p>
          <a:p>
            <a:r>
              <a:rPr lang="en-US" dirty="0" smtClean="0"/>
              <a:t>Student techniques such as this one is better than trying to have the student convert faculty information into a meaningful  format  some students don’t have the skills to do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cant teach them the way we were taught?</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16</a:t>
            </a:fld>
            <a:endParaRPr lang="en-US"/>
          </a:p>
        </p:txBody>
      </p:sp>
    </p:spTree>
    <p:extLst>
      <p:ext uri="{BB962C8B-B14F-4D97-AF65-F5344CB8AC3E}">
        <p14:creationId xmlns:p14="http://schemas.microsoft.com/office/powerpoint/2010/main" val="399576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are the d</a:t>
            </a:r>
            <a:r>
              <a:rPr lang="en-US" dirty="0" smtClean="0"/>
              <a:t>ifferent terms you call a faculty person that is authentically involved in your education?</a:t>
            </a:r>
          </a:p>
          <a:p>
            <a:endParaRPr lang="en-US" dirty="0" smtClean="0"/>
          </a:p>
          <a:p>
            <a:r>
              <a:rPr lang="en-US" dirty="0" smtClean="0"/>
              <a:t>Outcome</a:t>
            </a:r>
            <a:r>
              <a:rPr lang="en-US" baseline="0" dirty="0" smtClean="0"/>
              <a:t> or other names of having 1:1 with students. You may be also called a coach, </a:t>
            </a:r>
            <a:r>
              <a:rPr lang="en-US" baseline="0" dirty="0" err="1" smtClean="0"/>
              <a:t>ect</a:t>
            </a:r>
            <a:r>
              <a:rPr lang="en-US" baseline="0" dirty="0" smtClean="0"/>
              <a:t>.</a:t>
            </a:r>
          </a:p>
          <a:p>
            <a:endParaRPr lang="en-US" baseline="0" dirty="0" smtClean="0"/>
          </a:p>
          <a:p>
            <a:r>
              <a:rPr lang="en-US" baseline="0" dirty="0" smtClean="0"/>
              <a:t>Faculty must be willing to become involved  with students in an authentic way, and the skill to express one self in a language understood  by students.</a:t>
            </a:r>
            <a:endParaRPr lang="en-US" b="1" dirty="0" smtClean="0"/>
          </a:p>
          <a:p>
            <a:endParaRPr lang="en-US" dirty="0" smtClean="0"/>
          </a:p>
          <a:p>
            <a:r>
              <a:rPr lang="en-US" dirty="0" smtClean="0"/>
              <a:t>Student must access and mobilize resources and recognize their unique abilities, needs and risks in this process.</a:t>
            </a:r>
          </a:p>
        </p:txBody>
      </p:sp>
      <p:sp>
        <p:nvSpPr>
          <p:cNvPr id="4" name="Slide Number Placeholder 3"/>
          <p:cNvSpPr>
            <a:spLocks noGrp="1"/>
          </p:cNvSpPr>
          <p:nvPr>
            <p:ph type="sldNum" sz="quarter" idx="10"/>
          </p:nvPr>
        </p:nvSpPr>
        <p:spPr/>
        <p:txBody>
          <a:bodyPr/>
          <a:lstStyle/>
          <a:p>
            <a:fld id="{A27BF3B5-8EA8-4A1C-8FE2-52FB40090972}" type="slidenum">
              <a:rPr lang="en-US" smtClean="0"/>
              <a:t>18</a:t>
            </a:fld>
            <a:endParaRPr lang="en-US"/>
          </a:p>
        </p:txBody>
      </p:sp>
    </p:spTree>
    <p:extLst>
      <p:ext uri="{BB962C8B-B14F-4D97-AF65-F5344CB8AC3E}">
        <p14:creationId xmlns:p14="http://schemas.microsoft.com/office/powerpoint/2010/main" val="2031055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currently use a learning contract?</a:t>
            </a:r>
          </a:p>
          <a:p>
            <a:endParaRPr lang="en-US" dirty="0" smtClean="0"/>
          </a:p>
          <a:p>
            <a:r>
              <a:rPr lang="en-US" dirty="0" smtClean="0"/>
              <a:t>Learning contract is a working document, used multiple times throughout the semester.</a:t>
            </a:r>
          </a:p>
          <a:p>
            <a:r>
              <a:rPr lang="en-US" dirty="0" smtClean="0"/>
              <a:t>Hold the student accountable to themselves and encourages them to take ownership of their grade.</a:t>
            </a:r>
          </a:p>
          <a:p>
            <a:r>
              <a:rPr lang="en-US" dirty="0" smtClean="0"/>
              <a:t>Benchmarking</a:t>
            </a:r>
          </a:p>
          <a:p>
            <a:endParaRPr lang="en-US" dirty="0" smtClean="0"/>
          </a:p>
          <a:p>
            <a:r>
              <a:rPr lang="en-US" dirty="0" smtClean="0"/>
              <a:t>(Eliminates time spent arguing a grade a the end of a course as well.)</a:t>
            </a:r>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19</a:t>
            </a:fld>
            <a:endParaRPr lang="en-US"/>
          </a:p>
        </p:txBody>
      </p:sp>
    </p:spTree>
    <p:extLst>
      <p:ext uri="{BB962C8B-B14F-4D97-AF65-F5344CB8AC3E}">
        <p14:creationId xmlns:p14="http://schemas.microsoft.com/office/powerpoint/2010/main" val="14853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BF3B5-8EA8-4A1C-8FE2-52FB40090972}" type="slidenum">
              <a:rPr lang="en-US" smtClean="0"/>
              <a:t>20</a:t>
            </a:fld>
            <a:endParaRPr lang="en-US"/>
          </a:p>
        </p:txBody>
      </p:sp>
    </p:spTree>
    <p:extLst>
      <p:ext uri="{BB962C8B-B14F-4D97-AF65-F5344CB8AC3E}">
        <p14:creationId xmlns:p14="http://schemas.microsoft.com/office/powerpoint/2010/main" val="232439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a:t>
            </a:r>
          </a:p>
          <a:p>
            <a:r>
              <a:rPr lang="en-US" dirty="0" smtClean="0"/>
              <a:t>Supplemental instruction (SI) methods requires the student to become more engaged in</a:t>
            </a:r>
            <a:r>
              <a:rPr lang="en-US" baseline="0" dirty="0" smtClean="0"/>
              <a:t> their own learning, recognizing them as an individual, and provides the student with a framework to improve their own outcomes.  Vital to a student’s success is the perception of the challenges that they must face, as well as the efforts and commitment they must make to overcome these barriers.  </a:t>
            </a:r>
          </a:p>
          <a:p>
            <a:endParaRPr lang="en-US" baseline="0" dirty="0" smtClean="0"/>
          </a:p>
          <a:p>
            <a:r>
              <a:rPr lang="en-US" baseline="0" dirty="0" smtClean="0"/>
              <a:t>Faculty need to be mentors and facilitators, but not barriers.</a:t>
            </a:r>
            <a:endParaRPr lang="en-US" dirty="0" smtClean="0"/>
          </a:p>
        </p:txBody>
      </p:sp>
      <p:sp>
        <p:nvSpPr>
          <p:cNvPr id="4" name="Slide Number Placeholder 3"/>
          <p:cNvSpPr>
            <a:spLocks noGrp="1"/>
          </p:cNvSpPr>
          <p:nvPr>
            <p:ph type="sldNum" sz="quarter" idx="10"/>
          </p:nvPr>
        </p:nvSpPr>
        <p:spPr/>
        <p:txBody>
          <a:bodyPr/>
          <a:lstStyle/>
          <a:p>
            <a:fld id="{A27BF3B5-8EA8-4A1C-8FE2-52FB40090972}" type="slidenum">
              <a:rPr lang="en-US" smtClean="0"/>
              <a:t>25</a:t>
            </a:fld>
            <a:endParaRPr lang="en-US"/>
          </a:p>
        </p:txBody>
      </p:sp>
    </p:spTree>
    <p:extLst>
      <p:ext uri="{BB962C8B-B14F-4D97-AF65-F5344CB8AC3E}">
        <p14:creationId xmlns:p14="http://schemas.microsoft.com/office/powerpoint/2010/main" val="2570915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Succeed;</a:t>
            </a:r>
            <a:r>
              <a:rPr lang="en-US" baseline="0" dirty="0" smtClean="0"/>
              <a:t> Active Engagement</a:t>
            </a:r>
          </a:p>
          <a:p>
            <a:r>
              <a:rPr lang="en-US" baseline="0" dirty="0" smtClean="0"/>
              <a:t>Engaged; Self-Assessment</a:t>
            </a:r>
          </a:p>
          <a:p>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26</a:t>
            </a:fld>
            <a:endParaRPr lang="en-US"/>
          </a:p>
        </p:txBody>
      </p:sp>
    </p:spTree>
    <p:extLst>
      <p:ext uri="{BB962C8B-B14F-4D97-AF65-F5344CB8AC3E}">
        <p14:creationId xmlns:p14="http://schemas.microsoft.com/office/powerpoint/2010/main" val="17562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 the needs of the changing demographics of our student population in higher education requires a shift in the approaches used to assess high-risk students.  Incorporating new assessment methods for high-risk students that are formative, ongoing, and holistic is essential to improving student outcomes.  Vital to a student’s success is the perception of the challenges they must face, as well as the efforts and commitment they must make to overcome these barriers.</a:t>
            </a:r>
          </a:p>
          <a:p>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2</a:t>
            </a:fld>
            <a:endParaRPr lang="en-US"/>
          </a:p>
        </p:txBody>
      </p:sp>
    </p:spTree>
    <p:extLst>
      <p:ext uri="{BB962C8B-B14F-4D97-AF65-F5344CB8AC3E}">
        <p14:creationId xmlns:p14="http://schemas.microsoft.com/office/powerpoint/2010/main" val="257091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understand what we are assessing for, we must understand what constitutes a high-risk student…</a:t>
            </a:r>
          </a:p>
          <a:p>
            <a:endParaRPr lang="en-US" dirty="0" smtClean="0"/>
          </a:p>
          <a:p>
            <a:r>
              <a:rPr lang="en-US" dirty="0" smtClean="0"/>
              <a:t>You will notice a stack of notecards in front of you, please take the first one, and write down one word.  My colleague will come around to collect them.</a:t>
            </a:r>
          </a:p>
          <a:p>
            <a:endParaRPr lang="en-US" dirty="0" smtClean="0"/>
          </a:p>
          <a:p>
            <a:r>
              <a:rPr lang="en-US" dirty="0" smtClean="0"/>
              <a:t>Instruct participants to write  one characteristic on their note card.</a:t>
            </a:r>
          </a:p>
          <a:p>
            <a:r>
              <a:rPr lang="en-US" dirty="0" smtClean="0"/>
              <a:t>Collect and write on white board.</a:t>
            </a:r>
          </a:p>
          <a:p>
            <a:endParaRPr lang="en-US" dirty="0" smtClean="0"/>
          </a:p>
        </p:txBody>
      </p:sp>
      <p:sp>
        <p:nvSpPr>
          <p:cNvPr id="4" name="Slide Number Placeholder 3"/>
          <p:cNvSpPr>
            <a:spLocks noGrp="1"/>
          </p:cNvSpPr>
          <p:nvPr>
            <p:ph type="sldNum" sz="quarter" idx="10"/>
          </p:nvPr>
        </p:nvSpPr>
        <p:spPr/>
        <p:txBody>
          <a:bodyPr/>
          <a:lstStyle/>
          <a:p>
            <a:fld id="{A27BF3B5-8EA8-4A1C-8FE2-52FB40090972}" type="slidenum">
              <a:rPr lang="en-US" smtClean="0"/>
              <a:t>4</a:t>
            </a:fld>
            <a:endParaRPr lang="en-US"/>
          </a:p>
        </p:txBody>
      </p:sp>
    </p:spTree>
    <p:extLst>
      <p:ext uri="{BB962C8B-B14F-4D97-AF65-F5344CB8AC3E}">
        <p14:creationId xmlns:p14="http://schemas.microsoft.com/office/powerpoint/2010/main" val="349295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challenge the literature to include the whole person-holistic</a:t>
            </a:r>
          </a:p>
          <a:p>
            <a:endParaRPr lang="en-US" dirty="0" smtClean="0"/>
          </a:p>
          <a:p>
            <a:endParaRPr lang="en-US" dirty="0"/>
          </a:p>
          <a:p>
            <a:r>
              <a:rPr lang="en-US" dirty="0"/>
              <a:t>Do you know what the indicators are for your discipline? </a:t>
            </a:r>
          </a:p>
          <a:p>
            <a:endParaRPr lang="en-US" baseline="0" dirty="0" smtClean="0"/>
          </a:p>
        </p:txBody>
      </p:sp>
      <p:sp>
        <p:nvSpPr>
          <p:cNvPr id="4" name="Slide Number Placeholder 3"/>
          <p:cNvSpPr>
            <a:spLocks noGrp="1"/>
          </p:cNvSpPr>
          <p:nvPr>
            <p:ph type="sldNum" sz="quarter" idx="10"/>
          </p:nvPr>
        </p:nvSpPr>
        <p:spPr/>
        <p:txBody>
          <a:bodyPr/>
          <a:lstStyle/>
          <a:p>
            <a:fld id="{A27BF3B5-8EA8-4A1C-8FE2-52FB40090972}" type="slidenum">
              <a:rPr lang="en-US" smtClean="0"/>
              <a:t>5</a:t>
            </a:fld>
            <a:endParaRPr lang="en-US"/>
          </a:p>
        </p:txBody>
      </p:sp>
    </p:spTree>
    <p:extLst>
      <p:ext uri="{BB962C8B-B14F-4D97-AF65-F5344CB8AC3E}">
        <p14:creationId xmlns:p14="http://schemas.microsoft.com/office/powerpoint/2010/main" val="59808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ask participants to write a challenge on their notecard, collect them, and write answers on white board.</a:t>
            </a:r>
          </a:p>
          <a:p>
            <a:endParaRPr lang="en-US" dirty="0" smtClean="0"/>
          </a:p>
          <a:p>
            <a:r>
              <a:rPr lang="en-US" baseline="0" dirty="0" smtClean="0"/>
              <a:t>Rationale for assessing non-academic factors that impact high-risk students-Learning is something students themselves do. It is the direct result of how students interpret and respond to their experiences, past and present. The view that our adults learners come from different walks of life and have different prerequisite courses may have an impact on the learning process; this prior knowledge can help or hinder learning.</a:t>
            </a:r>
          </a:p>
          <a:p>
            <a:endParaRPr lang="en-US" dirty="0" smtClean="0"/>
          </a:p>
          <a:p>
            <a:r>
              <a:rPr lang="en-US" dirty="0" smtClean="0"/>
              <a:t>A</a:t>
            </a:r>
            <a:r>
              <a:rPr lang="en-US" baseline="0" dirty="0" smtClean="0"/>
              <a:t> s</a:t>
            </a:r>
            <a:r>
              <a:rPr lang="en-US" dirty="0" smtClean="0"/>
              <a:t>tudents’ current level of development interacts with the social, emotional and intellectual climate of a course to impact</a:t>
            </a:r>
            <a:r>
              <a:rPr lang="en-US" baseline="0" dirty="0" smtClean="0"/>
              <a:t> learning. We must be aware of academic and nonacademic factors of each student in our courses when doing an assessment.</a:t>
            </a:r>
            <a:endParaRPr lang="en-US" dirty="0" smtClean="0"/>
          </a:p>
          <a:p>
            <a:endParaRPr lang="en-US" dirty="0" smtClean="0"/>
          </a:p>
          <a:p>
            <a:r>
              <a:rPr lang="en-US" dirty="0" smtClean="0"/>
              <a:t>Consumer, non-traditional adult students on average exist in academia. (stat?)</a:t>
            </a:r>
          </a:p>
          <a:p>
            <a:r>
              <a:rPr lang="en-US" dirty="0" smtClean="0"/>
              <a:t>Students want to feel like you can identify with their struggles.</a:t>
            </a:r>
          </a:p>
          <a:p>
            <a:endParaRPr lang="en-US" baseline="0" dirty="0" smtClean="0"/>
          </a:p>
        </p:txBody>
      </p:sp>
      <p:sp>
        <p:nvSpPr>
          <p:cNvPr id="4" name="Slide Number Placeholder 3"/>
          <p:cNvSpPr>
            <a:spLocks noGrp="1"/>
          </p:cNvSpPr>
          <p:nvPr>
            <p:ph type="sldNum" sz="quarter" idx="10"/>
          </p:nvPr>
        </p:nvSpPr>
        <p:spPr/>
        <p:txBody>
          <a:bodyPr/>
          <a:lstStyle/>
          <a:p>
            <a:fld id="{A27BF3B5-8EA8-4A1C-8FE2-52FB40090972}" type="slidenum">
              <a:rPr lang="en-US" smtClean="0"/>
              <a:t>6</a:t>
            </a:fld>
            <a:endParaRPr lang="en-US"/>
          </a:p>
        </p:txBody>
      </p:sp>
    </p:spTree>
    <p:extLst>
      <p:ext uri="{BB962C8B-B14F-4D97-AF65-F5344CB8AC3E}">
        <p14:creationId xmlns:p14="http://schemas.microsoft.com/office/powerpoint/2010/main" val="195429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literature in all the disciplines agree, early assessment provides early identification of students who are at-risk of passing a course, or succeeding in a program, and allows ample time for faculty to make a difference.</a:t>
            </a:r>
          </a:p>
          <a:p>
            <a:endParaRPr lang="en-US" dirty="0"/>
          </a:p>
          <a:p>
            <a:r>
              <a:rPr lang="en-US" dirty="0" smtClean="0"/>
              <a:t>“Keep your friends close, but your enemies closer.”</a:t>
            </a:r>
          </a:p>
          <a:p>
            <a:r>
              <a:rPr lang="en-US" dirty="0" smtClean="0"/>
              <a:t>“Keep your star students in your sights, but keep your trouble-makers closer.”</a:t>
            </a:r>
          </a:p>
          <a:p>
            <a:endParaRPr lang="en-US" dirty="0" smtClean="0"/>
          </a:p>
          <a:p>
            <a:r>
              <a:rPr lang="en-US" dirty="0" smtClean="0"/>
              <a:t>-Who are your time-consuming students?</a:t>
            </a:r>
          </a:p>
          <a:p>
            <a:r>
              <a:rPr lang="en-US" dirty="0" smtClean="0"/>
              <a:t>-Assessment can be a counter to time barriers for faculty!!</a:t>
            </a:r>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7</a:t>
            </a:fld>
            <a:endParaRPr lang="en-US"/>
          </a:p>
        </p:txBody>
      </p:sp>
    </p:spTree>
    <p:extLst>
      <p:ext uri="{BB962C8B-B14F-4D97-AF65-F5344CB8AC3E}">
        <p14:creationId xmlns:p14="http://schemas.microsoft.com/office/powerpoint/2010/main" val="400587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share our story with you…</a:t>
            </a:r>
          </a:p>
          <a:p>
            <a:endParaRPr lang="en-US" dirty="0" smtClean="0"/>
          </a:p>
          <a:p>
            <a:r>
              <a:rPr lang="en-US" dirty="0" smtClean="0"/>
              <a:t>Novice assistant</a:t>
            </a:r>
            <a:r>
              <a:rPr lang="en-US" baseline="0" dirty="0" smtClean="0"/>
              <a:t> professors learning from their mistakes.  What path you choose to take can make your life easier or harder down the road.</a:t>
            </a:r>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8</a:t>
            </a:fld>
            <a:endParaRPr lang="en-US"/>
          </a:p>
        </p:txBody>
      </p:sp>
    </p:spTree>
    <p:extLst>
      <p:ext uri="{BB962C8B-B14F-4D97-AF65-F5344CB8AC3E}">
        <p14:creationId xmlns:p14="http://schemas.microsoft.com/office/powerpoint/2010/main" val="153439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 like to share the characteristics of our student population at Trinity Washington University as a model for high-risk students in institutions of higher learning.</a:t>
            </a:r>
          </a:p>
          <a:p>
            <a:endParaRPr lang="en-US" dirty="0"/>
          </a:p>
          <a:p>
            <a:r>
              <a:rPr lang="en-US" dirty="0"/>
              <a:t>Trinity today educates a student body that is nearly 90% Black, Hispanic, Asian </a:t>
            </a:r>
            <a:r>
              <a:rPr lang="en-US" dirty="0" smtClean="0"/>
              <a:t>and</a:t>
            </a:r>
            <a:r>
              <a:rPr lang="en-US" baseline="0" dirty="0" smtClean="0"/>
              <a:t> </a:t>
            </a:r>
            <a:r>
              <a:rPr lang="en-US" dirty="0" smtClean="0"/>
              <a:t>international</a:t>
            </a:r>
            <a:r>
              <a:rPr lang="en-US" dirty="0"/>
              <a:t>, reflecting the population of the District of Columbia and many communities in </a:t>
            </a:r>
            <a:r>
              <a:rPr lang="en-US" dirty="0" smtClean="0"/>
              <a:t>the Washington </a:t>
            </a:r>
            <a:r>
              <a:rPr lang="en-US" dirty="0"/>
              <a:t>region. About 75% of Trinity’s students are over the age of 25. 95% of the </a:t>
            </a:r>
            <a:r>
              <a:rPr lang="en-US" dirty="0" smtClean="0"/>
              <a:t>fulltime undergraduates </a:t>
            </a:r>
            <a:r>
              <a:rPr lang="en-US" dirty="0"/>
              <a:t>receive financial aid from Trinity, and virtually all students receive </a:t>
            </a:r>
            <a:r>
              <a:rPr lang="en-US" dirty="0" smtClean="0"/>
              <a:t>some form </a:t>
            </a:r>
            <a:r>
              <a:rPr lang="en-US" dirty="0"/>
              <a:t>of federal and local financial aid. Nearly half of Trinity’s </a:t>
            </a:r>
            <a:r>
              <a:rPr lang="en-US" dirty="0" smtClean="0"/>
              <a:t>undergraduate</a:t>
            </a:r>
            <a:r>
              <a:rPr lang="en-US" baseline="0" dirty="0" smtClean="0"/>
              <a:t> </a:t>
            </a:r>
            <a:r>
              <a:rPr lang="en-US" dirty="0" smtClean="0"/>
              <a:t>students are citizens </a:t>
            </a:r>
            <a:r>
              <a:rPr lang="en-US" dirty="0"/>
              <a:t>of the District of Columbia</a:t>
            </a:r>
            <a:r>
              <a:rPr lang="en-US" dirty="0" smtClean="0"/>
              <a:t>.</a:t>
            </a:r>
          </a:p>
          <a:p>
            <a:r>
              <a:rPr lang="en-US" dirty="0" smtClean="0"/>
              <a:t>-2006 Middle States Self-Study.  </a:t>
            </a:r>
            <a:r>
              <a:rPr lang="en-US" i="1" dirty="0" smtClean="0"/>
              <a:t>Assessing Trinity 2000-Approaching Trinity 2010</a:t>
            </a:r>
            <a:r>
              <a:rPr lang="en-US" dirty="0" smtClean="0"/>
              <a:t>.</a:t>
            </a:r>
          </a:p>
          <a:p>
            <a:endParaRPr lang="en-US" dirty="0" smtClean="0"/>
          </a:p>
          <a:p>
            <a:r>
              <a:rPr lang="en-US" dirty="0" smtClean="0"/>
              <a:t>Updated</a:t>
            </a:r>
            <a:r>
              <a:rPr lang="en-US" baseline="0" dirty="0" smtClean="0"/>
              <a:t> information:</a:t>
            </a:r>
          </a:p>
          <a:p>
            <a:r>
              <a:rPr lang="en-US" sz="1200" kern="1200" dirty="0" smtClean="0">
                <a:solidFill>
                  <a:schemeClr val="tx1"/>
                </a:solidFill>
                <a:effectLst/>
                <a:latin typeface="+mn-lt"/>
                <a:ea typeface="+mn-ea"/>
                <a:cs typeface="+mn-cs"/>
              </a:rPr>
              <a:t>Student body of 2,500 students is more than 95% Black, Hispanic and multi-racial.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75% of the students are Pell Grant recipients.  100% receive some form of financial aid, including more than 95% of full-time students receiving Trinity grants.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annual median family income of the full-time students is $25,000.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More than 50% of all students are D.C. residents, with most being graduates of the D.C. Public Schools which are well known for academic deficiencies.  Another 30% are residents of Maryland with a substantial proportion being graduates of the Prince Georges County Public schools which also pose substantial academic risk factors for our students.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Trinity’s women’s college today, the College of Arts and Sciences, is the largest academic unit with more than 1,000 full-time women.  Trinity also offers undergraduate opportunities for working women and men through the School of Professional Studies, where about 700 part-time adults enroll in associate and baccalaureate programs.  Trinity’s coeducational School of Nursing and Health Professions has about 150 students in Nursing (BSN, RN-BSN) and OTA programs.  Trinity also offers coeducational graduate programs.</a:t>
            </a:r>
            <a:endParaRPr lang="en-US" dirty="0" smtClean="0">
              <a:effectLst/>
            </a:endParaRPr>
          </a:p>
          <a:p>
            <a:endParaRPr lang="en-US" dirty="0" smtClean="0"/>
          </a:p>
          <a:p>
            <a:endParaRPr lang="en-US" dirty="0" smtClean="0"/>
          </a:p>
          <a:p>
            <a:r>
              <a:rPr lang="en-US" dirty="0" smtClean="0"/>
              <a:t>Lead into assessment here…</a:t>
            </a:r>
          </a:p>
        </p:txBody>
      </p:sp>
      <p:sp>
        <p:nvSpPr>
          <p:cNvPr id="4" name="Slide Number Placeholder 3"/>
          <p:cNvSpPr>
            <a:spLocks noGrp="1"/>
          </p:cNvSpPr>
          <p:nvPr>
            <p:ph type="sldNum" sz="quarter" idx="10"/>
          </p:nvPr>
        </p:nvSpPr>
        <p:spPr/>
        <p:txBody>
          <a:bodyPr/>
          <a:lstStyle/>
          <a:p>
            <a:fld id="{A27BF3B5-8EA8-4A1C-8FE2-52FB40090972}" type="slidenum">
              <a:rPr lang="en-US" smtClean="0"/>
              <a:t>9</a:t>
            </a:fld>
            <a:endParaRPr lang="en-US"/>
          </a:p>
        </p:txBody>
      </p:sp>
    </p:spTree>
    <p:extLst>
      <p:ext uri="{BB962C8B-B14F-4D97-AF65-F5344CB8AC3E}">
        <p14:creationId xmlns:p14="http://schemas.microsoft.com/office/powerpoint/2010/main" val="401063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7BF3B5-8EA8-4A1C-8FE2-52FB40090972}" type="slidenum">
              <a:rPr lang="en-US" smtClean="0"/>
              <a:t>10</a:t>
            </a:fld>
            <a:endParaRPr lang="en-US"/>
          </a:p>
        </p:txBody>
      </p:sp>
    </p:spTree>
    <p:extLst>
      <p:ext uri="{BB962C8B-B14F-4D97-AF65-F5344CB8AC3E}">
        <p14:creationId xmlns:p14="http://schemas.microsoft.com/office/powerpoint/2010/main" val="398387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91813-0C20-4684-9E20-2DC11D01D3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228005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91813-0C20-4684-9E20-2DC11D01D3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7139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91813-0C20-4684-9E20-2DC11D01D3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28123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a:t>Click to edit Master subtitle style</a:t>
            </a:r>
          </a:p>
        </p:txBody>
      </p:sp>
      <p:sp>
        <p:nvSpPr>
          <p:cNvPr id="4" name="Date Placeholder 3"/>
          <p:cNvSpPr>
            <a:spLocks noGrp="1"/>
          </p:cNvSpPr>
          <p:nvPr>
            <p:ph type="dt" sz="half" idx="10"/>
          </p:nvPr>
        </p:nvSpPr>
        <p:spPr/>
        <p:txBody>
          <a:bodyPr/>
          <a:lstStyle/>
          <a:p>
            <a:fld id="{A8224893-DBDA-4BFA-9CE1-4BFE7CD0F8CF}"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95917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B2D3E9E-A95C-48F2-B4BF-A71542E0BE9A}"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89662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a:t>Click to edit Master title style</a:t>
            </a: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83103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F12952B5-7A2F-4CC8-B7CE-9234E21C2837}"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30181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CE1DA07A-9201-4B4B-BAF2-015AFA30F520}"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
        <p:nvSpPr>
          <p:cNvPr id="10" name="Title 9"/>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375770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
        <p:nvSpPr>
          <p:cNvPr id="6" name="Title 5"/>
          <p:cNvSpPr>
            <a:spLocks noGrp="1"/>
          </p:cNvSpPr>
          <p:nvPr>
            <p:ph type="title"/>
          </p:nvPr>
        </p:nvSpPr>
        <p:spPr/>
        <p:txBody>
          <a:bodyPr/>
          <a:lstStyle/>
          <a:p>
            <a:r>
              <a:rPr/>
              <a:t>Click to edit Master title style</a:t>
            </a:r>
          </a:p>
        </p:txBody>
      </p:sp>
    </p:spTree>
    <p:extLst>
      <p:ext uri="{BB962C8B-B14F-4D97-AF65-F5344CB8AC3E}">
        <p14:creationId xmlns:p14="http://schemas.microsoft.com/office/powerpoint/2010/main" val="41189935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706793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a:t>Click to edit Master title style</a:t>
            </a: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40507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91813-0C20-4684-9E20-2DC11D01D3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409766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a:t>Click to edit Master title style</a:t>
            </a: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433175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5F4E5243-F52A-4D37-9694-EB26C6C31910}"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369741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3A77B6E1-634A-48DC-9E8B-D894023267EF}"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98824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75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00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978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28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92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89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1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91813-0C20-4684-9E20-2DC11D01D33D}" type="datetimeFigureOut">
              <a:rPr lang="en-US" smtClean="0"/>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4213493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3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054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489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73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91813-0C20-4684-9E20-2DC11D01D33D}" type="datetimeFigureOut">
              <a:rPr lang="en-US" smtClean="0"/>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91499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91813-0C20-4684-9E20-2DC11D01D33D}" type="datetimeFigureOut">
              <a:rPr lang="en-US" smtClean="0"/>
              <a:t>8/31/2014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52284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91813-0C20-4684-9E20-2DC11D01D33D}" type="datetimeFigureOut">
              <a:rPr lang="en-US" smtClean="0"/>
              <a:t>8/31/2014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95150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91813-0C20-4684-9E20-2DC11D01D33D}" type="datetimeFigureOut">
              <a:rPr lang="en-US" smtClean="0"/>
              <a:t>8/31/2014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34671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91813-0C20-4684-9E20-2DC11D01D33D}" type="datetimeFigureOut">
              <a:rPr lang="en-US" smtClean="0"/>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271203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91813-0C20-4684-9E20-2DC11D01D33D}" type="datetimeFigureOut">
              <a:rPr lang="en-US" smtClean="0"/>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69EE6-1785-4B90-83A9-7BC1C25BB916}" type="slidenum">
              <a:rPr lang="en-US" smtClean="0"/>
              <a:t>‹#›</a:t>
            </a:fld>
            <a:endParaRPr lang="en-US"/>
          </a:p>
        </p:txBody>
      </p:sp>
    </p:spTree>
    <p:extLst>
      <p:ext uri="{BB962C8B-B14F-4D97-AF65-F5344CB8AC3E}">
        <p14:creationId xmlns:p14="http://schemas.microsoft.com/office/powerpoint/2010/main" val="377962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91813-0C20-4684-9E20-2DC11D01D33D}" type="datetimeFigureOut">
              <a:rPr lang="en-US" smtClean="0"/>
              <a:t>8/31/2014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69EE6-1785-4B90-83A9-7BC1C25BB916}" type="slidenum">
              <a:rPr lang="en-US" smtClean="0"/>
              <a:t>‹#›</a:t>
            </a:fld>
            <a:endParaRPr lang="en-US"/>
          </a:p>
        </p:txBody>
      </p:sp>
    </p:spTree>
    <p:extLst>
      <p:ext uri="{BB962C8B-B14F-4D97-AF65-F5344CB8AC3E}">
        <p14:creationId xmlns:p14="http://schemas.microsoft.com/office/powerpoint/2010/main" val="3334819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a:t>Click to edit Master title style</a:t>
            </a: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solidFill>
                  <a:prstClr val="white">
                    <a:lumMod val="65000"/>
                    <a:lumOff val="35000"/>
                  </a:prstClr>
                </a:solidFill>
              </a:rPr>
              <a:pPr/>
              <a:t>8/31/2014</a:t>
            </a:fld>
            <a:endParaRPr>
              <a:solidFill>
                <a:prstClr val="white">
                  <a:lumMod val="65000"/>
                  <a:lumOff val="3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solidFill>
                <a:prstClr val="white">
                  <a:lumMod val="65000"/>
                  <a:lumOff val="35000"/>
                </a:prstClr>
              </a:solidFill>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7939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FA1BD-DA43-4B11-913B-DA1BE18C8B24}" type="datetimeFigureOut">
              <a:rPr lang="en-US" smtClean="0">
                <a:solidFill>
                  <a:prstClr val="black">
                    <a:tint val="75000"/>
                  </a:prstClr>
                </a:solidFill>
              </a:rPr>
              <a:pPr/>
              <a:t>8/31/2014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4E98A-C72F-42A4-85D5-165E13BD9D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730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hyperlink" Target="http://www.umkc.edu/asm/si/index.shtml" TargetMode="Externa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cid:image001.png@01CF8FCF.70B499C0"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effectLst>
                  <a:outerShdw blurRad="38100" dist="38100" dir="2700000" algn="tl">
                    <a:srgbClr val="000000">
                      <a:alpha val="43137"/>
                    </a:srgbClr>
                  </a:outerShdw>
                </a:effectLst>
                <a:latin typeface="+mn-lt"/>
              </a:rPr>
              <a:t>USING HIGH RISK STUDENT ASSESSMENT METHODS TO IMPROVE STUDENT OUTCOMES  </a:t>
            </a:r>
            <a:endParaRPr lang="en-US" dirty="0">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524000" y="4027923"/>
            <a:ext cx="9144000" cy="1655762"/>
          </a:xfrm>
        </p:spPr>
        <p:txBody>
          <a:bodyPr>
            <a:normAutofit lnSpcReduction="10000"/>
          </a:bodyPr>
          <a:lstStyle/>
          <a:p>
            <a:r>
              <a:rPr lang="en-US" dirty="0" smtClean="0"/>
              <a:t>Presented by: </a:t>
            </a:r>
          </a:p>
          <a:p>
            <a:r>
              <a:rPr lang="en-US" dirty="0" smtClean="0"/>
              <a:t>Assistant Dean and Assistant Professor Jennifer Dahlman, RN, MSN</a:t>
            </a:r>
          </a:p>
          <a:p>
            <a:r>
              <a:rPr lang="en-US" dirty="0" smtClean="0"/>
              <a:t>Assistant Dean and Assistant Professor Danielle Artis, RN, MSN, CPN</a:t>
            </a:r>
          </a:p>
          <a:p>
            <a:r>
              <a:rPr lang="en-US" dirty="0" smtClean="0"/>
              <a:t>Trinity Washington University </a:t>
            </a:r>
          </a:p>
          <a:p>
            <a:endParaRPr lang="en-US" dirty="0"/>
          </a:p>
        </p:txBody>
      </p:sp>
    </p:spTree>
    <p:extLst>
      <p:ext uri="{BB962C8B-B14F-4D97-AF65-F5344CB8AC3E}">
        <p14:creationId xmlns:p14="http://schemas.microsoft.com/office/powerpoint/2010/main" val="3280587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26" y="1409487"/>
            <a:ext cx="10515600" cy="2834968"/>
          </a:xfrm>
        </p:spPr>
        <p:txBody>
          <a:bodyPr>
            <a:normAutofit fontScale="90000"/>
          </a:bodyPr>
          <a:lstStyle/>
          <a:p>
            <a:pPr algn="ct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ASESSMENT </a:t>
            </a:r>
            <a:r>
              <a:rPr lang="en-US" dirty="0">
                <a:latin typeface="+mn-lt"/>
              </a:rPr>
              <a:t>NEEDS TO START </a:t>
            </a:r>
            <a:r>
              <a:rPr lang="en-US" sz="6000" b="1" u="sng" dirty="0">
                <a:solidFill>
                  <a:srgbClr val="FF0000"/>
                </a:solidFill>
                <a:latin typeface="+mn-lt"/>
              </a:rPr>
              <a:t>BEFORE</a:t>
            </a:r>
            <a:r>
              <a:rPr lang="en-US" dirty="0">
                <a:latin typeface="+mn-lt"/>
              </a:rPr>
              <a:t> DAY </a:t>
            </a:r>
            <a:r>
              <a:rPr lang="en-US" dirty="0" smtClean="0">
                <a:latin typeface="+mn-lt"/>
              </a:rPr>
              <a:t>1!</a:t>
            </a:r>
            <a:r>
              <a:rPr lang="en-US" dirty="0"/>
              <a:t/>
            </a:r>
            <a:br>
              <a:rPr lang="en-US" dirty="0"/>
            </a:br>
            <a:endParaRPr lang="en-US" dirty="0"/>
          </a:p>
        </p:txBody>
      </p:sp>
    </p:spTree>
    <p:extLst>
      <p:ext uri="{BB962C8B-B14F-4D97-AF65-F5344CB8AC3E}">
        <p14:creationId xmlns:p14="http://schemas.microsoft.com/office/powerpoint/2010/main" val="1988427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Astin’s</a:t>
            </a:r>
            <a:r>
              <a:rPr lang="en-US" dirty="0" smtClean="0"/>
              <a:t> Theory of Student Involvement (1999)</a:t>
            </a:r>
            <a:endParaRPr lang="en-US" dirty="0"/>
          </a:p>
        </p:txBody>
      </p:sp>
      <p:sp>
        <p:nvSpPr>
          <p:cNvPr id="3" name="Content Placeholder 2"/>
          <p:cNvSpPr>
            <a:spLocks noGrp="1"/>
          </p:cNvSpPr>
          <p:nvPr>
            <p:ph idx="1"/>
          </p:nvPr>
        </p:nvSpPr>
        <p:spPr>
          <a:xfrm>
            <a:off x="845127" y="2183642"/>
            <a:ext cx="10515600" cy="3996495"/>
          </a:xfrm>
        </p:spPr>
        <p:txBody>
          <a:bodyPr/>
          <a:lstStyle/>
          <a:p>
            <a:r>
              <a:rPr lang="en-US" dirty="0" smtClean="0"/>
              <a:t>Impact on student retention and graduation</a:t>
            </a:r>
          </a:p>
          <a:p>
            <a:r>
              <a:rPr lang="en-US" dirty="0" smtClean="0"/>
              <a:t>The more a student is involved </a:t>
            </a:r>
            <a:r>
              <a:rPr lang="en-US" dirty="0"/>
              <a:t> </a:t>
            </a:r>
            <a:r>
              <a:rPr lang="en-US" dirty="0" smtClean="0"/>
              <a:t>and committed in their learning, the more success they will realize.</a:t>
            </a:r>
          </a:p>
          <a:p>
            <a:r>
              <a:rPr lang="en-US" dirty="0" smtClean="0"/>
              <a:t>Student’s </a:t>
            </a:r>
            <a:r>
              <a:rPr lang="en-US" dirty="0"/>
              <a:t>r</a:t>
            </a:r>
            <a:r>
              <a:rPr lang="en-US" dirty="0" smtClean="0"/>
              <a:t>esponsibility to become actively involved in order to learn and succeed</a:t>
            </a:r>
          </a:p>
          <a:p>
            <a:r>
              <a:rPr lang="en-US" dirty="0" smtClean="0"/>
              <a:t>Students that are connected, engaged and involved in their learning, regardless of content, experience higher rates of success. (cite?)</a:t>
            </a:r>
            <a:endParaRPr lang="en-US" dirty="0"/>
          </a:p>
        </p:txBody>
      </p:sp>
    </p:spTree>
    <p:extLst>
      <p:ext uri="{BB962C8B-B14F-4D97-AF65-F5344CB8AC3E}">
        <p14:creationId xmlns:p14="http://schemas.microsoft.com/office/powerpoint/2010/main" val="165086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505" y="448250"/>
            <a:ext cx="8845920" cy="1325563"/>
          </a:xfrm>
        </p:spPr>
        <p:txBody>
          <a:bodyPr>
            <a:normAutofit/>
          </a:bodyPr>
          <a:lstStyle/>
          <a:p>
            <a:r>
              <a:rPr lang="en-US" sz="4800" dirty="0" smtClean="0">
                <a:effectLst>
                  <a:outerShdw blurRad="38100" dist="38100" dir="2700000" algn="tl">
                    <a:srgbClr val="000000">
                      <a:alpha val="43137"/>
                    </a:srgbClr>
                  </a:outerShdw>
                </a:effectLst>
                <a:latin typeface="+mn-lt"/>
              </a:rPr>
              <a:t>Assessment Methods:</a:t>
            </a:r>
            <a:endParaRPr lang="en-US" sz="48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507880" y="2129425"/>
            <a:ext cx="8845920" cy="4047538"/>
          </a:xfrm>
        </p:spPr>
        <p:txBody>
          <a:bodyPr>
            <a:normAutofit/>
          </a:bodyPr>
          <a:lstStyle/>
          <a:p>
            <a:r>
              <a:rPr lang="en-US" sz="3200" dirty="0" smtClean="0">
                <a:effectLst>
                  <a:outerShdw blurRad="38100" dist="38100" dir="2700000" algn="tl">
                    <a:srgbClr val="000000">
                      <a:alpha val="43137"/>
                    </a:srgbClr>
                  </a:outerShdw>
                </a:effectLst>
              </a:rPr>
              <a:t>Course</a:t>
            </a:r>
            <a:r>
              <a:rPr lang="en-US" sz="3200" dirty="0" smtClean="0"/>
              <a:t> Entrance Exam</a:t>
            </a:r>
          </a:p>
          <a:p>
            <a:r>
              <a:rPr lang="en-US" sz="3200" dirty="0" smtClean="0"/>
              <a:t>Study Needs Survey (Self-Assessment) </a:t>
            </a:r>
          </a:p>
          <a:p>
            <a:r>
              <a:rPr lang="en-US" sz="3200" dirty="0" smtClean="0"/>
              <a:t>Learning Styles </a:t>
            </a:r>
          </a:p>
          <a:p>
            <a:r>
              <a:rPr lang="en-US" sz="3200" dirty="0" smtClean="0"/>
              <a:t>1:1 Meetings – The Learning Contract</a:t>
            </a:r>
          </a:p>
          <a:p>
            <a:endParaRPr lang="en-US" sz="3200" dirty="0"/>
          </a:p>
          <a:p>
            <a:pPr lvl="1"/>
            <a:r>
              <a:rPr lang="en-US" sz="2800" dirty="0" smtClean="0"/>
              <a:t>With benchmarking throughout!!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55" y="288099"/>
            <a:ext cx="2143125" cy="2133600"/>
          </a:xfrm>
          <a:prstGeom prst="rect">
            <a:avLst/>
          </a:prstGeom>
        </p:spPr>
      </p:pic>
    </p:spTree>
    <p:extLst>
      <p:ext uri="{BB962C8B-B14F-4D97-AF65-F5344CB8AC3E}">
        <p14:creationId xmlns:p14="http://schemas.microsoft.com/office/powerpoint/2010/main" val="297525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027" y="137160"/>
            <a:ext cx="10515600" cy="955040"/>
          </a:xfrm>
        </p:spPr>
        <p:txBody>
          <a:bodyPr>
            <a:normAutofit/>
          </a:bodyPr>
          <a:lstStyle/>
          <a:p>
            <a:r>
              <a:rPr lang="en-US" sz="4000" u="sng" dirty="0" smtClean="0"/>
              <a:t>Implementation Timeline</a:t>
            </a:r>
            <a:endParaRPr lang="en-US" sz="4000" u="sng" dirty="0"/>
          </a:p>
        </p:txBody>
      </p:sp>
      <p:graphicFrame>
        <p:nvGraphicFramePr>
          <p:cNvPr id="5" name="Diagram 4" descr="Basic Timeline" title="SmartArt"/>
          <p:cNvGraphicFramePr/>
          <p:nvPr>
            <p:extLst>
              <p:ext uri="{D42A27DB-BD31-4B8C-83A1-F6EECF244321}">
                <p14:modId xmlns:p14="http://schemas.microsoft.com/office/powerpoint/2010/main" val="3866351507"/>
              </p:ext>
            </p:extLst>
          </p:nvPr>
        </p:nvGraphicFramePr>
        <p:xfrm>
          <a:off x="88900" y="1104900"/>
          <a:ext cx="12001500"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473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Course</a:t>
            </a:r>
            <a:r>
              <a:rPr lang="en-US" dirty="0" smtClean="0">
                <a:effectLst>
                  <a:outerShdw blurRad="38100" dist="38100" dir="2700000" algn="tl">
                    <a:srgbClr val="000000">
                      <a:alpha val="43137"/>
                    </a:srgbClr>
                  </a:outerShdw>
                </a:effectLst>
              </a:rPr>
              <a:t> Entrance Exam</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5127" y="1981200"/>
            <a:ext cx="10515600" cy="4198937"/>
          </a:xfrm>
        </p:spPr>
        <p:txBody>
          <a:bodyPr/>
          <a:lstStyle/>
          <a:p>
            <a:r>
              <a:rPr lang="en-US" dirty="0" smtClean="0"/>
              <a:t>Pre- or Diagnostic Testing</a:t>
            </a:r>
          </a:p>
          <a:p>
            <a:endParaRPr lang="en-US" dirty="0" smtClean="0"/>
          </a:p>
          <a:p>
            <a:r>
              <a:rPr lang="en-US" dirty="0" smtClean="0"/>
              <a:t>Know-Want to –Learn Charts (KWL)</a:t>
            </a:r>
          </a:p>
          <a:p>
            <a:endParaRPr lang="en-US" dirty="0" smtClean="0"/>
          </a:p>
          <a:p>
            <a:r>
              <a:rPr lang="en-US" dirty="0" smtClean="0"/>
              <a:t>Confront misconceptions</a:t>
            </a:r>
            <a:endParaRPr lang="en-US" dirty="0"/>
          </a:p>
        </p:txBody>
      </p:sp>
    </p:spTree>
    <p:extLst>
      <p:ext uri="{BB962C8B-B14F-4D97-AF65-F5344CB8AC3E}">
        <p14:creationId xmlns:p14="http://schemas.microsoft.com/office/powerpoint/2010/main" val="87223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Self Assessment Survey</a:t>
            </a:r>
            <a:endParaRPr lang="en-US" u="sng" dirty="0"/>
          </a:p>
        </p:txBody>
      </p:sp>
      <p:sp>
        <p:nvSpPr>
          <p:cNvPr id="5" name="Content Placeholder 4"/>
          <p:cNvSpPr>
            <a:spLocks noGrp="1"/>
          </p:cNvSpPr>
          <p:nvPr>
            <p:ph idx="1"/>
          </p:nvPr>
        </p:nvSpPr>
        <p:spPr>
          <a:xfrm>
            <a:off x="845127" y="1815152"/>
            <a:ext cx="10515600" cy="4364985"/>
          </a:xfrm>
        </p:spPr>
        <p:txBody>
          <a:bodyPr>
            <a:normAutofit/>
          </a:bodyPr>
          <a:lstStyle/>
          <a:p>
            <a:r>
              <a:rPr lang="en-US" dirty="0"/>
              <a:t>I</a:t>
            </a:r>
            <a:r>
              <a:rPr lang="en-US" dirty="0" smtClean="0"/>
              <a:t>dentify about their areas that are weak and strong </a:t>
            </a:r>
          </a:p>
          <a:p>
            <a:r>
              <a:rPr lang="en-US" dirty="0" smtClean="0"/>
              <a:t>Managing test-taking anxiety</a:t>
            </a:r>
          </a:p>
          <a:p>
            <a:r>
              <a:rPr lang="en-US" dirty="0" smtClean="0"/>
              <a:t>Time management</a:t>
            </a:r>
          </a:p>
          <a:p>
            <a:r>
              <a:rPr lang="en-US" dirty="0" smtClean="0"/>
              <a:t>Study methods</a:t>
            </a:r>
          </a:p>
          <a:p>
            <a:r>
              <a:rPr lang="en-US" dirty="0"/>
              <a:t>Plan for </a:t>
            </a:r>
            <a:r>
              <a:rPr lang="en-US" dirty="0" smtClean="0"/>
              <a:t>actual testing </a:t>
            </a:r>
            <a:r>
              <a:rPr lang="en-US" dirty="0"/>
              <a:t>d</a:t>
            </a:r>
            <a:r>
              <a:rPr lang="en-US" dirty="0" smtClean="0"/>
              <a:t>ay</a:t>
            </a:r>
          </a:p>
          <a:p>
            <a:r>
              <a:rPr lang="en-US" dirty="0"/>
              <a:t>Computer Adaptive Testing (CAT) </a:t>
            </a:r>
          </a:p>
        </p:txBody>
      </p:sp>
    </p:spTree>
    <p:extLst>
      <p:ext uri="{BB962C8B-B14F-4D97-AF65-F5344CB8AC3E}">
        <p14:creationId xmlns:p14="http://schemas.microsoft.com/office/powerpoint/2010/main" val="1488970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419814"/>
            <a:ext cx="4014787" cy="2841928"/>
          </a:xfrm>
          <a:prstGeom prst="rect">
            <a:avLst/>
          </a:prstGeom>
        </p:spPr>
      </p:pic>
      <p:sp>
        <p:nvSpPr>
          <p:cNvPr id="2" name="Title 1"/>
          <p:cNvSpPr>
            <a:spLocks noGrp="1"/>
          </p:cNvSpPr>
          <p:nvPr>
            <p:ph type="title"/>
          </p:nvPr>
        </p:nvSpPr>
        <p:spPr>
          <a:xfrm>
            <a:off x="845127" y="1387737"/>
            <a:ext cx="10515600" cy="1325562"/>
          </a:xfrm>
        </p:spPr>
        <p:txBody>
          <a:bodyPr>
            <a:normAutofit fontScale="90000"/>
          </a:bodyPr>
          <a:lstStyle/>
          <a:p>
            <a:r>
              <a:rPr lang="en-US" u="sng" dirty="0" smtClean="0"/>
              <a:t>Learning Styles</a:t>
            </a: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903216" y="2181557"/>
            <a:ext cx="9717205" cy="3693835"/>
          </a:xfrm>
        </p:spPr>
        <p:txBody>
          <a:bodyPr>
            <a:normAutofit/>
          </a:bodyPr>
          <a:lstStyle/>
          <a:p>
            <a:r>
              <a:rPr lang="en-US" dirty="0" smtClean="0"/>
              <a:t>Student-centered</a:t>
            </a:r>
          </a:p>
          <a:p>
            <a:endParaRPr lang="en-US" dirty="0" smtClean="0"/>
          </a:p>
          <a:p>
            <a:r>
              <a:rPr lang="en-US" dirty="0" smtClean="0"/>
              <a:t>5  Common Used Learning Style Models</a:t>
            </a:r>
          </a:p>
          <a:p>
            <a:pPr lvl="1"/>
            <a:r>
              <a:rPr lang="en-US" dirty="0" smtClean="0"/>
              <a:t>What type of learners are nurses? (stat)</a:t>
            </a:r>
          </a:p>
          <a:p>
            <a:pPr lvl="1"/>
            <a:r>
              <a:rPr lang="en-US" dirty="0" smtClean="0"/>
              <a:t>Other disciplines? (stat)</a:t>
            </a:r>
          </a:p>
          <a:p>
            <a:pPr lvl="1"/>
            <a:endParaRPr lang="en-US" dirty="0" smtClean="0"/>
          </a:p>
          <a:p>
            <a:r>
              <a:rPr lang="en-US" dirty="0" smtClean="0"/>
              <a:t>VARK</a:t>
            </a:r>
            <a:endParaRPr lang="en-US" dirty="0" smtClean="0"/>
          </a:p>
        </p:txBody>
      </p:sp>
    </p:spTree>
    <p:extLst>
      <p:ext uri="{BB962C8B-B14F-4D97-AF65-F5344CB8AC3E}">
        <p14:creationId xmlns:p14="http://schemas.microsoft.com/office/powerpoint/2010/main" val="151379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Styles of Various Disciplines</a:t>
            </a:r>
            <a:endParaRPr lang="en-US" dirty="0"/>
          </a:p>
        </p:txBody>
      </p:sp>
    </p:spTree>
    <p:extLst>
      <p:ext uri="{BB962C8B-B14F-4D97-AF65-F5344CB8AC3E}">
        <p14:creationId xmlns:p14="http://schemas.microsoft.com/office/powerpoint/2010/main" val="368991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562601" y="1459933"/>
            <a:ext cx="6223000" cy="3200968"/>
          </a:xfrm>
          <a:prstGeom prst="rect">
            <a:avLst/>
          </a:prstGeom>
        </p:spPr>
      </p:pic>
      <p:sp>
        <p:nvSpPr>
          <p:cNvPr id="2" name="Title 1"/>
          <p:cNvSpPr>
            <a:spLocks noGrp="1"/>
          </p:cNvSpPr>
          <p:nvPr>
            <p:ph type="title"/>
          </p:nvPr>
        </p:nvSpPr>
        <p:spPr/>
        <p:txBody>
          <a:bodyPr/>
          <a:lstStyle/>
          <a:p>
            <a:r>
              <a:rPr lang="en-US" u="sng" dirty="0" smtClean="0"/>
              <a:t>1:1 Meetings</a:t>
            </a:r>
            <a:endParaRPr lang="en-US" u="sng" dirty="0"/>
          </a:p>
        </p:txBody>
      </p:sp>
      <p:sp>
        <p:nvSpPr>
          <p:cNvPr id="3" name="Content Placeholder 2"/>
          <p:cNvSpPr>
            <a:spLocks noGrp="1"/>
          </p:cNvSpPr>
          <p:nvPr>
            <p:ph idx="1"/>
          </p:nvPr>
        </p:nvSpPr>
        <p:spPr>
          <a:xfrm>
            <a:off x="242048" y="1691322"/>
            <a:ext cx="11725834" cy="4978419"/>
          </a:xfrm>
        </p:spPr>
        <p:txBody>
          <a:bodyPr>
            <a:normAutofit/>
          </a:bodyPr>
          <a:lstStyle/>
          <a:p>
            <a:r>
              <a:rPr lang="en-US" dirty="0" smtClean="0"/>
              <a:t>Address academic &amp; non academic factors </a:t>
            </a:r>
          </a:p>
          <a:p>
            <a:r>
              <a:rPr lang="en-US" dirty="0" smtClean="0"/>
              <a:t>Ongoing support</a:t>
            </a:r>
          </a:p>
          <a:p>
            <a:r>
              <a:rPr lang="en-US" dirty="0"/>
              <a:t>Open </a:t>
            </a:r>
            <a:r>
              <a:rPr lang="en-US" dirty="0" smtClean="0"/>
              <a:t>communication </a:t>
            </a:r>
          </a:p>
          <a:p>
            <a:r>
              <a:rPr lang="en-US" dirty="0"/>
              <a:t>Demonstrate commitment that faculty has to individual </a:t>
            </a:r>
            <a:r>
              <a:rPr lang="en-US" dirty="0" smtClean="0"/>
              <a:t>success</a:t>
            </a:r>
          </a:p>
          <a:p>
            <a:r>
              <a:rPr lang="en-US" dirty="0" smtClean="0"/>
              <a:t>Identify risk </a:t>
            </a:r>
          </a:p>
          <a:p>
            <a:r>
              <a:rPr lang="en-US" dirty="0" smtClean="0"/>
              <a:t>Empowerment </a:t>
            </a:r>
          </a:p>
          <a:p>
            <a:r>
              <a:rPr lang="en-US" dirty="0" smtClean="0"/>
              <a:t>Attitude &amp; culture changes related to college </a:t>
            </a:r>
          </a:p>
        </p:txBody>
      </p:sp>
    </p:spTree>
    <p:extLst>
      <p:ext uri="{BB962C8B-B14F-4D97-AF65-F5344CB8AC3E}">
        <p14:creationId xmlns:p14="http://schemas.microsoft.com/office/powerpoint/2010/main" val="596961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000">
            <a:off x="432258" y="-548640"/>
            <a:ext cx="11518192" cy="8440055"/>
          </a:xfrm>
          <a:prstGeom prst="rect">
            <a:avLst/>
          </a:prstGeom>
        </p:spPr>
      </p:pic>
    </p:spTree>
    <p:extLst>
      <p:ext uri="{BB962C8B-B14F-4D97-AF65-F5344CB8AC3E}">
        <p14:creationId xmlns:p14="http://schemas.microsoft.com/office/powerpoint/2010/main" val="2170863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879" y="1390389"/>
            <a:ext cx="11117643" cy="4291635"/>
          </a:xfrm>
        </p:spPr>
      </p:pic>
    </p:spTree>
    <p:extLst>
      <p:ext uri="{BB962C8B-B14F-4D97-AF65-F5344CB8AC3E}">
        <p14:creationId xmlns:p14="http://schemas.microsoft.com/office/powerpoint/2010/main" val="3843132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Instruction (SI)</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543" y="4496844"/>
            <a:ext cx="4501213" cy="1800485"/>
          </a:xfrm>
          <a:prstGeom prst="rect">
            <a:avLst/>
          </a:prstGeom>
        </p:spPr>
      </p:pic>
      <p:sp>
        <p:nvSpPr>
          <p:cNvPr id="4" name="TextBox 3"/>
          <p:cNvSpPr txBox="1"/>
          <p:nvPr/>
        </p:nvSpPr>
        <p:spPr>
          <a:xfrm>
            <a:off x="845127" y="1644372"/>
            <a:ext cx="10357323" cy="2554545"/>
          </a:xfrm>
          <a:prstGeom prst="rect">
            <a:avLst/>
          </a:prstGeom>
          <a:noFill/>
        </p:spPr>
        <p:txBody>
          <a:bodyPr wrap="none" rtlCol="0">
            <a:spAutoFit/>
          </a:bodyPr>
          <a:lstStyle/>
          <a:p>
            <a:pPr marL="285750" indent="-285750">
              <a:buFontTx/>
              <a:buChar char="-"/>
            </a:pPr>
            <a:r>
              <a:rPr lang="en-US" sz="3200" dirty="0" smtClean="0"/>
              <a:t>Voluntary</a:t>
            </a:r>
          </a:p>
          <a:p>
            <a:pPr marL="285750" indent="-285750">
              <a:buFontTx/>
              <a:buChar char="-"/>
            </a:pPr>
            <a:r>
              <a:rPr lang="en-US" sz="3200" dirty="0" smtClean="0"/>
              <a:t>Focus is on “difficult courses” versus “at-risk” students</a:t>
            </a:r>
          </a:p>
          <a:p>
            <a:pPr marL="285750" indent="-285750">
              <a:buFontTx/>
              <a:buChar char="-"/>
            </a:pPr>
            <a:r>
              <a:rPr lang="en-US" sz="3200" dirty="0" smtClean="0"/>
              <a:t>Begins week one of class!</a:t>
            </a:r>
          </a:p>
          <a:p>
            <a:pPr marL="285750" indent="-285750">
              <a:buFontTx/>
              <a:buChar char="-"/>
            </a:pPr>
            <a:r>
              <a:rPr lang="en-US" sz="3200" dirty="0" smtClean="0"/>
              <a:t>Emphasizes collaborative learning</a:t>
            </a:r>
          </a:p>
          <a:p>
            <a:pPr marL="285750" indent="-285750">
              <a:buFontTx/>
              <a:buChar char="-"/>
            </a:pPr>
            <a:r>
              <a:rPr lang="en-US" sz="3200" dirty="0" smtClean="0"/>
              <a:t>Takes place outside of the classroom</a:t>
            </a:r>
            <a:endParaRPr lang="en-US" sz="3200" dirty="0"/>
          </a:p>
        </p:txBody>
      </p:sp>
      <p:sp>
        <p:nvSpPr>
          <p:cNvPr id="5" name="TextBox 4"/>
          <p:cNvSpPr txBox="1"/>
          <p:nvPr/>
        </p:nvSpPr>
        <p:spPr>
          <a:xfrm>
            <a:off x="1009402" y="5248893"/>
            <a:ext cx="4604146" cy="923330"/>
          </a:xfrm>
          <a:prstGeom prst="rect">
            <a:avLst/>
          </a:prstGeom>
          <a:noFill/>
        </p:spPr>
        <p:txBody>
          <a:bodyPr wrap="none" rtlCol="0">
            <a:spAutoFit/>
          </a:bodyPr>
          <a:lstStyle/>
          <a:p>
            <a:r>
              <a:rPr lang="en-US" dirty="0" smtClean="0"/>
              <a:t>For more information please visit:</a:t>
            </a:r>
          </a:p>
          <a:p>
            <a:r>
              <a:rPr lang="en-US" dirty="0">
                <a:hlinkClick r:id="rId4"/>
              </a:rPr>
              <a:t>http://</a:t>
            </a:r>
            <a:r>
              <a:rPr lang="en-US" dirty="0" smtClean="0">
                <a:hlinkClick r:id="rId4"/>
              </a:rPr>
              <a:t>www.umkc.edu/asm/si/index.shtml</a:t>
            </a:r>
            <a:endParaRPr lang="en-US" dirty="0" smtClean="0"/>
          </a:p>
          <a:p>
            <a:endParaRPr lang="en-US" dirty="0"/>
          </a:p>
        </p:txBody>
      </p:sp>
    </p:spTree>
    <p:extLst>
      <p:ext uri="{BB962C8B-B14F-4D97-AF65-F5344CB8AC3E}">
        <p14:creationId xmlns:p14="http://schemas.microsoft.com/office/powerpoint/2010/main" val="3379886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05289788"/>
              </p:ext>
            </p:extLst>
          </p:nvPr>
        </p:nvGraphicFramePr>
        <p:xfrm>
          <a:off x="1231900" y="0"/>
          <a:ext cx="95631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9608808" y="1054100"/>
            <a:ext cx="2189492" cy="1679455"/>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As of December 2013 ATI Predictor Required to Graduate</a:t>
            </a:r>
          </a:p>
          <a:p>
            <a:pPr algn="ctr"/>
            <a:r>
              <a:rPr lang="en-US" sz="1000" b="1" dirty="0" smtClean="0"/>
              <a:t>+ NCLEX Learning Contracts </a:t>
            </a:r>
            <a:endParaRPr lang="en-US" sz="1000" b="1" dirty="0"/>
          </a:p>
        </p:txBody>
      </p:sp>
    </p:spTree>
    <p:extLst>
      <p:ext uri="{BB962C8B-B14F-4D97-AF65-F5344CB8AC3E}">
        <p14:creationId xmlns:p14="http://schemas.microsoft.com/office/powerpoint/2010/main" val="1170850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950" y="1"/>
            <a:ext cx="10515600" cy="1079500"/>
          </a:xfrm>
        </p:spPr>
        <p:txBody>
          <a:bodyPr/>
          <a:lstStyle/>
          <a:p>
            <a:pPr algn="ctr"/>
            <a:r>
              <a:rPr lang="en-US" dirty="0" smtClean="0">
                <a:latin typeface="+mn-lt"/>
              </a:rPr>
              <a:t>Trinity Student Outcomes over Four Years </a:t>
            </a:r>
            <a:endParaRPr lang="en-US" dirty="0">
              <a:latin typeface="+mn-lt"/>
            </a:endParaRPr>
          </a:p>
        </p:txBody>
      </p:sp>
      <p:pic>
        <p:nvPicPr>
          <p:cNvPr id="6" name="Content Placeholder 5" descr="cid:image001.png@01CF8FCF.70B499C0"/>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317500" y="838200"/>
            <a:ext cx="11734800" cy="6235700"/>
          </a:xfrm>
          <a:prstGeom prst="rect">
            <a:avLst/>
          </a:prstGeom>
          <a:noFill/>
          <a:ln>
            <a:noFill/>
          </a:ln>
        </p:spPr>
      </p:pic>
      <p:sp>
        <p:nvSpPr>
          <p:cNvPr id="7" name="Right Arrow 6"/>
          <p:cNvSpPr/>
          <p:nvPr/>
        </p:nvSpPr>
        <p:spPr>
          <a:xfrm>
            <a:off x="9608808" y="1054100"/>
            <a:ext cx="2189492" cy="1679455"/>
          </a:xfrm>
          <a:prstGeom prst="rightArrow">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As of December 2013 ATI Predictor Required to Graduate</a:t>
            </a:r>
          </a:p>
          <a:p>
            <a:pPr algn="ctr"/>
            <a:r>
              <a:rPr lang="en-US" sz="1000" b="1" dirty="0" smtClean="0"/>
              <a:t>+ NCLEX Learning Contracts </a:t>
            </a:r>
            <a:endParaRPr lang="en-US" sz="1000" b="1" dirty="0"/>
          </a:p>
        </p:txBody>
      </p:sp>
    </p:spTree>
    <p:extLst>
      <p:ext uri="{BB962C8B-B14F-4D97-AF65-F5344CB8AC3E}">
        <p14:creationId xmlns:p14="http://schemas.microsoft.com/office/powerpoint/2010/main" val="3227328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1660"/>
            <a:ext cx="2705100" cy="4942840"/>
          </a:xfrm>
        </p:spPr>
        <p:txBody>
          <a:bodyPr/>
          <a:lstStyle/>
          <a:p>
            <a:pPr algn="ctr"/>
            <a:r>
              <a:rPr lang="en-US" dirty="0" smtClean="0"/>
              <a:t>SI National Data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0423" y="0"/>
            <a:ext cx="9359153" cy="6858000"/>
          </a:xfrm>
          <a:prstGeom prst="rect">
            <a:avLst/>
          </a:prstGeom>
        </p:spPr>
      </p:pic>
    </p:spTree>
    <p:extLst>
      <p:ext uri="{BB962C8B-B14F-4D97-AF65-F5344CB8AC3E}">
        <p14:creationId xmlns:p14="http://schemas.microsoft.com/office/powerpoint/2010/main" val="79036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7" y="365760"/>
            <a:ext cx="2444173" cy="6009640"/>
          </a:xfrm>
        </p:spPr>
        <p:txBody>
          <a:bodyPr/>
          <a:lstStyle/>
          <a:p>
            <a:pPr algn="ctr"/>
            <a:r>
              <a:rPr lang="en-US" dirty="0" smtClean="0"/>
              <a:t>SI National Data</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223" y="0"/>
            <a:ext cx="9359153" cy="6858000"/>
          </a:xfrm>
          <a:prstGeom prst="rect">
            <a:avLst/>
          </a:prstGeom>
        </p:spPr>
      </p:pic>
    </p:spTree>
    <p:extLst>
      <p:ext uri="{BB962C8B-B14F-4D97-AF65-F5344CB8AC3E}">
        <p14:creationId xmlns:p14="http://schemas.microsoft.com/office/powerpoint/2010/main" val="213967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3879" y="1390389"/>
            <a:ext cx="11117643" cy="4291635"/>
          </a:xfrm>
        </p:spPr>
      </p:pic>
    </p:spTree>
    <p:extLst>
      <p:ext uri="{BB962C8B-B14F-4D97-AF65-F5344CB8AC3E}">
        <p14:creationId xmlns:p14="http://schemas.microsoft.com/office/powerpoint/2010/main" val="18138736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35031"/>
          </a:xfrm>
        </p:spPr>
        <p:txBody>
          <a:bodyPr>
            <a:normAutofit/>
          </a:bodyPr>
          <a:lstStyle/>
          <a:p>
            <a:pPr algn="ctr"/>
            <a:r>
              <a:rPr lang="en-US" sz="6600" dirty="0" smtClean="0">
                <a:latin typeface="+mn-lt"/>
              </a:rPr>
              <a:t>Students are more likely to _______________ when assessment demands ______________.</a:t>
            </a:r>
            <a:endParaRPr lang="en-US" sz="6600" dirty="0">
              <a:latin typeface="+mn-lt"/>
            </a:endParaRPr>
          </a:p>
        </p:txBody>
      </p:sp>
    </p:spTree>
    <p:extLst>
      <p:ext uri="{BB962C8B-B14F-4D97-AF65-F5344CB8AC3E}">
        <p14:creationId xmlns:p14="http://schemas.microsoft.com/office/powerpoint/2010/main" val="928565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99" y="0"/>
            <a:ext cx="10515600" cy="1325563"/>
          </a:xfrm>
        </p:spPr>
        <p:txBody>
          <a:bodyPr/>
          <a:lstStyle/>
          <a:p>
            <a:pPr algn="ctr"/>
            <a:r>
              <a:rPr lang="en-US" dirty="0" smtClean="0">
                <a:latin typeface="+mn-lt"/>
              </a:rPr>
              <a:t>Works </a:t>
            </a:r>
            <a:r>
              <a:rPr lang="en-US" dirty="0" smtClean="0">
                <a:latin typeface="+mn-lt"/>
              </a:rPr>
              <a:t>Cited</a:t>
            </a:r>
            <a:endParaRPr lang="en-US" dirty="0"/>
          </a:p>
        </p:txBody>
      </p:sp>
      <p:sp>
        <p:nvSpPr>
          <p:cNvPr id="3" name="Content Placeholder 2"/>
          <p:cNvSpPr>
            <a:spLocks noGrp="1"/>
          </p:cNvSpPr>
          <p:nvPr>
            <p:ph idx="1"/>
          </p:nvPr>
        </p:nvSpPr>
        <p:spPr>
          <a:xfrm>
            <a:off x="838200" y="1175656"/>
            <a:ext cx="10515600" cy="5189517"/>
          </a:xfrm>
        </p:spPr>
        <p:txBody>
          <a:bodyPr>
            <a:normAutofit fontScale="62500" lnSpcReduction="20000"/>
          </a:bodyPr>
          <a:lstStyle/>
          <a:p>
            <a:r>
              <a:rPr lang="en-US" dirty="0"/>
              <a:t>Ambrose, S., M. Bridges, M. </a:t>
            </a:r>
            <a:r>
              <a:rPr lang="en-US" dirty="0" err="1"/>
              <a:t>DiPietro</a:t>
            </a:r>
            <a:r>
              <a:rPr lang="en-US" dirty="0"/>
              <a:t>, M. Lovett, &amp; M. Norman.  (2010). How Learning Works: 7 Research-Based Principles for Smart Teaching. </a:t>
            </a:r>
            <a:r>
              <a:rPr lang="en-US" dirty="0" err="1"/>
              <a:t>Jossey</a:t>
            </a:r>
            <a:r>
              <a:rPr lang="en-US" dirty="0"/>
              <a:t>-Bass; San Francisco.</a:t>
            </a:r>
          </a:p>
          <a:p>
            <a:r>
              <a:rPr lang="en-US" dirty="0"/>
              <a:t>Anderson, R. (2007). Individualized student advisement for preparation for the National Council Licensure Examination for Registered Nurses: A community college experience. </a:t>
            </a:r>
            <a:r>
              <a:rPr lang="en-US" i="1" dirty="0"/>
              <a:t>Nurse Educator; 32, 3, </a:t>
            </a:r>
            <a:r>
              <a:rPr lang="en-US" dirty="0"/>
              <a:t>117-121</a:t>
            </a:r>
            <a:r>
              <a:rPr lang="en-US" dirty="0" smtClean="0"/>
              <a:t>.</a:t>
            </a:r>
            <a:endParaRPr lang="en-US" dirty="0" smtClean="0"/>
          </a:p>
          <a:p>
            <a:r>
              <a:rPr lang="en-US" dirty="0" smtClean="0"/>
              <a:t>Higgins</a:t>
            </a:r>
            <a:r>
              <a:rPr lang="en-US" dirty="0"/>
              <a:t>, B.  (Dec 2005).  Strategies for lowering attrition rates and raising NCLEX-RN pass rates.  </a:t>
            </a:r>
            <a:r>
              <a:rPr lang="en-US" i="1" dirty="0"/>
              <a:t>Journal of Nursing Education, </a:t>
            </a:r>
            <a:r>
              <a:rPr lang="en-US" i="1" dirty="0" smtClean="0"/>
              <a:t>44</a:t>
            </a:r>
            <a:r>
              <a:rPr lang="en-US" i="1" dirty="0"/>
              <a:t>, </a:t>
            </a:r>
            <a:r>
              <a:rPr lang="en-US" i="1" dirty="0" smtClean="0"/>
              <a:t>12</a:t>
            </a:r>
            <a:r>
              <a:rPr lang="en-US" i="1" dirty="0"/>
              <a:t>, </a:t>
            </a:r>
            <a:r>
              <a:rPr lang="en-US" dirty="0"/>
              <a:t>541-547.</a:t>
            </a:r>
          </a:p>
          <a:p>
            <a:r>
              <a:rPr lang="en-US" dirty="0" err="1"/>
              <a:t>Lockie</a:t>
            </a:r>
            <a:r>
              <a:rPr lang="en-US" dirty="0"/>
              <a:t>, N., Van </a:t>
            </a:r>
            <a:r>
              <a:rPr lang="en-US" dirty="0" err="1"/>
              <a:t>Lanen</a:t>
            </a:r>
            <a:r>
              <a:rPr lang="en-US" dirty="0"/>
              <a:t>, R., &amp; T. </a:t>
            </a:r>
            <a:r>
              <a:rPr lang="en-US" dirty="0" err="1"/>
              <a:t>McGannon</a:t>
            </a:r>
            <a:r>
              <a:rPr lang="en-US" dirty="0"/>
              <a:t>.  (Jan/Feb 2013).  Educational implications of nursing students’ learning styles, success in chemistry, and supplemental instruction participation on National Council Licensure Examination-Registered Nurses performance.  </a:t>
            </a:r>
            <a:r>
              <a:rPr lang="en-US" i="1" dirty="0"/>
              <a:t>Journal of Professional Nursing, </a:t>
            </a:r>
            <a:r>
              <a:rPr lang="en-US" i="1" dirty="0" smtClean="0"/>
              <a:t>29</a:t>
            </a:r>
            <a:r>
              <a:rPr lang="en-US" i="1" dirty="0"/>
              <a:t>, </a:t>
            </a:r>
            <a:r>
              <a:rPr lang="en-US" i="1" dirty="0" smtClean="0"/>
              <a:t>1</a:t>
            </a:r>
            <a:r>
              <a:rPr lang="en-US" i="1" dirty="0"/>
              <a:t>, </a:t>
            </a:r>
            <a:r>
              <a:rPr lang="en-US" dirty="0"/>
              <a:t>49-58.</a:t>
            </a:r>
          </a:p>
          <a:p>
            <a:r>
              <a:rPr lang="en-US" dirty="0" err="1"/>
              <a:t>Lohri</a:t>
            </a:r>
            <a:r>
              <a:rPr lang="en-US" dirty="0"/>
              <a:t>- </a:t>
            </a:r>
            <a:r>
              <a:rPr lang="en-US" dirty="0" err="1"/>
              <a:t>Possey</a:t>
            </a:r>
            <a:r>
              <a:rPr lang="en-US" dirty="0"/>
              <a:t>, 2003</a:t>
            </a:r>
          </a:p>
          <a:p>
            <a:r>
              <a:rPr lang="en-US" dirty="0" err="1"/>
              <a:t>Lockie</a:t>
            </a:r>
            <a:r>
              <a:rPr lang="en-US" dirty="0"/>
              <a:t>, N. &amp; R. Van </a:t>
            </a:r>
            <a:r>
              <a:rPr lang="en-US" dirty="0" err="1"/>
              <a:t>Lanen</a:t>
            </a:r>
            <a:r>
              <a:rPr lang="en-US" dirty="0"/>
              <a:t>.  (2008).  Impact of the supplemental instruction experience on science SI leaders.  </a:t>
            </a:r>
            <a:r>
              <a:rPr lang="en-US" i="1" dirty="0"/>
              <a:t>Journal of Developmental Education; 31, 3,</a:t>
            </a:r>
            <a:r>
              <a:rPr lang="en-US" dirty="0"/>
              <a:t> 2-14.</a:t>
            </a:r>
          </a:p>
          <a:p>
            <a:r>
              <a:rPr lang="en-US" dirty="0"/>
              <a:t>Marek,</a:t>
            </a:r>
          </a:p>
          <a:p>
            <a:r>
              <a:rPr lang="en-US" dirty="0" err="1"/>
              <a:t>McGann</a:t>
            </a:r>
            <a:r>
              <a:rPr lang="en-US" dirty="0"/>
              <a:t>, E. &amp; J. Thompson.  (2008).  Factors related to academic success in at-risk senior nursing students.  </a:t>
            </a:r>
            <a:r>
              <a:rPr lang="en-US" i="1" dirty="0"/>
              <a:t>International Journal of Nursing </a:t>
            </a:r>
            <a:r>
              <a:rPr lang="en-US" i="1" dirty="0" smtClean="0"/>
              <a:t>Scholarship</a:t>
            </a:r>
            <a:r>
              <a:rPr lang="en-US" i="1" dirty="0"/>
              <a:t>;</a:t>
            </a:r>
            <a:r>
              <a:rPr lang="en-US" i="1" dirty="0" smtClean="0"/>
              <a:t> 5</a:t>
            </a:r>
            <a:r>
              <a:rPr lang="en-US" i="1" dirty="0"/>
              <a:t>, </a:t>
            </a:r>
            <a:r>
              <a:rPr lang="en-US" i="1" dirty="0" smtClean="0"/>
              <a:t>1</a:t>
            </a:r>
            <a:r>
              <a:rPr lang="en-US" i="1" dirty="0"/>
              <a:t>, article 19</a:t>
            </a:r>
            <a:r>
              <a:rPr lang="en-US" dirty="0"/>
              <a:t>.</a:t>
            </a:r>
          </a:p>
          <a:p>
            <a:r>
              <a:rPr lang="en-US" dirty="0" err="1" smtClean="0"/>
              <a:t>McTighe</a:t>
            </a:r>
            <a:r>
              <a:rPr lang="en-US" dirty="0" smtClean="0"/>
              <a:t>, J. &amp; K. O’Connor.  (Nov 2005).  Seven practices for effective learning.  </a:t>
            </a:r>
            <a:r>
              <a:rPr lang="en-US" i="1" dirty="0" smtClean="0"/>
              <a:t>Assessment to Promote Learning; 63, 3,</a:t>
            </a:r>
            <a:r>
              <a:rPr lang="en-US" dirty="0" smtClean="0"/>
              <a:t> 10-17.</a:t>
            </a:r>
          </a:p>
          <a:p>
            <a:r>
              <a:rPr lang="en-US" dirty="0" smtClean="0"/>
              <a:t>Stark</a:t>
            </a:r>
            <a:r>
              <a:rPr lang="en-US" dirty="0"/>
              <a:t>, M, </a:t>
            </a:r>
            <a:r>
              <a:rPr lang="en-US" dirty="0" err="1"/>
              <a:t>Fiekema</a:t>
            </a:r>
            <a:r>
              <a:rPr lang="en-US" dirty="0"/>
              <a:t>, B. &amp; </a:t>
            </a:r>
            <a:r>
              <a:rPr lang="en-US" dirty="0" err="1"/>
              <a:t>Wyngarden</a:t>
            </a:r>
            <a:r>
              <a:rPr lang="en-US" dirty="0"/>
              <a:t>, </a:t>
            </a:r>
            <a:r>
              <a:rPr lang="en-US" dirty="0" smtClean="0"/>
              <a:t>K.  (</a:t>
            </a:r>
            <a:r>
              <a:rPr lang="en-US" dirty="0"/>
              <a:t>2002). Teaching s</a:t>
            </a:r>
            <a:r>
              <a:rPr lang="en-US" dirty="0" smtClean="0"/>
              <a:t>trategies empowering </a:t>
            </a:r>
            <a:r>
              <a:rPr lang="en-US" dirty="0"/>
              <a:t>students for NCLEX </a:t>
            </a:r>
            <a:r>
              <a:rPr lang="en-US" dirty="0" smtClean="0"/>
              <a:t>success </a:t>
            </a:r>
            <a:r>
              <a:rPr lang="en-US" dirty="0"/>
              <a:t>s</a:t>
            </a:r>
            <a:r>
              <a:rPr lang="en-US" dirty="0" smtClean="0"/>
              <a:t>elf </a:t>
            </a:r>
            <a:r>
              <a:rPr lang="en-US" dirty="0"/>
              <a:t>a</a:t>
            </a:r>
            <a:r>
              <a:rPr lang="en-US" dirty="0" smtClean="0"/>
              <a:t>ssessment </a:t>
            </a:r>
            <a:r>
              <a:rPr lang="en-US" dirty="0"/>
              <a:t>and </a:t>
            </a:r>
            <a:r>
              <a:rPr lang="en-US" dirty="0" smtClean="0"/>
              <a:t>planning</a:t>
            </a:r>
            <a:r>
              <a:rPr lang="en-US" dirty="0"/>
              <a:t>. </a:t>
            </a:r>
            <a:r>
              <a:rPr lang="en-US" i="1" dirty="0"/>
              <a:t>Nurse </a:t>
            </a:r>
            <a:r>
              <a:rPr lang="en-US" i="1" dirty="0" smtClean="0"/>
              <a:t>Education; 27, 3,</a:t>
            </a:r>
            <a:r>
              <a:rPr lang="en-US" dirty="0" smtClean="0"/>
              <a:t> </a:t>
            </a:r>
            <a:r>
              <a:rPr lang="en-US" dirty="0"/>
              <a:t>103-105.</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7578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81" y="310534"/>
            <a:ext cx="10515600" cy="1325563"/>
          </a:xfrm>
        </p:spPr>
        <p:txBody>
          <a:bodyPr/>
          <a:lstStyle/>
          <a:p>
            <a:r>
              <a:rPr lang="en-US" dirty="0" smtClean="0"/>
              <a:t>Objectives</a:t>
            </a:r>
            <a:endParaRPr lang="en-US" dirty="0"/>
          </a:p>
        </p:txBody>
      </p:sp>
      <p:sp>
        <p:nvSpPr>
          <p:cNvPr id="3" name="Content Placeholder 2"/>
          <p:cNvSpPr>
            <a:spLocks noGrp="1"/>
          </p:cNvSpPr>
          <p:nvPr>
            <p:ph idx="1"/>
          </p:nvPr>
        </p:nvSpPr>
        <p:spPr>
          <a:xfrm>
            <a:off x="426625" y="1481240"/>
            <a:ext cx="11382233" cy="4643414"/>
          </a:xfrm>
        </p:spPr>
        <p:txBody>
          <a:bodyPr/>
          <a:lstStyle/>
          <a:p>
            <a:pPr marL="0" indent="0">
              <a:buNone/>
            </a:pPr>
            <a:r>
              <a:rPr lang="en-US" dirty="0" smtClean="0"/>
              <a:t>Upon completion of this presentation faculty in all disciplines of higher education will be able to:</a:t>
            </a:r>
          </a:p>
          <a:p>
            <a:pPr marL="0" indent="0">
              <a:buNone/>
            </a:pPr>
            <a:endParaRPr lang="en-US" dirty="0" smtClean="0"/>
          </a:p>
          <a:p>
            <a:r>
              <a:rPr lang="en-US" dirty="0" smtClean="0"/>
              <a:t>Identify the characteristics of a high-risk student</a:t>
            </a:r>
          </a:p>
          <a:p>
            <a:r>
              <a:rPr lang="en-US" dirty="0" smtClean="0"/>
              <a:t>Identify the barriers and challenges when faced when standard assessment methods are applied to high-risk student groups.</a:t>
            </a:r>
          </a:p>
          <a:p>
            <a:r>
              <a:rPr lang="en-US" dirty="0" smtClean="0"/>
              <a:t>Identify missing elements of current assessment strategies as they are applied to the current high-risk population.</a:t>
            </a:r>
          </a:p>
          <a:p>
            <a:r>
              <a:rPr lang="en-US" dirty="0" smtClean="0"/>
              <a:t>Implement new assessment methods to approach high-risk students attending institutions of higher learning.</a:t>
            </a:r>
            <a:endParaRPr lang="en-US" dirty="0"/>
          </a:p>
        </p:txBody>
      </p:sp>
    </p:spTree>
    <p:extLst>
      <p:ext uri="{BB962C8B-B14F-4D97-AF65-F5344CB8AC3E}">
        <p14:creationId xmlns:p14="http://schemas.microsoft.com/office/powerpoint/2010/main" val="276263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581025"/>
            <a:ext cx="10515600" cy="1325563"/>
          </a:xfrm>
        </p:spPr>
        <p:txBody>
          <a:bodyPr/>
          <a:lstStyle/>
          <a:p>
            <a:r>
              <a:rPr lang="en-US" dirty="0" smtClean="0">
                <a:latin typeface="+mn-lt"/>
              </a:rPr>
              <a:t>What are the characteristics of a high-risk student?</a:t>
            </a:r>
            <a:endParaRPr lang="en-US" dirty="0">
              <a:latin typeface="+mn-lt"/>
            </a:endParaRPr>
          </a:p>
        </p:txBody>
      </p:sp>
    </p:spTree>
    <p:extLst>
      <p:ext uri="{BB962C8B-B14F-4D97-AF65-F5344CB8AC3E}">
        <p14:creationId xmlns:p14="http://schemas.microsoft.com/office/powerpoint/2010/main" val="364346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How many of these characteristics are academic?</a:t>
            </a:r>
            <a:endParaRPr lang="en-US" dirty="0">
              <a:latin typeface="+mn-lt"/>
            </a:endParaRPr>
          </a:p>
        </p:txBody>
      </p:sp>
      <p:sp>
        <p:nvSpPr>
          <p:cNvPr id="3" name="Content Placeholder 2"/>
          <p:cNvSpPr>
            <a:spLocks noGrp="1"/>
          </p:cNvSpPr>
          <p:nvPr>
            <p:ph idx="1"/>
          </p:nvPr>
        </p:nvSpPr>
        <p:spPr>
          <a:xfrm>
            <a:off x="838200" y="1929008"/>
            <a:ext cx="10515600" cy="2120478"/>
          </a:xfrm>
        </p:spPr>
        <p:txBody>
          <a:bodyPr>
            <a:normAutofit/>
          </a:bodyPr>
          <a:lstStyle/>
          <a:p>
            <a:r>
              <a:rPr lang="en-US" sz="3600" dirty="0" err="1" smtClean="0"/>
              <a:t>McGann</a:t>
            </a:r>
            <a:r>
              <a:rPr lang="en-US" sz="3600" dirty="0" smtClean="0"/>
              <a:t> </a:t>
            </a:r>
            <a:r>
              <a:rPr lang="en-US" sz="3600" dirty="0"/>
              <a:t>and </a:t>
            </a:r>
            <a:r>
              <a:rPr lang="en-US" sz="3600" dirty="0" smtClean="0"/>
              <a:t>Thompson (2008) state “Grades</a:t>
            </a:r>
            <a:r>
              <a:rPr lang="en-US" sz="3600" dirty="0"/>
              <a:t>, prerequisite science and math scores, standardized exams,  and GPA have been used to identify </a:t>
            </a:r>
            <a:r>
              <a:rPr lang="en-US" sz="3600" dirty="0" smtClean="0"/>
              <a:t>at-risk-students.”</a:t>
            </a:r>
          </a:p>
          <a:p>
            <a:pPr marL="0" indent="0">
              <a:buNone/>
            </a:pPr>
            <a:endParaRPr lang="en-US" sz="4400" dirty="0"/>
          </a:p>
        </p:txBody>
      </p:sp>
      <p:sp>
        <p:nvSpPr>
          <p:cNvPr id="4" name="TextBox 3"/>
          <p:cNvSpPr txBox="1"/>
          <p:nvPr/>
        </p:nvSpPr>
        <p:spPr>
          <a:xfrm rot="20372924">
            <a:off x="2790701" y="2042556"/>
            <a:ext cx="6064481" cy="1446550"/>
          </a:xfrm>
          <a:prstGeom prst="rect">
            <a:avLst/>
          </a:prstGeom>
          <a:noFill/>
        </p:spPr>
        <p:txBody>
          <a:bodyPr wrap="none" rtlCol="0">
            <a:spAutoFit/>
          </a:bodyPr>
          <a:lstStyle/>
          <a:p>
            <a:r>
              <a:rPr lang="en-US" sz="8800" b="1" dirty="0" smtClean="0">
                <a:solidFill>
                  <a:srgbClr val="FF0000"/>
                </a:solidFill>
              </a:rPr>
              <a:t>CHALLENGE!</a:t>
            </a:r>
            <a:endParaRPr lang="en-US" sz="8800" b="1" dirty="0">
              <a:solidFill>
                <a:srgbClr val="FF0000"/>
              </a:solidFill>
            </a:endParaRPr>
          </a:p>
        </p:txBody>
      </p:sp>
      <p:sp>
        <p:nvSpPr>
          <p:cNvPr id="5" name="TextBox 4"/>
          <p:cNvSpPr txBox="1"/>
          <p:nvPr/>
        </p:nvSpPr>
        <p:spPr>
          <a:xfrm>
            <a:off x="838200" y="4843371"/>
            <a:ext cx="9273629" cy="1446550"/>
          </a:xfrm>
          <a:prstGeom prst="rect">
            <a:avLst/>
          </a:prstGeom>
          <a:noFill/>
        </p:spPr>
        <p:txBody>
          <a:bodyPr wrap="none" rtlCol="0">
            <a:spAutoFit/>
          </a:bodyPr>
          <a:lstStyle/>
          <a:p>
            <a:r>
              <a:rPr lang="en-US" sz="4400" dirty="0"/>
              <a:t>How many of these can be described </a:t>
            </a:r>
            <a:r>
              <a:rPr lang="en-US" sz="4400" dirty="0" smtClean="0"/>
              <a:t>as</a:t>
            </a:r>
          </a:p>
          <a:p>
            <a:r>
              <a:rPr lang="en-US" sz="4400" dirty="0"/>
              <a:t>n</a:t>
            </a:r>
            <a:r>
              <a:rPr lang="en-US" sz="4400" dirty="0" smtClean="0"/>
              <a:t>on – academic?</a:t>
            </a:r>
            <a:endParaRPr lang="en-US" sz="4400" dirty="0"/>
          </a:p>
        </p:txBody>
      </p:sp>
    </p:spTree>
    <p:extLst>
      <p:ext uri="{BB962C8B-B14F-4D97-AF65-F5344CB8AC3E}">
        <p14:creationId xmlns:p14="http://schemas.microsoft.com/office/powerpoint/2010/main" val="20302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barriers or challenges do high-risk students face?</a:t>
            </a:r>
            <a:endParaRPr lang="en-US" dirty="0">
              <a:latin typeface="+mn-lt"/>
            </a:endParaRPr>
          </a:p>
        </p:txBody>
      </p:sp>
    </p:spTree>
    <p:extLst>
      <p:ext uri="{BB962C8B-B14F-4D97-AF65-F5344CB8AC3E}">
        <p14:creationId xmlns:p14="http://schemas.microsoft.com/office/powerpoint/2010/main" val="136585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22225"/>
            <a:ext cx="5275792" cy="2860676"/>
          </a:xfrm>
          <a:prstGeom prst="rect">
            <a:avLst/>
          </a:prstGeom>
        </p:spPr>
      </p:pic>
      <p:sp>
        <p:nvSpPr>
          <p:cNvPr id="3" name="Content Placeholder 2"/>
          <p:cNvSpPr>
            <a:spLocks noGrp="1"/>
          </p:cNvSpPr>
          <p:nvPr>
            <p:ph idx="1"/>
          </p:nvPr>
        </p:nvSpPr>
        <p:spPr>
          <a:xfrm>
            <a:off x="838200" y="2476499"/>
            <a:ext cx="10515600" cy="3700463"/>
          </a:xfrm>
        </p:spPr>
        <p:txBody>
          <a:bodyPr/>
          <a:lstStyle/>
          <a:p>
            <a:r>
              <a:rPr lang="en-US" sz="3200" dirty="0" smtClean="0"/>
              <a:t>How do you currently assess for high-risk characteristics, barriers to learning, and readiness ?</a:t>
            </a:r>
          </a:p>
          <a:p>
            <a:pPr marL="0" indent="0">
              <a:buNone/>
            </a:pPr>
            <a:endParaRPr lang="en-US" sz="3200" dirty="0" smtClean="0"/>
          </a:p>
          <a:p>
            <a:r>
              <a:rPr lang="en-US" sz="3200" dirty="0" smtClean="0"/>
              <a:t>Are you assessing these and not even aware ?</a:t>
            </a:r>
          </a:p>
          <a:p>
            <a:r>
              <a:rPr lang="en-US" sz="3200" dirty="0" smtClean="0"/>
              <a:t>Should all students be considered high risk ?</a:t>
            </a:r>
          </a:p>
          <a:p>
            <a:endParaRPr lang="en-US" sz="3200"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29462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1857" y="390731"/>
            <a:ext cx="3671496" cy="619697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197" y="1352463"/>
            <a:ext cx="5644841" cy="160346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0" y="3276598"/>
            <a:ext cx="3576637" cy="2611081"/>
          </a:xfrm>
          <a:prstGeom prst="rect">
            <a:avLst/>
          </a:prstGeom>
        </p:spPr>
      </p:pic>
    </p:spTree>
    <p:extLst>
      <p:ext uri="{BB962C8B-B14F-4D97-AF65-F5344CB8AC3E}">
        <p14:creationId xmlns:p14="http://schemas.microsoft.com/office/powerpoint/2010/main" val="2268767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Trinity Demographics</a:t>
            </a:r>
            <a:endParaRPr lang="en-US" dirty="0">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4975" y="1876425"/>
            <a:ext cx="6519049"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103" y="269080"/>
            <a:ext cx="4642098" cy="4468019"/>
          </a:xfrm>
          <a:prstGeom prst="rect">
            <a:avLst/>
          </a:prstGeom>
        </p:spPr>
      </p:pic>
    </p:spTree>
    <p:extLst>
      <p:ext uri="{BB962C8B-B14F-4D97-AF65-F5344CB8AC3E}">
        <p14:creationId xmlns:p14="http://schemas.microsoft.com/office/powerpoint/2010/main" val="313120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meline 01 16x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TotalTime>
  <Words>1866</Words>
  <Application>Microsoft Office PowerPoint</Application>
  <PresentationFormat>Custom</PresentationFormat>
  <Paragraphs>243</Paragraphs>
  <Slides>27</Slides>
  <Notes>19</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Timeline 01 16x9</vt:lpstr>
      <vt:lpstr>1_Office Theme</vt:lpstr>
      <vt:lpstr>USING HIGH RISK STUDENT ASSESSMENT METHODS TO IMPROVE STUDENT OUTCOMES  </vt:lpstr>
      <vt:lpstr>PowerPoint Presentation</vt:lpstr>
      <vt:lpstr>Objectives</vt:lpstr>
      <vt:lpstr>What are the characteristics of a high-risk student?</vt:lpstr>
      <vt:lpstr>How many of these characteristics are academic?</vt:lpstr>
      <vt:lpstr>What barriers or challenges do high-risk students face?</vt:lpstr>
      <vt:lpstr>PowerPoint Presentation</vt:lpstr>
      <vt:lpstr>PowerPoint Presentation</vt:lpstr>
      <vt:lpstr>Trinity Demographics</vt:lpstr>
      <vt:lpstr>      ASESSMENT NEEDS TO START BEFORE DAY 1! </vt:lpstr>
      <vt:lpstr>Astin’s Theory of Student Involvement (1999)</vt:lpstr>
      <vt:lpstr>Assessment Methods:</vt:lpstr>
      <vt:lpstr>Implementation Timeline</vt:lpstr>
      <vt:lpstr>Course Entrance Exam</vt:lpstr>
      <vt:lpstr>Self Assessment Survey</vt:lpstr>
      <vt:lpstr>Learning Styles    </vt:lpstr>
      <vt:lpstr>Learning Styles of Various Disciplines</vt:lpstr>
      <vt:lpstr>1:1 Meetings</vt:lpstr>
      <vt:lpstr>PowerPoint Presentation</vt:lpstr>
      <vt:lpstr>Supplemental Instruction (SI)</vt:lpstr>
      <vt:lpstr>PowerPoint Presentation</vt:lpstr>
      <vt:lpstr>Trinity Student Outcomes over Four Years </vt:lpstr>
      <vt:lpstr>SI National Data</vt:lpstr>
      <vt:lpstr>SI National Data</vt:lpstr>
      <vt:lpstr>PowerPoint Presentation</vt:lpstr>
      <vt:lpstr>Students are more likely to _______________ when assessment demands ______________.</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HIGH RISK STUDENT ASSESSMENT METHODS TO IMPROVE STUDENT OUTCOMES</dc:title>
  <dc:creator>Danielle</dc:creator>
  <cp:lastModifiedBy>Jennifer Dahlman</cp:lastModifiedBy>
  <cp:revision>65</cp:revision>
  <dcterms:created xsi:type="dcterms:W3CDTF">2014-06-11T21:38:27Z</dcterms:created>
  <dcterms:modified xsi:type="dcterms:W3CDTF">2014-08-31T18:48:23Z</dcterms:modified>
</cp:coreProperties>
</file>