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322" r:id="rId3"/>
    <p:sldId id="323" r:id="rId4"/>
    <p:sldId id="324" r:id="rId5"/>
    <p:sldId id="318" r:id="rId6"/>
    <p:sldId id="325" r:id="rId7"/>
    <p:sldId id="326" r:id="rId8"/>
    <p:sldId id="327" r:id="rId9"/>
    <p:sldId id="328" r:id="rId10"/>
    <p:sldId id="329" r:id="rId11"/>
    <p:sldId id="330" r:id="rId12"/>
    <p:sldId id="335" r:id="rId13"/>
    <p:sldId id="332" r:id="rId14"/>
    <p:sldId id="333" r:id="rId15"/>
    <p:sldId id="334" r:id="rId16"/>
    <p:sldId id="319" r:id="rId17"/>
    <p:sldId id="331" r:id="rId18"/>
    <p:sldId id="320" r:id="rId19"/>
    <p:sldId id="321" r:id="rId20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33"/>
    <a:srgbClr val="003399"/>
    <a:srgbClr val="96CA98"/>
    <a:srgbClr val="ABD5AD"/>
    <a:srgbClr val="89CD9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529" autoAdjust="0"/>
  </p:normalViewPr>
  <p:slideViewPr>
    <p:cSldViewPr>
      <p:cViewPr>
        <p:scale>
          <a:sx n="100" d="100"/>
          <a:sy n="100" d="100"/>
        </p:scale>
        <p:origin x="-48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82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11,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http://uwf.edu/offices/cutla/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F5351B-94C1-4C01-B818-F53632A1C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8764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11, 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5" rIns="93167" bIns="4658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5" rIns="93167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http://uwf.edu/offices/cutla/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8B9370-F341-44FE-846E-6B2FC8B5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197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B0763-742C-4A00-B388-F841A24125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http://uwf.edu/offices/cutla/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http://uwf.edu/offices/cutla/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8B9370-F341-44FE-846E-6B2FC8B581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FECE-71E4-4DEB-9AD3-B6BD15A5D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logo_2945 sml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400800" y="5410200"/>
            <a:ext cx="2286000" cy="1154430"/>
          </a:xfrm>
          <a:prstGeom prst="rect">
            <a:avLst/>
          </a:prstGeom>
        </p:spPr>
      </p:pic>
      <p:pic>
        <p:nvPicPr>
          <p:cNvPr id="11" name="Picture 10" descr="CUTLA COLO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4800" y="5410200"/>
            <a:ext cx="2534717" cy="1152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41DA-3310-4ECD-9C01-2C9D7BB58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BD5D-1424-412D-84C5-43D108F02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EA54E-39F4-428E-8049-B0487F8B60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C5D0-3E14-44F0-BA7C-72205E425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E9E00-4D93-4D83-8EBB-8CCE6039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57D3-AA01-4976-9ECA-AB7CD506F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72BC-154C-487D-A535-E0F075B9E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B3FD-1759-4912-AD06-4C56364DD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7724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C528-5D4D-47AD-AF8B-E4527510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5430-41D4-4232-B579-1949E4C66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F5AB-940F-4371-9AD1-90BC6392D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CEA54E-39F4-428E-8049-B0487F8B6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7" r:id="rId7"/>
    <p:sldLayoutId id="2147483692" r:id="rId8"/>
    <p:sldLayoutId id="2147483693" r:id="rId9"/>
    <p:sldLayoutId id="2147483694" r:id="rId10"/>
    <p:sldLayoutId id="2147483695" r:id="rId11"/>
    <p:sldLayoutId id="214748369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baseline="0">
          <a:solidFill>
            <a:srgbClr val="003399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458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Promoting </a:t>
            </a:r>
            <a:r>
              <a:rPr lang="en-US" sz="4000" dirty="0"/>
              <a:t>Effective Assessment Practices Through Peer Review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8001000" cy="32766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Claudia J. </a:t>
            </a:r>
            <a:r>
              <a:rPr lang="en-US" sz="2800" b="1" dirty="0" err="1" smtClean="0">
                <a:solidFill>
                  <a:schemeClr val="tx1"/>
                </a:solidFill>
              </a:rPr>
              <a:t>Stanny</a:t>
            </a:r>
            <a:endParaRPr lang="en-US" sz="2800" b="1" dirty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Director, Center for University Teaching, Learning, &amp; Assessment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Amy Mitchell-Cook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Chair, Department of History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Drexel University Assessment Conference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Myths &amp; Movements: Reimagining Higher Education Assessment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Philadelphia, PA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September 11, 2014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Participant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6533"/>
                </a:solidFill>
              </a:rPr>
              <a:t>Pre-review Mailing to Department Chairs</a:t>
            </a:r>
          </a:p>
          <a:p>
            <a:pPr marL="73152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Central web site for storing documents</a:t>
            </a:r>
          </a:p>
          <a:p>
            <a:pPr marL="73152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Information on how to upload and access</a:t>
            </a:r>
          </a:p>
          <a:p>
            <a:pPr marL="73152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Ground rules for </a:t>
            </a:r>
            <a:r>
              <a:rPr lang="en-US" sz="2800" dirty="0" smtClean="0"/>
              <a:t>the </a:t>
            </a:r>
            <a:r>
              <a:rPr lang="en-US" sz="2800" dirty="0" smtClean="0"/>
              <a:t>discussion</a:t>
            </a:r>
            <a:endParaRPr lang="en-US" sz="2800" dirty="0" smtClean="0"/>
          </a:p>
          <a:p>
            <a:pPr marL="731520" indent="0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Rubric for formal feedback (pre-review)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6533"/>
                </a:solidFill>
              </a:rPr>
              <a:t>Pre-review Information Sessions for participants</a:t>
            </a:r>
          </a:p>
          <a:p>
            <a:pPr marL="73152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Review of the rubric</a:t>
            </a:r>
          </a:p>
          <a:p>
            <a:pPr marL="731520" indent="0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Q &amp; A about the peer review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6533"/>
                </a:solidFill>
              </a:rPr>
              <a:t>Debriefing meeting with table facilitators</a:t>
            </a:r>
          </a:p>
          <a:p>
            <a:pPr marL="731520" indent="0">
              <a:spcBef>
                <a:spcPts val="0"/>
              </a:spcBef>
            </a:pPr>
            <a:r>
              <a:rPr lang="en-US" sz="2800" dirty="0" smtClean="0"/>
              <a:t>Identify strengths and weakness of the review</a:t>
            </a:r>
          </a:p>
          <a:p>
            <a:pPr marL="731520" indent="0">
              <a:spcBef>
                <a:spcPts val="0"/>
              </a:spcBef>
            </a:pPr>
            <a:r>
              <a:rPr lang="en-US" sz="2800" dirty="0" smtClean="0"/>
              <a:t>Identify modifications to improve next peer review</a:t>
            </a:r>
          </a:p>
          <a:p>
            <a:pPr marL="731520" indent="0">
              <a:spcBef>
                <a:spcPts val="0"/>
              </a:spcBef>
            </a:pPr>
            <a:endParaRPr lang="en-US" sz="2800" dirty="0" smtClean="0"/>
          </a:p>
          <a:p>
            <a:pPr marL="0" indent="0">
              <a:spcBef>
                <a:spcPts val="0"/>
              </a:spcBef>
            </a:pPr>
            <a:r>
              <a:rPr lang="en-US" b="1" dirty="0" smtClean="0">
                <a:solidFill>
                  <a:srgbClr val="006533"/>
                </a:solidFill>
              </a:rPr>
              <a:t>Compile facilitator notes in a single summary report, distributed to all </a:t>
            </a:r>
            <a:r>
              <a:rPr lang="en-US" b="1" dirty="0" smtClean="0">
                <a:solidFill>
                  <a:srgbClr val="006533"/>
                </a:solidFill>
              </a:rPr>
              <a:t>chairs &amp; deans</a:t>
            </a:r>
            <a:endParaRPr lang="en-US" b="1" dirty="0" smtClean="0">
              <a:solidFill>
                <a:srgbClr val="006533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Peer Review discussions are collegial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/>
              <a:t>2013 Peer Review of Assessment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43 participants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smtClean="0"/>
              <a:t>34 departments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10 facilitators &amp; staff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  7 administrative visitors</a:t>
            </a:r>
          </a:p>
          <a:p>
            <a:pPr marL="57150" indent="0">
              <a:spcBef>
                <a:spcPts val="1200"/>
              </a:spcBef>
            </a:pPr>
            <a:r>
              <a:rPr lang="en-US" b="1" dirty="0" smtClean="0"/>
              <a:t>Post-Event Evaluation </a:t>
            </a:r>
          </a:p>
          <a:p>
            <a:pPr marL="57150" indent="0">
              <a:spcBef>
                <a:spcPts val="0"/>
              </a:spcBef>
            </a:pPr>
            <a:r>
              <a:rPr lang="en-US" sz="2400" dirty="0" smtClean="0"/>
              <a:t>(28 responses, 46.7% of all 60 attendees)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6533"/>
                </a:solidFill>
              </a:rPr>
              <a:t>Discussion was collegial: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i="1" dirty="0" smtClean="0"/>
              <a:t>Most or All of the Time (</a:t>
            </a:r>
            <a:r>
              <a:rPr lang="en-US" b="1" i="1" dirty="0" smtClean="0"/>
              <a:t>93%</a:t>
            </a:r>
            <a:r>
              <a:rPr lang="en-US" i="1" dirty="0" smtClean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i="1" dirty="0" smtClean="0"/>
              <a:t>Frequently (</a:t>
            </a:r>
            <a:r>
              <a:rPr lang="en-US" b="1" i="1" dirty="0" smtClean="0"/>
              <a:t>7%</a:t>
            </a:r>
            <a:r>
              <a:rPr lang="en-US" i="1" dirty="0" smtClean="0"/>
              <a:t>)</a:t>
            </a:r>
            <a:endParaRPr lang="en-US" dirty="0" smtClean="0"/>
          </a:p>
          <a:p>
            <a:pPr marL="457200" lvl="1" indent="0">
              <a:buNone/>
            </a:pP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691715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Perceived impact on assessment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691715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Perceived Impact on teaching &amp; learning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691715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Strong interest in future peer reviews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Simulating a Peer Review of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Handouts: Assessment report summary for 3  departments (paper colors code the departments)</a:t>
            </a:r>
            <a:endParaRPr lang="en-US" sz="20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Locate 3-4 people who have the same handout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Designate one person as the department representative, one person as the facilitator, and others as peer reviewers.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Spend about 5 minutes on a summary of the department’s assessment work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Identify strengths and suggest areas for improvement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What were some of the good assessment practices described in your discussion?</a:t>
            </a:r>
          </a:p>
          <a:p>
            <a:endParaRPr lang="en-US" dirty="0"/>
          </a:p>
          <a:p>
            <a:r>
              <a:rPr lang="en-US" b="1" dirty="0" smtClean="0"/>
              <a:t>What were some of the suggestions made?</a:t>
            </a:r>
          </a:p>
          <a:p>
            <a:pPr lvl="1"/>
            <a:r>
              <a:rPr lang="en-US" dirty="0" smtClean="0"/>
              <a:t>To improve assessment processes or</a:t>
            </a:r>
          </a:p>
          <a:p>
            <a:pPr lvl="1"/>
            <a:r>
              <a:rPr lang="en-US" dirty="0" smtClean="0"/>
              <a:t>To improve student learning on the outcome(s) assessed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4000" dirty="0" smtClean="0"/>
              <a:t>Challenges and Promises at UWF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6533"/>
                </a:solidFill>
              </a:rPr>
              <a:t>Challenges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Departments are reluctant to report rubric data on the assessment work of their peers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Managing time during the discussion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Managing the task of facilitating and taking notes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Ensuring a full-room discussion at the close of the peer review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6533"/>
                </a:solidFill>
              </a:rPr>
              <a:t>Promises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Development of assessment skill: Peers share strategies and best practices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Discussion focuses on the value of assessment work for curriculum improvement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Promotes cross-disciplinary collegiality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/>
            <a:r>
              <a:rPr lang="en-US" sz="3200" dirty="0" smtClean="0"/>
              <a:t>Implementing  a peer review on your campus: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are the challenges and promises?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Challenges  				       Promises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620" y="2133600"/>
            <a:ext cx="3108960" cy="310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34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+mn-lt"/>
              </a:rPr>
              <a:t>http://uwf.edu/offices/cutla/</a:t>
            </a:r>
          </a:p>
        </p:txBody>
      </p:sp>
    </p:spTree>
    <p:extLst>
      <p:ext uri="{BB962C8B-B14F-4D97-AF65-F5344CB8AC3E}">
        <p14:creationId xmlns:p14="http://schemas.microsoft.com/office/powerpoint/2010/main" val="23597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800"/>
            <a:ext cx="4946069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for Assessment at UWF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 noChangeAspect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600" y="1752600"/>
            <a:ext cx="2362200" cy="3693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Identify SLOs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105400"/>
            <a:ext cx="2819400" cy="646331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an assessment question &amp; gather data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419600"/>
            <a:ext cx="2286000" cy="646331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Reflect on findings &amp; make decisions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1485125"/>
            <a:ext cx="2362200" cy="646331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Take actions &amp; commit to next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5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Department Annual Report documents </a:t>
            </a:r>
            <a:r>
              <a:rPr lang="en-US" sz="3600" dirty="0" smtClean="0"/>
              <a:t>steps in the assessment cycle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Identify the student learning outcome(s) assessed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Describe </a:t>
            </a:r>
            <a:r>
              <a:rPr lang="en-US" sz="2800" b="1" dirty="0" smtClean="0"/>
              <a:t>direct measure(s)</a:t>
            </a:r>
            <a:r>
              <a:rPr lang="en-US" sz="2800" dirty="0" smtClean="0"/>
              <a:t> used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Brief </a:t>
            </a:r>
            <a:r>
              <a:rPr lang="en-US" sz="2800" b="1" dirty="0" smtClean="0"/>
              <a:t>summary of findings </a:t>
            </a:r>
            <a:r>
              <a:rPr lang="en-US" sz="2800" dirty="0" smtClean="0"/>
              <a:t>(strengths &amp; weaknesses)</a:t>
            </a:r>
            <a:endParaRPr lang="en-US" sz="2800" b="1" dirty="0" smtClean="0"/>
          </a:p>
          <a:p>
            <a:pPr marL="274320" indent="-27432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Describe any indirect measures used &amp; findings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Describe use of assessment evidence for </a:t>
            </a:r>
            <a:r>
              <a:rPr lang="en-US" sz="2800" b="1" dirty="0" smtClean="0"/>
              <a:t>making decisions about student learning</a:t>
            </a:r>
            <a:endParaRPr lang="en-US" sz="2800" dirty="0" smtClean="0"/>
          </a:p>
          <a:p>
            <a:pPr marL="274320" indent="-27432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Describe evidence-based decisions to </a:t>
            </a:r>
            <a:r>
              <a:rPr lang="en-US" sz="2800" b="1" dirty="0" smtClean="0"/>
              <a:t>improve quality of future assessment work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Commitment to assessment activity in next cycle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857D3-AA01-4976-9ECA-AB7CD506F7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Departments report annually on 1 – 4 areas of SLO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6934200" cy="42973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General Education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Undergraduate Programs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Graduate Programs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Certificates and Stand-Alone Minors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/>
              <a:t>Based on a model used at Marquette University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r>
              <a:rPr lang="en-US" sz="2800" i="1" dirty="0" smtClean="0"/>
              <a:t>Bloom, Dooley, Krueger (2011)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All academic departments participate annually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Small group facilitated discussion of assessment:</a:t>
            </a:r>
          </a:p>
          <a:p>
            <a:pPr marL="73152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General Education (2 tables)</a:t>
            </a:r>
          </a:p>
          <a:p>
            <a:pPr marL="73152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Undergraduate Programs (2 tables)</a:t>
            </a:r>
          </a:p>
          <a:p>
            <a:pPr marL="73152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Graduate Programs (1 or 2 tables)</a:t>
            </a:r>
          </a:p>
          <a:p>
            <a:pPr marL="731520" indent="0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Certificates and Stand-Alone Minors (1 table)</a:t>
            </a:r>
            <a:endParaRPr lang="en-US" dirty="0" smtClean="0"/>
          </a:p>
          <a:p>
            <a:endParaRPr lang="en-US" sz="429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Structure of the facilitated discussions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Small group discussion; 4-6 departments per table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Table discussion focuses on </a:t>
            </a:r>
            <a:r>
              <a:rPr lang="en-US" sz="2800" b="1" dirty="0" smtClean="0"/>
              <a:t>one area</a:t>
            </a:r>
            <a:r>
              <a:rPr lang="en-US" sz="2800" dirty="0" smtClean="0"/>
              <a:t> of assessment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Table assignments create a </a:t>
            </a:r>
            <a:r>
              <a:rPr lang="en-US" sz="2800" b="1" dirty="0" smtClean="0"/>
              <a:t>diverse mix of disciplines and colleges</a:t>
            </a:r>
            <a:r>
              <a:rPr lang="en-US" sz="2800" dirty="0" smtClean="0"/>
              <a:t> for optimal peer instruction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Department representatives </a:t>
            </a:r>
            <a:r>
              <a:rPr lang="en-US" sz="2800" b="1" dirty="0" smtClean="0"/>
              <a:t>review materials for all peers in advance </a:t>
            </a:r>
            <a:r>
              <a:rPr lang="en-US" sz="2800" dirty="0" smtClean="0"/>
              <a:t>of the review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Departments participate in a </a:t>
            </a:r>
            <a:r>
              <a:rPr lang="en-US" sz="2800" b="1" dirty="0" smtClean="0"/>
              <a:t>different area of assessment each year</a:t>
            </a:r>
            <a:r>
              <a:rPr lang="en-US" sz="2800" dirty="0" smtClean="0"/>
              <a:t>, rotating to address all areas over a 3-4 year period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/>
              <a:t>D</a:t>
            </a:r>
            <a:r>
              <a:rPr lang="en-US" sz="4000" dirty="0" smtClean="0"/>
              <a:t>epartment discussions (30 min each)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7472">
              <a:spcBef>
                <a:spcPts val="0"/>
              </a:spcBef>
              <a:spcAft>
                <a:spcPts val="0"/>
              </a:spcAft>
            </a:pPr>
            <a:r>
              <a:rPr lang="en-US" sz="2800" b="1" dirty="0"/>
              <a:t>Department Representatives:</a:t>
            </a:r>
          </a:p>
          <a:p>
            <a:pPr marL="347472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Present a brief summary of assessment work in assigned area (5-10 minutes)</a:t>
            </a:r>
          </a:p>
          <a:p>
            <a:pPr marL="347472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Share rubrics or other assessment tools or procedures</a:t>
            </a:r>
          </a:p>
          <a:p>
            <a:pPr marL="347472">
              <a:spcBef>
                <a:spcPts val="1200"/>
              </a:spcBef>
              <a:spcAft>
                <a:spcPts val="0"/>
              </a:spcAft>
            </a:pPr>
            <a:r>
              <a:rPr lang="en-US" sz="2800" b="1" dirty="0"/>
              <a:t>Peer Reviewers:</a:t>
            </a:r>
          </a:p>
          <a:p>
            <a:pPr marL="347472">
              <a:spcBef>
                <a:spcPts val="0"/>
              </a:spcBef>
              <a:spcAft>
                <a:spcPts val="1000"/>
              </a:spcAft>
            </a:pPr>
            <a:r>
              <a:rPr lang="en-US" sz="2800" dirty="0"/>
              <a:t>Provide feedback on the assessment work, use of data, effectiveness of documentation (15-20 minutes)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2800" i="1" dirty="0"/>
              <a:t>Peers often request information about rubrics and assessment methods used and potential for adoption in their discipline</a:t>
            </a:r>
          </a:p>
          <a:p>
            <a:pPr marL="347472"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4000" dirty="0" smtClean="0"/>
              <a:t>Role of facilitators during peer review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6533"/>
                </a:solidFill>
              </a:rPr>
              <a:t>Manage the discussion at the table</a:t>
            </a:r>
          </a:p>
          <a:p>
            <a:pPr marL="73152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Keep time, ensure all programs have time for presentation, discussion, and feedback</a:t>
            </a:r>
          </a:p>
          <a:p>
            <a:pPr marL="73152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Keep the discussion collegial and focused on discussion of assessment methods and strategies to use evidence to guide decisions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6533"/>
                </a:solidFill>
              </a:rPr>
              <a:t>Take notes to document the discussion</a:t>
            </a:r>
          </a:p>
          <a:p>
            <a:pPr marL="73152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Area assessed</a:t>
            </a:r>
          </a:p>
          <a:p>
            <a:pPr marL="73152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Assessment methods used</a:t>
            </a:r>
          </a:p>
          <a:p>
            <a:pPr marL="73152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Strengths and weaknesses in student learning</a:t>
            </a:r>
          </a:p>
          <a:p>
            <a:pPr marL="73152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Strengths and weaknesses in assessment processes</a:t>
            </a:r>
          </a:p>
          <a:p>
            <a:pPr marL="73152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Use of evidence for decision making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6533"/>
                </a:solidFill>
              </a:rPr>
              <a:t>Wrap-up discussion 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Identify best practices to share with the room</a:t>
            </a:r>
          </a:p>
          <a:p>
            <a:endParaRPr lang="en-US" sz="2988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Drexel University Assessment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Facilitator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006533"/>
                </a:solidFill>
              </a:rPr>
              <a:t>Discuss the strategies for the facilitation process</a:t>
            </a:r>
          </a:p>
          <a:p>
            <a:pPr marL="731520" indent="0"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/>
              <a:t>Keeping group on time</a:t>
            </a:r>
          </a:p>
          <a:p>
            <a:pPr marL="731520" indent="0"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/>
              <a:t>Maintaining focus</a:t>
            </a:r>
          </a:p>
          <a:p>
            <a:pPr marL="731520" indent="0"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/>
              <a:t>Maintaining collegial discussion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006533"/>
                </a:solidFill>
              </a:rPr>
              <a:t>Discuss mechanics of taking notes on a laptop</a:t>
            </a:r>
          </a:p>
          <a:p>
            <a:pPr marL="731520" indent="0"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/>
              <a:t>Some facilitators arrange to delegate note-taking to a scribe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6533"/>
                </a:solidFill>
              </a:rPr>
              <a:t>How to prepare</a:t>
            </a:r>
            <a:r>
              <a:rPr lang="en-US" sz="2800" b="1" dirty="0" smtClean="0">
                <a:solidFill>
                  <a:srgbClr val="006533"/>
                </a:solidFill>
              </a:rPr>
              <a:t> </a:t>
            </a:r>
            <a:r>
              <a:rPr lang="en-US" sz="2800" b="1" dirty="0" smtClean="0">
                <a:solidFill>
                  <a:srgbClr val="006533"/>
                </a:solidFill>
              </a:rPr>
              <a:t>notes for post-review summary</a:t>
            </a:r>
            <a:endParaRPr lang="en-US" sz="2800" b="1" dirty="0">
              <a:solidFill>
                <a:srgbClr val="00653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Stanny &amp; Mitchell-Cook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ZEROBASED" val="False"/>
  <p:tag name="AUTOADJUSTPARTRANGE" val="True"/>
  <p:tag name="CHARTCOLORINDICES" val="11,10,3,6,37,7,46,48,34,39,10,3"/>
  <p:tag name="CHARTLABELS" val="0"/>
  <p:tag name="CHARTCOLORS" val="1"/>
  <p:tag name="TPSTANDARDS" val=""/>
  <p:tag name="LUIDIAENABLED" val="False"/>
  <p:tag name="POWERPOINTVERSION" val="14.0"/>
  <p:tag name="ADVANCEDSETTINGSVIEW" val="True"/>
  <p:tag name="EXPANDSHOWBAR" val="True"/>
  <p:tag name="TASKPANEKEY" val="e04e2a19-0048-46d6-8b63-0ff0f1a42975"/>
  <p:tag name="WASPOLLED" val="14E77365F76745968F2E935AC0069287"/>
  <p:tag name="TPVERSION" val="5"/>
  <p:tag name="TPFULLVERSION" val="5.2.1.3179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UTLA 2008 Presentation Template">
  <a:themeElements>
    <a:clrScheme name="TurningPointSchem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3399"/>
      </a:accent1>
      <a:accent2>
        <a:srgbClr val="006633"/>
      </a:accent2>
      <a:accent3>
        <a:srgbClr val="FFFF00"/>
      </a:accent3>
      <a:accent4>
        <a:srgbClr val="F27C3A"/>
      </a:accent4>
      <a:accent5>
        <a:srgbClr val="993DA3"/>
      </a:accent5>
      <a:accent6>
        <a:srgbClr val="900000"/>
      </a:accent6>
      <a:hlink>
        <a:srgbClr val="C00000"/>
      </a:hlink>
      <a:folHlink>
        <a:srgbClr val="0033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2127</TotalTime>
  <Words>994</Words>
  <Application>Microsoft Office PowerPoint</Application>
  <PresentationFormat>On-screen Show (4:3)</PresentationFormat>
  <Paragraphs>190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CUTLA 2008 Presentation Template</vt:lpstr>
      <vt:lpstr>Promoting Effective Assessment Practices Through Peer Review</vt:lpstr>
      <vt:lpstr>Model for Assessment at UWF</vt:lpstr>
      <vt:lpstr>Department Annual Report documents steps in the assessment cycle</vt:lpstr>
      <vt:lpstr>Departments report annually on 1 – 4 areas of SLO assessment</vt:lpstr>
      <vt:lpstr>Peer Review of Assessment</vt:lpstr>
      <vt:lpstr>Structure of the facilitated discussions</vt:lpstr>
      <vt:lpstr>Department discussions (30 min each)</vt:lpstr>
      <vt:lpstr>Role of facilitators during peer review</vt:lpstr>
      <vt:lpstr>Facilitator training</vt:lpstr>
      <vt:lpstr>Participant training</vt:lpstr>
      <vt:lpstr>Follow-Up Activities</vt:lpstr>
      <vt:lpstr>Peer Review discussions are collegial</vt:lpstr>
      <vt:lpstr>Perceived impact on assessment</vt:lpstr>
      <vt:lpstr>Perceived Impact on teaching &amp; learning</vt:lpstr>
      <vt:lpstr>Strong interest in future peer reviews</vt:lpstr>
      <vt:lpstr>Simulating a Peer Review of Assessment</vt:lpstr>
      <vt:lpstr>Discussion</vt:lpstr>
      <vt:lpstr>Challenges and Promises at UWF</vt:lpstr>
      <vt:lpstr>Implementing  a peer review on your campus:  What are the challenges and promises?</vt:lpstr>
    </vt:vector>
  </TitlesOfParts>
  <Company>University of West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Assessment - Drexel</dc:title>
  <dc:creator>Claudia Stanny</dc:creator>
  <cp:lastModifiedBy>Claudia Stanny</cp:lastModifiedBy>
  <cp:revision>37</cp:revision>
  <cp:lastPrinted>2014-08-04T20:22:59Z</cp:lastPrinted>
  <dcterms:created xsi:type="dcterms:W3CDTF">2007-08-17T15:56:31Z</dcterms:created>
  <dcterms:modified xsi:type="dcterms:W3CDTF">2014-08-25T19:27:44Z</dcterms:modified>
</cp:coreProperties>
</file>